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8"/>
  </p:notesMasterIdLst>
  <p:handoutMasterIdLst>
    <p:handoutMasterId r:id="rId19"/>
  </p:handoutMasterIdLst>
  <p:sldIdLst>
    <p:sldId id="256" r:id="rId2"/>
    <p:sldId id="257" r:id="rId3"/>
    <p:sldId id="260" r:id="rId4"/>
    <p:sldId id="261" r:id="rId5"/>
    <p:sldId id="262" r:id="rId6"/>
    <p:sldId id="258" r:id="rId7"/>
    <p:sldId id="264" r:id="rId8"/>
    <p:sldId id="269" r:id="rId9"/>
    <p:sldId id="265" r:id="rId10"/>
    <p:sldId id="266" r:id="rId11"/>
    <p:sldId id="273" r:id="rId12"/>
    <p:sldId id="267" r:id="rId13"/>
    <p:sldId id="270" r:id="rId14"/>
    <p:sldId id="263" r:id="rId15"/>
    <p:sldId id="268" r:id="rId16"/>
    <p:sldId id="272" r:id="rId17"/>
  </p:sldIdLst>
  <p:sldSz cx="7772400" cy="100584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eider, Rachael" initials="SR" lastIdx="8" clrIdx="0">
    <p:extLst>
      <p:ext uri="{19B8F6BF-5375-455C-9EA6-DF929625EA0E}">
        <p15:presenceInfo xmlns:p15="http://schemas.microsoft.com/office/powerpoint/2012/main" userId="S-1-5-21-184021003-455339136-1140853549-68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64"/>
    <a:srgbClr val="232C40"/>
    <a:srgbClr val="EAA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2862" y="90"/>
      </p:cViewPr>
      <p:guideLst/>
    </p:cSldViewPr>
  </p:slideViewPr>
  <p:notesTextViewPr>
    <p:cViewPr>
      <p:scale>
        <a:sx n="1" d="1"/>
        <a:sy n="1" d="1"/>
      </p:scale>
      <p:origin x="0" y="0"/>
    </p:cViewPr>
  </p:notesTextViewPr>
  <p:notesViewPr>
    <p:cSldViewPr snapToGrid="0">
      <p:cViewPr varScale="1">
        <p:scale>
          <a:sx n="79" d="100"/>
          <a:sy n="79" d="100"/>
        </p:scale>
        <p:origin x="194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1">
                    <a:lumMod val="50000"/>
                  </a:schemeClr>
                </a:solidFill>
                <a:latin typeface="+mn-lt"/>
                <a:ea typeface="+mn-ea"/>
                <a:cs typeface="+mn-cs"/>
              </a:defRPr>
            </a:pPr>
            <a:r>
              <a:rPr lang="en-US" sz="2100" b="1" i="0" dirty="0">
                <a:solidFill>
                  <a:srgbClr val="232C64"/>
                </a:solidFill>
                <a:latin typeface="Franklin Gothic Demi Cond" panose="020B0603020102020204" pitchFamily="34" charset="0"/>
              </a:rPr>
              <a:t>Contributions:  WNC Foundation Support Provided to the College by Year</a:t>
            </a:r>
          </a:p>
        </c:rich>
      </c:tx>
      <c:layout>
        <c:manualLayout>
          <c:xMode val="edge"/>
          <c:yMode val="edge"/>
          <c:x val="0.10338378848129125"/>
          <c:y val="3.299181179600149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50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'Contributions Graph'!$F$4:$F$13</c:f>
              <c:strCache>
                <c:ptCount val="10"/>
                <c:pt idx="0">
                  <c:v>FY12</c:v>
                </c:pt>
                <c:pt idx="1">
                  <c:v>FY13</c:v>
                </c:pt>
                <c:pt idx="2">
                  <c:v>FY14</c:v>
                </c:pt>
                <c:pt idx="3">
                  <c:v>FY15</c:v>
                </c:pt>
                <c:pt idx="4">
                  <c:v>FY16</c:v>
                </c:pt>
                <c:pt idx="5">
                  <c:v>FY17</c:v>
                </c:pt>
                <c:pt idx="6">
                  <c:v>FY18</c:v>
                </c:pt>
                <c:pt idx="7">
                  <c:v>FY19</c:v>
                </c:pt>
                <c:pt idx="8">
                  <c:v>FY20</c:v>
                </c:pt>
                <c:pt idx="9">
                  <c:v>FY21</c:v>
                </c:pt>
              </c:strCache>
            </c:strRef>
          </c:cat>
          <c:val>
            <c:numRef>
              <c:f>'Contributions Graph'!$G$4:$G$13</c:f>
              <c:numCache>
                <c:formatCode>"$"#,##0_);[Red]\("$"#,##0\)</c:formatCode>
                <c:ptCount val="10"/>
                <c:pt idx="0">
                  <c:v>184384</c:v>
                </c:pt>
                <c:pt idx="1">
                  <c:v>319439</c:v>
                </c:pt>
                <c:pt idx="2">
                  <c:v>207290</c:v>
                </c:pt>
                <c:pt idx="3">
                  <c:v>584303</c:v>
                </c:pt>
                <c:pt idx="4" formatCode="#,##0">
                  <c:v>430615</c:v>
                </c:pt>
                <c:pt idx="5">
                  <c:v>366632</c:v>
                </c:pt>
                <c:pt idx="6">
                  <c:v>1813397</c:v>
                </c:pt>
                <c:pt idx="7">
                  <c:v>889065</c:v>
                </c:pt>
                <c:pt idx="8">
                  <c:v>2115465</c:v>
                </c:pt>
                <c:pt idx="9">
                  <c:v>1063463</c:v>
                </c:pt>
              </c:numCache>
            </c:numRef>
          </c:val>
          <c:extLst>
            <c:ext xmlns:c16="http://schemas.microsoft.com/office/drawing/2014/chart" uri="{C3380CC4-5D6E-409C-BE32-E72D297353CC}">
              <c16:uniqueId val="{00000000-A132-463A-BC2F-6B49F9EEF117}"/>
            </c:ext>
          </c:extLst>
        </c:ser>
        <c:dLbls>
          <c:showLegendKey val="0"/>
          <c:showVal val="0"/>
          <c:showCatName val="0"/>
          <c:showSerName val="0"/>
          <c:showPercent val="0"/>
          <c:showBubbleSize val="0"/>
        </c:dLbls>
        <c:gapWidth val="219"/>
        <c:overlap val="-27"/>
        <c:axId val="546725008"/>
        <c:axId val="546725664"/>
      </c:barChart>
      <c:catAx>
        <c:axId val="54672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725664"/>
        <c:crosses val="autoZero"/>
        <c:auto val="1"/>
        <c:lblAlgn val="ctr"/>
        <c:lblOffset val="100"/>
        <c:noMultiLvlLbl val="0"/>
      </c:catAx>
      <c:valAx>
        <c:axId val="5467256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725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2100" b="1" i="0" dirty="0">
                <a:solidFill>
                  <a:srgbClr val="232C64"/>
                </a:solidFill>
                <a:latin typeface="Franklin Gothic Demi Cond" panose="020B0603020102020204" pitchFamily="34" charset="0"/>
              </a:rPr>
              <a:t>WNC Foundation Scholarship Support</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Scholarship!$H$10:$H$11</c:f>
              <c:strCache>
                <c:ptCount val="2"/>
                <c:pt idx="1">
                  <c:v>WNC Foundation Scholarship Support</c:v>
                </c:pt>
              </c:strCache>
            </c:strRef>
          </c:tx>
          <c:spPr>
            <a:solidFill>
              <a:schemeClr val="accent1"/>
            </a:solidFill>
            <a:ln>
              <a:noFill/>
            </a:ln>
            <a:effectLst/>
          </c:spPr>
          <c:invertIfNegative val="0"/>
          <c:cat>
            <c:strRef>
              <c:f>Scholarship!$F$12:$G$22</c:f>
              <c:strCache>
                <c:ptCount val="11"/>
                <c:pt idx="0">
                  <c:v>FY11</c:v>
                </c:pt>
                <c:pt idx="1">
                  <c:v>FY12</c:v>
                </c:pt>
                <c:pt idx="2">
                  <c:v>FY13</c:v>
                </c:pt>
                <c:pt idx="3">
                  <c:v>FY14</c:v>
                </c:pt>
                <c:pt idx="4">
                  <c:v>FY15</c:v>
                </c:pt>
                <c:pt idx="5">
                  <c:v>FY16</c:v>
                </c:pt>
                <c:pt idx="6">
                  <c:v>FY17</c:v>
                </c:pt>
                <c:pt idx="7">
                  <c:v>FY18</c:v>
                </c:pt>
                <c:pt idx="8">
                  <c:v>FY19</c:v>
                </c:pt>
                <c:pt idx="9">
                  <c:v>FY20</c:v>
                </c:pt>
                <c:pt idx="10">
                  <c:v>FY21</c:v>
                </c:pt>
              </c:strCache>
            </c:strRef>
          </c:cat>
          <c:val>
            <c:numRef>
              <c:f>Scholarship!$H$12:$H$22</c:f>
              <c:numCache>
                <c:formatCode>#,##0</c:formatCode>
                <c:ptCount val="11"/>
                <c:pt idx="0">
                  <c:v>125800</c:v>
                </c:pt>
                <c:pt idx="1">
                  <c:v>92350</c:v>
                </c:pt>
                <c:pt idx="2">
                  <c:v>122527</c:v>
                </c:pt>
                <c:pt idx="3">
                  <c:v>160263</c:v>
                </c:pt>
                <c:pt idx="4">
                  <c:v>156128</c:v>
                </c:pt>
                <c:pt idx="5">
                  <c:v>168440</c:v>
                </c:pt>
                <c:pt idx="6">
                  <c:v>204210</c:v>
                </c:pt>
                <c:pt idx="7">
                  <c:v>256046</c:v>
                </c:pt>
                <c:pt idx="8">
                  <c:v>422642</c:v>
                </c:pt>
                <c:pt idx="9">
                  <c:v>547048</c:v>
                </c:pt>
                <c:pt idx="10">
                  <c:v>674685</c:v>
                </c:pt>
              </c:numCache>
            </c:numRef>
          </c:val>
          <c:extLst>
            <c:ext xmlns:c16="http://schemas.microsoft.com/office/drawing/2014/chart" uri="{C3380CC4-5D6E-409C-BE32-E72D297353CC}">
              <c16:uniqueId val="{00000000-7C06-4195-BBF4-4D9FAF91BB49}"/>
            </c:ext>
          </c:extLst>
        </c:ser>
        <c:dLbls>
          <c:showLegendKey val="0"/>
          <c:showVal val="0"/>
          <c:showCatName val="0"/>
          <c:showSerName val="0"/>
          <c:showPercent val="0"/>
          <c:showBubbleSize val="0"/>
        </c:dLbls>
        <c:gapWidth val="219"/>
        <c:overlap val="-27"/>
        <c:axId val="578890824"/>
        <c:axId val="578889184"/>
        <c:extLst>
          <c:ext xmlns:c15="http://schemas.microsoft.com/office/drawing/2012/chart" uri="{02D57815-91ED-43cb-92C2-25804820EDAC}">
            <c15:filteredBarSeries>
              <c15:ser>
                <c:idx val="1"/>
                <c:order val="1"/>
                <c:tx>
                  <c:strRef>
                    <c:extLst>
                      <c:ext uri="{02D57815-91ED-43cb-92C2-25804820EDAC}">
                        <c15:formulaRef>
                          <c15:sqref>Scholarship!$I$10:$I$11</c15:sqref>
                        </c15:formulaRef>
                      </c:ext>
                    </c:extLst>
                    <c:strCache>
                      <c:ptCount val="2"/>
                      <c:pt idx="1">
                        <c:v>WNC Foundation Scholarship Support</c:v>
                      </c:pt>
                    </c:strCache>
                  </c:strRef>
                </c:tx>
                <c:spPr>
                  <a:solidFill>
                    <a:schemeClr val="accent2"/>
                  </a:solidFill>
                  <a:ln>
                    <a:noFill/>
                  </a:ln>
                  <a:effectLst/>
                </c:spPr>
                <c:invertIfNegative val="0"/>
                <c:cat>
                  <c:strRef>
                    <c:extLst>
                      <c:ext uri="{02D57815-91ED-43cb-92C2-25804820EDAC}">
                        <c15:formulaRef>
                          <c15:sqref>Scholarship!$F$12:$G$22</c15:sqref>
                        </c15:formulaRef>
                      </c:ext>
                    </c:extLst>
                    <c:strCache>
                      <c:ptCount val="11"/>
                      <c:pt idx="0">
                        <c:v>FY11</c:v>
                      </c:pt>
                      <c:pt idx="1">
                        <c:v>FY12</c:v>
                      </c:pt>
                      <c:pt idx="2">
                        <c:v>FY13</c:v>
                      </c:pt>
                      <c:pt idx="3">
                        <c:v>FY14</c:v>
                      </c:pt>
                      <c:pt idx="4">
                        <c:v>FY15</c:v>
                      </c:pt>
                      <c:pt idx="5">
                        <c:v>FY16</c:v>
                      </c:pt>
                      <c:pt idx="6">
                        <c:v>FY17</c:v>
                      </c:pt>
                      <c:pt idx="7">
                        <c:v>FY18</c:v>
                      </c:pt>
                      <c:pt idx="8">
                        <c:v>FY19</c:v>
                      </c:pt>
                      <c:pt idx="9">
                        <c:v>FY20</c:v>
                      </c:pt>
                      <c:pt idx="10">
                        <c:v>FY21</c:v>
                      </c:pt>
                    </c:strCache>
                  </c:strRef>
                </c:cat>
                <c:val>
                  <c:numRef>
                    <c:extLst>
                      <c:ext uri="{02D57815-91ED-43cb-92C2-25804820EDAC}">
                        <c15:formulaRef>
                          <c15:sqref>Scholarship!$I$12:$I$22</c15:sqref>
                        </c15:formulaRef>
                      </c:ext>
                    </c:extLst>
                    <c:numCache>
                      <c:formatCode>General</c:formatCode>
                      <c:ptCount val="11"/>
                    </c:numCache>
                  </c:numRef>
                </c:val>
                <c:extLst>
                  <c:ext xmlns:c16="http://schemas.microsoft.com/office/drawing/2014/chart" uri="{C3380CC4-5D6E-409C-BE32-E72D297353CC}">
                    <c16:uniqueId val="{00000001-7C06-4195-BBF4-4D9FAF91BB49}"/>
                  </c:ext>
                </c:extLst>
              </c15:ser>
            </c15:filteredBarSeries>
          </c:ext>
        </c:extLst>
      </c:barChart>
      <c:catAx>
        <c:axId val="578890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8889184"/>
        <c:crosses val="autoZero"/>
        <c:auto val="1"/>
        <c:lblAlgn val="ctr"/>
        <c:lblOffset val="100"/>
        <c:noMultiLvlLbl val="0"/>
      </c:catAx>
      <c:valAx>
        <c:axId val="5788891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8890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rgbClr val="232C64"/>
                </a:solidFill>
                <a:latin typeface="+mn-lt"/>
                <a:ea typeface="+mn-ea"/>
                <a:cs typeface="+mn-cs"/>
              </a:defRPr>
            </a:pPr>
            <a:r>
              <a:rPr lang="en-US" sz="2000" b="1" i="0" u="none" strike="noStrike" baseline="0" dirty="0">
                <a:solidFill>
                  <a:srgbClr val="232C64"/>
                </a:solidFill>
                <a:effectLst/>
              </a:rPr>
              <a:t>Event Revenue Performance by Year</a:t>
            </a:r>
            <a:endParaRPr lang="en-US" sz="2000" dirty="0">
              <a:solidFill>
                <a:srgbClr val="232C64"/>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32C64"/>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Revenue</c:v>
                </c:pt>
              </c:strCache>
            </c:strRef>
          </c:tx>
          <c:spPr>
            <a:solidFill>
              <a:schemeClr val="accent5">
                <a:tint val="77000"/>
              </a:schemeClr>
            </a:solidFill>
            <a:ln>
              <a:noFill/>
            </a:ln>
            <a:effectLst/>
          </c:spPr>
          <c:invertIfNegative val="0"/>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Sheet1!$B$2:$B$16</c:f>
              <c:numCache>
                <c:formatCode>General</c:formatCode>
                <c:ptCount val="15"/>
                <c:pt idx="0">
                  <c:v>17460</c:v>
                </c:pt>
                <c:pt idx="1">
                  <c:v>0</c:v>
                </c:pt>
                <c:pt idx="2">
                  <c:v>18496</c:v>
                </c:pt>
                <c:pt idx="3">
                  <c:v>14573</c:v>
                </c:pt>
                <c:pt idx="4">
                  <c:v>0</c:v>
                </c:pt>
                <c:pt idx="5">
                  <c:v>16912</c:v>
                </c:pt>
                <c:pt idx="6">
                  <c:v>50578</c:v>
                </c:pt>
                <c:pt idx="7">
                  <c:v>53580</c:v>
                </c:pt>
                <c:pt idx="8">
                  <c:v>115645</c:v>
                </c:pt>
                <c:pt idx="9">
                  <c:v>159153</c:v>
                </c:pt>
              </c:numCache>
            </c:numRef>
          </c:val>
          <c:extLst>
            <c:ext xmlns:c16="http://schemas.microsoft.com/office/drawing/2014/chart" uri="{C3380CC4-5D6E-409C-BE32-E72D297353CC}">
              <c16:uniqueId val="{00000000-E15E-4801-821C-9B08BE1B6B88}"/>
            </c:ext>
          </c:extLst>
        </c:ser>
        <c:ser>
          <c:idx val="1"/>
          <c:order val="1"/>
          <c:tx>
            <c:strRef>
              <c:f>Sheet1!$C$1</c:f>
              <c:strCache>
                <c:ptCount val="1"/>
                <c:pt idx="0">
                  <c:v>Profit</c:v>
                </c:pt>
              </c:strCache>
            </c:strRef>
          </c:tx>
          <c:spPr>
            <a:solidFill>
              <a:schemeClr val="accent5">
                <a:shade val="76000"/>
              </a:schemeClr>
            </a:solidFill>
            <a:ln>
              <a:noFill/>
            </a:ln>
            <a:effectLst/>
          </c:spPr>
          <c:invertIfNegative val="0"/>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Sheet1!$C$2:$C$16</c:f>
              <c:numCache>
                <c:formatCode>General</c:formatCode>
                <c:ptCount val="15"/>
                <c:pt idx="0">
                  <c:v>9428</c:v>
                </c:pt>
                <c:pt idx="1">
                  <c:v>0</c:v>
                </c:pt>
                <c:pt idx="2">
                  <c:v>11663</c:v>
                </c:pt>
                <c:pt idx="3">
                  <c:v>7139</c:v>
                </c:pt>
                <c:pt idx="4">
                  <c:v>0</c:v>
                </c:pt>
                <c:pt idx="5">
                  <c:v>11069</c:v>
                </c:pt>
                <c:pt idx="6">
                  <c:v>24492</c:v>
                </c:pt>
                <c:pt idx="7">
                  <c:v>27958</c:v>
                </c:pt>
                <c:pt idx="8">
                  <c:v>69310</c:v>
                </c:pt>
                <c:pt idx="9">
                  <c:v>100216</c:v>
                </c:pt>
                <c:pt idx="10">
                  <c:v>46716</c:v>
                </c:pt>
              </c:numCache>
            </c:numRef>
          </c:val>
          <c:extLst>
            <c:ext xmlns:c16="http://schemas.microsoft.com/office/drawing/2014/chart" uri="{C3380CC4-5D6E-409C-BE32-E72D297353CC}">
              <c16:uniqueId val="{00000001-E15E-4801-821C-9B08BE1B6B88}"/>
            </c:ext>
          </c:extLst>
        </c:ser>
        <c:dLbls>
          <c:showLegendKey val="0"/>
          <c:showVal val="0"/>
          <c:showCatName val="0"/>
          <c:showSerName val="0"/>
          <c:showPercent val="0"/>
          <c:showBubbleSize val="0"/>
        </c:dLbls>
        <c:gapWidth val="219"/>
        <c:overlap val="-27"/>
        <c:axId val="407481304"/>
        <c:axId val="407483928"/>
      </c:barChart>
      <c:catAx>
        <c:axId val="407481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7483928"/>
        <c:crosses val="autoZero"/>
        <c:auto val="1"/>
        <c:lblAlgn val="ctr"/>
        <c:lblOffset val="100"/>
        <c:noMultiLvlLbl val="0"/>
      </c:catAx>
      <c:valAx>
        <c:axId val="4074839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748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38B39F-A20A-1843-A57B-FCA232F0C316}"/>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0B88BD-D953-6940-AF4A-480E6690046D}"/>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DB8C3C04-1720-3643-8BC4-BBF205625B77}" type="datetimeFigureOut">
              <a:rPr lang="en-US" smtClean="0"/>
              <a:t>5/9/2022</a:t>
            </a:fld>
            <a:endParaRPr lang="en-US"/>
          </a:p>
        </p:txBody>
      </p:sp>
      <p:sp>
        <p:nvSpPr>
          <p:cNvPr id="4" name="Footer Placeholder 3">
            <a:extLst>
              <a:ext uri="{FF2B5EF4-FFF2-40B4-BE49-F238E27FC236}">
                <a16:creationId xmlns:a16="http://schemas.microsoft.com/office/drawing/2014/main" id="{5E3E8F2E-D204-1D48-9625-2EE5F7E638B6}"/>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0B5460-37C6-E049-B011-ECE23DA2F794}"/>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DDD0428-08AE-FF4B-8BE0-184A13A150A2}" type="slidenum">
              <a:rPr lang="en-US" smtClean="0"/>
              <a:t>‹#›</a:t>
            </a:fld>
            <a:endParaRPr lang="en-US"/>
          </a:p>
        </p:txBody>
      </p:sp>
    </p:spTree>
    <p:extLst>
      <p:ext uri="{BB962C8B-B14F-4D97-AF65-F5344CB8AC3E}">
        <p14:creationId xmlns:p14="http://schemas.microsoft.com/office/powerpoint/2010/main" val="2522314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963A5BC6-96B9-5044-9856-915952CFE2D9}" type="datetimeFigureOut">
              <a:rPr lang="en-US" smtClean="0"/>
              <a:t>5/9/2022</a:t>
            </a:fld>
            <a:endParaRPr lang="en-US"/>
          </a:p>
        </p:txBody>
      </p:sp>
      <p:sp>
        <p:nvSpPr>
          <p:cNvPr id="4" name="Slide Image Placeholder 3"/>
          <p:cNvSpPr>
            <a:spLocks noGrp="1" noRot="1" noChangeAspect="1"/>
          </p:cNvSpPr>
          <p:nvPr>
            <p:ph type="sldImg" idx="2"/>
          </p:nvPr>
        </p:nvSpPr>
        <p:spPr>
          <a:xfrm>
            <a:off x="2271713" y="1154113"/>
            <a:ext cx="24066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4F9BB4C4-7EA5-1B45-9DA7-32EB8B98E77E}" type="slidenum">
              <a:rPr lang="en-US" smtClean="0"/>
              <a:t>‹#›</a:t>
            </a:fld>
            <a:endParaRPr lang="en-US"/>
          </a:p>
        </p:txBody>
      </p:sp>
    </p:spTree>
    <p:extLst>
      <p:ext uri="{BB962C8B-B14F-4D97-AF65-F5344CB8AC3E}">
        <p14:creationId xmlns:p14="http://schemas.microsoft.com/office/powerpoint/2010/main" val="303844882"/>
      </p:ext>
    </p:extLst>
  </p:cSld>
  <p:clrMap bg1="lt1" tx1="dk1" bg2="lt2" tx2="dk2" accent1="accent1" accent2="accent2" accent3="accent3" accent4="accent4" accent5="accent5" accent6="accent6" hlink="hlink" folHlink="folHlink"/>
  <p:notesStyle>
    <a:lvl1pPr marL="0" algn="l" defTabSz="573054" rtl="0" eaLnBrk="1" latinLnBrk="0" hangingPunct="1">
      <a:defRPr sz="752" kern="1200">
        <a:solidFill>
          <a:schemeClr val="tx1"/>
        </a:solidFill>
        <a:latin typeface="+mn-lt"/>
        <a:ea typeface="+mn-ea"/>
        <a:cs typeface="+mn-cs"/>
      </a:defRPr>
    </a:lvl1pPr>
    <a:lvl2pPr marL="286527" algn="l" defTabSz="573054" rtl="0" eaLnBrk="1" latinLnBrk="0" hangingPunct="1">
      <a:defRPr sz="752" kern="1200">
        <a:solidFill>
          <a:schemeClr val="tx1"/>
        </a:solidFill>
        <a:latin typeface="+mn-lt"/>
        <a:ea typeface="+mn-ea"/>
        <a:cs typeface="+mn-cs"/>
      </a:defRPr>
    </a:lvl2pPr>
    <a:lvl3pPr marL="573054" algn="l" defTabSz="573054" rtl="0" eaLnBrk="1" latinLnBrk="0" hangingPunct="1">
      <a:defRPr sz="752" kern="1200">
        <a:solidFill>
          <a:schemeClr val="tx1"/>
        </a:solidFill>
        <a:latin typeface="+mn-lt"/>
        <a:ea typeface="+mn-ea"/>
        <a:cs typeface="+mn-cs"/>
      </a:defRPr>
    </a:lvl3pPr>
    <a:lvl4pPr marL="859582" algn="l" defTabSz="573054" rtl="0" eaLnBrk="1" latinLnBrk="0" hangingPunct="1">
      <a:defRPr sz="752" kern="1200">
        <a:solidFill>
          <a:schemeClr val="tx1"/>
        </a:solidFill>
        <a:latin typeface="+mn-lt"/>
        <a:ea typeface="+mn-ea"/>
        <a:cs typeface="+mn-cs"/>
      </a:defRPr>
    </a:lvl4pPr>
    <a:lvl5pPr marL="1146109" algn="l" defTabSz="573054" rtl="0" eaLnBrk="1" latinLnBrk="0" hangingPunct="1">
      <a:defRPr sz="752" kern="1200">
        <a:solidFill>
          <a:schemeClr val="tx1"/>
        </a:solidFill>
        <a:latin typeface="+mn-lt"/>
        <a:ea typeface="+mn-ea"/>
        <a:cs typeface="+mn-cs"/>
      </a:defRPr>
    </a:lvl5pPr>
    <a:lvl6pPr marL="1432636" algn="l" defTabSz="573054" rtl="0" eaLnBrk="1" latinLnBrk="0" hangingPunct="1">
      <a:defRPr sz="752" kern="1200">
        <a:solidFill>
          <a:schemeClr val="tx1"/>
        </a:solidFill>
        <a:latin typeface="+mn-lt"/>
        <a:ea typeface="+mn-ea"/>
        <a:cs typeface="+mn-cs"/>
      </a:defRPr>
    </a:lvl6pPr>
    <a:lvl7pPr marL="1719163" algn="l" defTabSz="573054" rtl="0" eaLnBrk="1" latinLnBrk="0" hangingPunct="1">
      <a:defRPr sz="752" kern="1200">
        <a:solidFill>
          <a:schemeClr val="tx1"/>
        </a:solidFill>
        <a:latin typeface="+mn-lt"/>
        <a:ea typeface="+mn-ea"/>
        <a:cs typeface="+mn-cs"/>
      </a:defRPr>
    </a:lvl7pPr>
    <a:lvl8pPr marL="2005691" algn="l" defTabSz="573054" rtl="0" eaLnBrk="1" latinLnBrk="0" hangingPunct="1">
      <a:defRPr sz="752" kern="1200">
        <a:solidFill>
          <a:schemeClr val="tx1"/>
        </a:solidFill>
        <a:latin typeface="+mn-lt"/>
        <a:ea typeface="+mn-ea"/>
        <a:cs typeface="+mn-cs"/>
      </a:defRPr>
    </a:lvl8pPr>
    <a:lvl9pPr marL="2292218" algn="l" defTabSz="573054" rtl="0" eaLnBrk="1" latinLnBrk="0" hangingPunct="1">
      <a:defRPr sz="752"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99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a:prstGeom prst="rect">
            <a:avLst/>
          </a:prstGeom>
        </p:spPr>
        <p:txBody>
          <a:bodyPr anchor="b"/>
          <a:lstStyle>
            <a:lvl1pPr algn="ctr">
              <a:defRPr sz="5100"/>
            </a:lvl1pPr>
          </a:lstStyle>
          <a:p>
            <a:r>
              <a:rPr lang="en-US" dirty="0"/>
              <a:t>Click to edit Master title style</a:t>
            </a:r>
          </a:p>
        </p:txBody>
      </p:sp>
      <p:sp>
        <p:nvSpPr>
          <p:cNvPr id="3" name="Subtitle 2"/>
          <p:cNvSpPr>
            <a:spLocks noGrp="1"/>
          </p:cNvSpPr>
          <p:nvPr>
            <p:ph type="subTitle" idx="1"/>
          </p:nvPr>
        </p:nvSpPr>
        <p:spPr>
          <a:xfrm>
            <a:off x="971550" y="5282989"/>
            <a:ext cx="5829300" cy="2428451"/>
          </a:xfrm>
          <a:prstGeom prst="rect">
            <a:avLst/>
          </a:prstGeo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5225E02F-0EF2-453A-A900-4226A6C99C5C}" type="datetimeFigureOut">
              <a:rPr lang="en-US" smtClean="0"/>
              <a:t>5/9/2022</a:t>
            </a:fld>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C101684-FED1-4E8E-8C3E-D5FB54CC294A}" type="slidenum">
              <a:rPr lang="en-US" smtClean="0"/>
              <a:t>‹#›</a:t>
            </a:fld>
            <a:endParaRPr lang="en-US"/>
          </a:p>
        </p:txBody>
      </p:sp>
    </p:spTree>
    <p:extLst>
      <p:ext uri="{BB962C8B-B14F-4D97-AF65-F5344CB8AC3E}">
        <p14:creationId xmlns:p14="http://schemas.microsoft.com/office/powerpoint/2010/main" val="30544878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969331"/>
      </p:ext>
    </p:extLst>
  </p:cSld>
  <p:clrMap bg1="lt1" tx1="dk1" bg2="lt2" tx2="dk2" accent1="accent1" accent2="accent2" accent3="accent3" accent4="accent4" accent5="accent5" accent6="accent6" hlink="hlink" folHlink="folHlink"/>
  <p:sldLayoutIdLst>
    <p:sldLayoutId id="2147483751" r:id="rId1"/>
    <p:sldLayoutId id="2147483745" r:id="rId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4.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227385" y="9284234"/>
            <a:ext cx="5281569" cy="692497"/>
          </a:xfrm>
          <a:prstGeom prst="rect">
            <a:avLst/>
          </a:prstGeom>
          <a:noFill/>
        </p:spPr>
        <p:txBody>
          <a:bodyPr wrap="square" rtlCol="0">
            <a:spAutoFit/>
          </a:bodyPr>
          <a:lstStyle/>
          <a:p>
            <a:pPr algn="r"/>
            <a:r>
              <a:rPr lang="en-US" sz="1300" dirty="0">
                <a:solidFill>
                  <a:schemeClr val="bg1"/>
                </a:solidFill>
                <a:latin typeface="Franklin Gothic Medium Cond" panose="020B0606030402020204" pitchFamily="34" charset="0"/>
              </a:rPr>
              <a:t>Prepared for Nevada System of Higher Education Board of Regents</a:t>
            </a:r>
          </a:p>
          <a:p>
            <a:pPr algn="r"/>
            <a:r>
              <a:rPr lang="en-US" sz="1300" dirty="0">
                <a:solidFill>
                  <a:schemeClr val="bg1"/>
                </a:solidFill>
                <a:latin typeface="Franklin Gothic Medium Cond" panose="020B0606030402020204" pitchFamily="34" charset="0"/>
              </a:rPr>
              <a:t>Presented on December 3, 2021 by Sean Davison, Chair, WNC Foundation and </a:t>
            </a:r>
          </a:p>
          <a:p>
            <a:pPr algn="r"/>
            <a:r>
              <a:rPr lang="en-US" sz="1300" dirty="0">
                <a:solidFill>
                  <a:schemeClr val="bg1"/>
                </a:solidFill>
                <a:latin typeface="Franklin Gothic Medium Cond" panose="020B0606030402020204" pitchFamily="34" charset="0"/>
              </a:rPr>
              <a:t>		Niki Gladys, Executive Director, WNC Foundation</a:t>
            </a:r>
          </a:p>
        </p:txBody>
      </p:sp>
      <p:pic>
        <p:nvPicPr>
          <p:cNvPr id="13" name="Picture 12">
            <a:extLst>
              <a:ext uri="{FF2B5EF4-FFF2-40B4-BE49-F238E27FC236}">
                <a16:creationId xmlns:a16="http://schemas.microsoft.com/office/drawing/2014/main" id="{41AAC200-BB9F-4F49-99E0-1A06796DD711}"/>
              </a:ext>
            </a:extLst>
          </p:cNvPr>
          <p:cNvPicPr>
            <a:picLocks noChangeAspect="1"/>
          </p:cNvPicPr>
          <p:nvPr/>
        </p:nvPicPr>
        <p:blipFill rotWithShape="1">
          <a:blip r:embed="rId3">
            <a:extLst>
              <a:ext uri="{28A0092B-C50C-407E-A947-70E740481C1C}">
                <a14:useLocalDpi xmlns:a14="http://schemas.microsoft.com/office/drawing/2010/main" val="0"/>
              </a:ext>
            </a:extLst>
          </a:blip>
          <a:srcRect l="12462" t="14723" r="17358" b="11200"/>
          <a:stretch/>
        </p:blipFill>
        <p:spPr>
          <a:xfrm>
            <a:off x="0" y="3425952"/>
            <a:ext cx="7772400" cy="5693665"/>
          </a:xfrm>
          <a:prstGeom prst="rect">
            <a:avLst/>
          </a:prstGeom>
        </p:spPr>
      </p:pic>
    </p:spTree>
    <p:extLst>
      <p:ext uri="{BB962C8B-B14F-4D97-AF65-F5344CB8AC3E}">
        <p14:creationId xmlns:p14="http://schemas.microsoft.com/office/powerpoint/2010/main" val="3296802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3710" y="871334"/>
            <a:ext cx="6284979"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WNC Note Cards and Foundation Merchandise Store </a:t>
            </a:r>
          </a:p>
        </p:txBody>
      </p:sp>
      <p:sp>
        <p:nvSpPr>
          <p:cNvPr id="7" name="TextBox 6"/>
          <p:cNvSpPr txBox="1"/>
          <p:nvPr/>
        </p:nvSpPr>
        <p:spPr>
          <a:xfrm>
            <a:off x="480526" y="1286832"/>
            <a:ext cx="6811348" cy="1384995"/>
          </a:xfrm>
          <a:prstGeom prst="rect">
            <a:avLst/>
          </a:prstGeom>
          <a:noFill/>
        </p:spPr>
        <p:txBody>
          <a:bodyPr wrap="square" rtlCol="0">
            <a:spAutoFit/>
          </a:bodyPr>
          <a:lstStyle/>
          <a:p>
            <a:r>
              <a:rPr lang="en-US" sz="1400" dirty="0"/>
              <a:t>WNC Foundation created a Foundation merchandise store in the Bristlecone Building to create an additional source of unrestricted revenue. Foundation supporters can shop for jackets, vests, beanies, T-shirts, hoodies, note cards created from student artwork, pilsner glasses, coffee cups, tumbler, hats (including a 50th anniversary hat), a trivet created by the Machine Tool Technology program and more. </a:t>
            </a:r>
          </a:p>
          <a:p>
            <a:endParaRPr lang="en-US" sz="1400" dirty="0"/>
          </a:p>
        </p:txBody>
      </p:sp>
      <p:pic>
        <p:nvPicPr>
          <p:cNvPr id="4" name="Picture 3">
            <a:extLst>
              <a:ext uri="{FF2B5EF4-FFF2-40B4-BE49-F238E27FC236}">
                <a16:creationId xmlns:a16="http://schemas.microsoft.com/office/drawing/2014/main" id="{2EF4F92A-2582-4B60-8CEF-8B85BBB513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9" r="12164" b="5623"/>
          <a:stretch/>
        </p:blipFill>
        <p:spPr>
          <a:xfrm>
            <a:off x="0" y="2735533"/>
            <a:ext cx="3886200" cy="2042077"/>
          </a:xfrm>
          <a:prstGeom prst="rect">
            <a:avLst/>
          </a:prstGeom>
        </p:spPr>
      </p:pic>
      <p:pic>
        <p:nvPicPr>
          <p:cNvPr id="8" name="Picture 7">
            <a:extLst>
              <a:ext uri="{FF2B5EF4-FFF2-40B4-BE49-F238E27FC236}">
                <a16:creationId xmlns:a16="http://schemas.microsoft.com/office/drawing/2014/main" id="{5188F907-41BF-44B0-9AD8-152B55E0FCB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8000" t="9104" r="14039"/>
          <a:stretch/>
        </p:blipFill>
        <p:spPr>
          <a:xfrm>
            <a:off x="3886200" y="2735533"/>
            <a:ext cx="3886201" cy="2042077"/>
          </a:xfrm>
          <a:prstGeom prst="rect">
            <a:avLst/>
          </a:prstGeom>
        </p:spPr>
      </p:pic>
      <p:pic>
        <p:nvPicPr>
          <p:cNvPr id="19" name="Picture 18">
            <a:extLst>
              <a:ext uri="{FF2B5EF4-FFF2-40B4-BE49-F238E27FC236}">
                <a16:creationId xmlns:a16="http://schemas.microsoft.com/office/drawing/2014/main" id="{D1C33559-4AF3-4E27-90A0-E75ECED6AA0E}"/>
              </a:ext>
            </a:extLst>
          </p:cNvPr>
          <p:cNvPicPr>
            <a:picLocks noChangeAspect="1"/>
          </p:cNvPicPr>
          <p:nvPr/>
        </p:nvPicPr>
        <p:blipFill rotWithShape="1">
          <a:blip r:embed="rId5">
            <a:extLst>
              <a:ext uri="{28A0092B-C50C-407E-A947-70E740481C1C}">
                <a14:useLocalDpi xmlns:a14="http://schemas.microsoft.com/office/drawing/2010/main" val="0"/>
              </a:ext>
            </a:extLst>
          </a:blip>
          <a:srcRect b="17563"/>
          <a:stretch/>
        </p:blipFill>
        <p:spPr>
          <a:xfrm>
            <a:off x="0" y="4923896"/>
            <a:ext cx="7772400" cy="4181856"/>
          </a:xfrm>
          <a:prstGeom prst="rect">
            <a:avLst/>
          </a:prstGeom>
        </p:spPr>
      </p:pic>
    </p:spTree>
    <p:extLst>
      <p:ext uri="{BB962C8B-B14F-4D97-AF65-F5344CB8AC3E}">
        <p14:creationId xmlns:p14="http://schemas.microsoft.com/office/powerpoint/2010/main" val="3205630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4934A2-DF4A-41F4-9901-7DB043489C51}"/>
              </a:ext>
            </a:extLst>
          </p:cNvPr>
          <p:cNvSpPr txBox="1"/>
          <p:nvPr/>
        </p:nvSpPr>
        <p:spPr>
          <a:xfrm>
            <a:off x="743710" y="871334"/>
            <a:ext cx="6284979"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Cheers to 50 Years </a:t>
            </a:r>
          </a:p>
        </p:txBody>
      </p:sp>
      <p:sp>
        <p:nvSpPr>
          <p:cNvPr id="3" name="TextBox 2">
            <a:extLst>
              <a:ext uri="{FF2B5EF4-FFF2-40B4-BE49-F238E27FC236}">
                <a16:creationId xmlns:a16="http://schemas.microsoft.com/office/drawing/2014/main" id="{8B3582EC-8EDB-44C2-90E4-E59C0B15B6CC}"/>
              </a:ext>
            </a:extLst>
          </p:cNvPr>
          <p:cNvSpPr txBox="1"/>
          <p:nvPr/>
        </p:nvSpPr>
        <p:spPr>
          <a:xfrm>
            <a:off x="307847" y="1286832"/>
            <a:ext cx="7156704" cy="1938992"/>
          </a:xfrm>
          <a:prstGeom prst="rect">
            <a:avLst/>
          </a:prstGeom>
          <a:noFill/>
        </p:spPr>
        <p:txBody>
          <a:bodyPr wrap="square" rtlCol="0">
            <a:spAutoFit/>
          </a:bodyPr>
          <a:lstStyle/>
          <a:p>
            <a:r>
              <a:rPr lang="en-US" sz="1400" dirty="0"/>
              <a:t>Carol and George Del Carlo supported Western Nevada College with a 50</a:t>
            </a:r>
            <a:r>
              <a:rPr lang="en-US" sz="1400" baseline="30000" dirty="0"/>
              <a:t>th</a:t>
            </a:r>
            <a:r>
              <a:rPr lang="en-US" sz="1400" dirty="0"/>
              <a:t> Anniversary celebration "Cheers to 50 years"  at their personal residence in August.  In addition to hosting the event, the Del Carlos generously donated $50,000 to start a scholarship endowment fund supporting WNC rural students residing in Nevada with financial need. The Del Carlos' generosity inspired multiple donations throughout the community and funds were raised at the event through a small, live auction.  </a:t>
            </a:r>
          </a:p>
          <a:p>
            <a:br>
              <a:rPr lang="en-US" dirty="0"/>
            </a:br>
            <a:endParaRPr lang="en-US" dirty="0"/>
          </a:p>
        </p:txBody>
      </p:sp>
      <p:pic>
        <p:nvPicPr>
          <p:cNvPr id="5" name="Picture 4">
            <a:extLst>
              <a:ext uri="{FF2B5EF4-FFF2-40B4-BE49-F238E27FC236}">
                <a16:creationId xmlns:a16="http://schemas.microsoft.com/office/drawing/2014/main" id="{9692EA59-FF06-4FD0-8E9C-389B385CFE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2539" y="2828496"/>
            <a:ext cx="2382012" cy="3176016"/>
          </a:xfrm>
          <a:prstGeom prst="rect">
            <a:avLst/>
          </a:prstGeom>
        </p:spPr>
      </p:pic>
      <p:pic>
        <p:nvPicPr>
          <p:cNvPr id="7" name="Picture 6">
            <a:extLst>
              <a:ext uri="{FF2B5EF4-FFF2-40B4-BE49-F238E27FC236}">
                <a16:creationId xmlns:a16="http://schemas.microsoft.com/office/drawing/2014/main" id="{6C02F7FF-0E7F-46E9-9A0E-7D25C18B8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61" t="26117" r="3961" b="25152"/>
          <a:stretch/>
        </p:blipFill>
        <p:spPr>
          <a:xfrm>
            <a:off x="307846" y="6150288"/>
            <a:ext cx="7156705" cy="2840736"/>
          </a:xfrm>
          <a:prstGeom prst="rect">
            <a:avLst/>
          </a:prstGeom>
        </p:spPr>
      </p:pic>
      <p:pic>
        <p:nvPicPr>
          <p:cNvPr id="13" name="Picture 12">
            <a:extLst>
              <a:ext uri="{FF2B5EF4-FFF2-40B4-BE49-F238E27FC236}">
                <a16:creationId xmlns:a16="http://schemas.microsoft.com/office/drawing/2014/main" id="{7EF618BD-9702-49F3-9DB1-29EA7E7DBA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59" t="33217" b="28503"/>
          <a:stretch/>
        </p:blipFill>
        <p:spPr>
          <a:xfrm>
            <a:off x="307846" y="2828496"/>
            <a:ext cx="4675633" cy="3176016"/>
          </a:xfrm>
          <a:prstGeom prst="rect">
            <a:avLst/>
          </a:prstGeom>
        </p:spPr>
      </p:pic>
    </p:spTree>
    <p:extLst>
      <p:ext uri="{BB962C8B-B14F-4D97-AF65-F5344CB8AC3E}">
        <p14:creationId xmlns:p14="http://schemas.microsoft.com/office/powerpoint/2010/main" val="3451083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78908" y="794101"/>
            <a:ext cx="5273046" cy="1596847"/>
          </a:xfrm>
          <a:prstGeom prst="rect">
            <a:avLst/>
          </a:prstGeom>
          <a:noFill/>
        </p:spPr>
        <p:txBody>
          <a:bodyPr wrap="square" rtlCol="0">
            <a:spAutoFit/>
          </a:bodyPr>
          <a:lstStyle/>
          <a:p>
            <a:r>
              <a:rPr lang="en-US" sz="1856" b="1" dirty="0">
                <a:solidFill>
                  <a:srgbClr val="0070C0"/>
                </a:solidFill>
              </a:rPr>
              <a:t>				</a:t>
            </a:r>
          </a:p>
          <a:p>
            <a:r>
              <a:rPr lang="en-US" sz="1733" b="1" dirty="0">
                <a:solidFill>
                  <a:srgbClr val="0070C0"/>
                </a:solidFill>
              </a:rPr>
              <a:t>						</a:t>
            </a:r>
            <a:endParaRPr lang="en-US" sz="1485" b="1" dirty="0">
              <a:solidFill>
                <a:srgbClr val="0070C0"/>
              </a:solidFill>
            </a:endParaRPr>
          </a:p>
          <a:p>
            <a:endParaRPr lang="en-US" sz="1485" dirty="0">
              <a:latin typeface="Helvetica" panose="020B0604020202020204" pitchFamily="34" charset="0"/>
            </a:endParaRPr>
          </a:p>
          <a:p>
            <a:endParaRPr lang="en-US" sz="1485" dirty="0">
              <a:latin typeface="Helvetica" panose="020B0604020202020204" pitchFamily="34" charset="0"/>
            </a:endParaRPr>
          </a:p>
          <a:p>
            <a:endParaRPr lang="en-US" sz="1485" dirty="0">
              <a:latin typeface="Helvetica" panose="020B0604020202020204" pitchFamily="34" charset="0"/>
            </a:endParaRPr>
          </a:p>
          <a:p>
            <a:endParaRPr lang="en-US" sz="1733" dirty="0"/>
          </a:p>
        </p:txBody>
      </p:sp>
      <p:sp>
        <p:nvSpPr>
          <p:cNvPr id="8" name="TextBox 7"/>
          <p:cNvSpPr txBox="1"/>
          <p:nvPr/>
        </p:nvSpPr>
        <p:spPr>
          <a:xfrm>
            <a:off x="390465" y="1237410"/>
            <a:ext cx="6991469" cy="1169551"/>
          </a:xfrm>
          <a:prstGeom prst="rect">
            <a:avLst/>
          </a:prstGeom>
          <a:noFill/>
        </p:spPr>
        <p:txBody>
          <a:bodyPr wrap="square" rtlCol="0">
            <a:spAutoFit/>
          </a:bodyPr>
          <a:lstStyle/>
          <a:p>
            <a:r>
              <a:rPr lang="en-US" sz="1400" dirty="0"/>
              <a:t>FY21 and FY22 Golf for Education events were held at </a:t>
            </a:r>
            <a:r>
              <a:rPr lang="en-US" sz="1400" dirty="0" err="1"/>
              <a:t>Toiyabe</a:t>
            </a:r>
            <a:r>
              <a:rPr lang="en-US" sz="1400" dirty="0"/>
              <a:t> Golf Club in Washoe Valley. The presenting sponsor was Southwest Gas. Nursing students were on hand to educate and fundraise for their program.  The event generated record sponsorships in FY21 with gross proceeds increasing from $25,000 in FY19 to close to $42,000 in FY21 and FY22.  </a:t>
            </a:r>
            <a:r>
              <a:rPr lang="en-US" sz="1400" b="1" dirty="0"/>
              <a:t>Mark your calendars</a:t>
            </a:r>
            <a:r>
              <a:rPr lang="en-US" sz="1400" dirty="0"/>
              <a:t>, the 23</a:t>
            </a:r>
            <a:r>
              <a:rPr lang="en-US" sz="1400" baseline="30000" dirty="0"/>
              <a:t>rd </a:t>
            </a:r>
            <a:r>
              <a:rPr lang="en-US" sz="1400" dirty="0"/>
              <a:t>Annual Golf for Education Event will be held on September 30</a:t>
            </a:r>
            <a:r>
              <a:rPr lang="en-US" sz="1400" baseline="30000" dirty="0"/>
              <a:t>th</a:t>
            </a:r>
            <a:r>
              <a:rPr lang="en-US" sz="1400" dirty="0"/>
              <a:t>, 2022.  </a:t>
            </a:r>
          </a:p>
        </p:txBody>
      </p:sp>
      <p:sp>
        <p:nvSpPr>
          <p:cNvPr id="9" name="TextBox 8">
            <a:extLst>
              <a:ext uri="{FF2B5EF4-FFF2-40B4-BE49-F238E27FC236}">
                <a16:creationId xmlns:a16="http://schemas.microsoft.com/office/drawing/2014/main" id="{927781DA-2A46-5C40-B41C-604CD6C844BC}"/>
              </a:ext>
            </a:extLst>
          </p:cNvPr>
          <p:cNvSpPr txBox="1"/>
          <p:nvPr/>
        </p:nvSpPr>
        <p:spPr>
          <a:xfrm>
            <a:off x="1342009" y="777723"/>
            <a:ext cx="5273046"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Golf For Education</a:t>
            </a:r>
          </a:p>
        </p:txBody>
      </p:sp>
      <p:pic>
        <p:nvPicPr>
          <p:cNvPr id="3" name="Picture 2">
            <a:extLst>
              <a:ext uri="{FF2B5EF4-FFF2-40B4-BE49-F238E27FC236}">
                <a16:creationId xmlns:a16="http://schemas.microsoft.com/office/drawing/2014/main" id="{09A3D184-C37D-44AA-A69F-78B4CB42A0E5}"/>
              </a:ext>
            </a:extLst>
          </p:cNvPr>
          <p:cNvPicPr>
            <a:picLocks noChangeAspect="1"/>
          </p:cNvPicPr>
          <p:nvPr/>
        </p:nvPicPr>
        <p:blipFill rotWithShape="1">
          <a:blip r:embed="rId2">
            <a:extLst>
              <a:ext uri="{28A0092B-C50C-407E-A947-70E740481C1C}">
                <a14:useLocalDpi xmlns:a14="http://schemas.microsoft.com/office/drawing/2010/main" val="0"/>
              </a:ext>
            </a:extLst>
          </a:blip>
          <a:srcRect l="53491" t="10672" r="932" b="888"/>
          <a:stretch/>
        </p:blipFill>
        <p:spPr>
          <a:xfrm>
            <a:off x="426579" y="2890682"/>
            <a:ext cx="2205323" cy="3209505"/>
          </a:xfrm>
          <a:prstGeom prst="rect">
            <a:avLst/>
          </a:prstGeom>
        </p:spPr>
      </p:pic>
      <p:pic>
        <p:nvPicPr>
          <p:cNvPr id="12" name="Picture 11">
            <a:extLst>
              <a:ext uri="{FF2B5EF4-FFF2-40B4-BE49-F238E27FC236}">
                <a16:creationId xmlns:a16="http://schemas.microsoft.com/office/drawing/2014/main" id="{F11EC843-097C-46DB-8D31-6B9439441E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4" r="5127"/>
          <a:stretch/>
        </p:blipFill>
        <p:spPr>
          <a:xfrm>
            <a:off x="2727676" y="2890682"/>
            <a:ext cx="4618145" cy="3193126"/>
          </a:xfrm>
          <a:prstGeom prst="rect">
            <a:avLst/>
          </a:prstGeom>
        </p:spPr>
      </p:pic>
      <p:pic>
        <p:nvPicPr>
          <p:cNvPr id="20" name="Picture 19">
            <a:extLst>
              <a:ext uri="{FF2B5EF4-FFF2-40B4-BE49-F238E27FC236}">
                <a16:creationId xmlns:a16="http://schemas.microsoft.com/office/drawing/2014/main" id="{DE5FBF51-B095-4C59-AAE5-EAAC1A3B3A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42" t="513" b="16758"/>
          <a:stretch/>
        </p:blipFill>
        <p:spPr>
          <a:xfrm>
            <a:off x="3886200" y="6198953"/>
            <a:ext cx="3459621" cy="2641633"/>
          </a:xfrm>
          <a:prstGeom prst="rect">
            <a:avLst/>
          </a:prstGeom>
        </p:spPr>
      </p:pic>
      <p:pic>
        <p:nvPicPr>
          <p:cNvPr id="4" name="Picture 3">
            <a:extLst>
              <a:ext uri="{FF2B5EF4-FFF2-40B4-BE49-F238E27FC236}">
                <a16:creationId xmlns:a16="http://schemas.microsoft.com/office/drawing/2014/main" id="{1AE32B83-3AB1-49F4-94AB-AD293E082B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26" t="2860" r="18307" b="20654"/>
          <a:stretch/>
        </p:blipFill>
        <p:spPr>
          <a:xfrm>
            <a:off x="426579" y="6198953"/>
            <a:ext cx="3340749" cy="2641633"/>
          </a:xfrm>
          <a:prstGeom prst="rect">
            <a:avLst/>
          </a:prstGeom>
        </p:spPr>
      </p:pic>
    </p:spTree>
    <p:extLst>
      <p:ext uri="{BB962C8B-B14F-4D97-AF65-F5344CB8AC3E}">
        <p14:creationId xmlns:p14="http://schemas.microsoft.com/office/powerpoint/2010/main" val="2234310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8947" y="640072"/>
            <a:ext cx="6992541"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Drive Through Graduation</a:t>
            </a:r>
            <a:endParaRPr lang="en-US" sz="1733" dirty="0"/>
          </a:p>
        </p:txBody>
      </p:sp>
      <p:sp>
        <p:nvSpPr>
          <p:cNvPr id="8" name="TextBox 7"/>
          <p:cNvSpPr txBox="1"/>
          <p:nvPr/>
        </p:nvSpPr>
        <p:spPr>
          <a:xfrm>
            <a:off x="502429" y="1022375"/>
            <a:ext cx="6909058" cy="1600438"/>
          </a:xfrm>
          <a:prstGeom prst="rect">
            <a:avLst/>
          </a:prstGeom>
          <a:noFill/>
        </p:spPr>
        <p:txBody>
          <a:bodyPr wrap="square" rtlCol="0">
            <a:spAutoFit/>
          </a:bodyPr>
          <a:lstStyle/>
          <a:p>
            <a:r>
              <a:rPr lang="en-US" sz="1400" dirty="0"/>
              <a:t>In 2021, WNC held its second outdoor drive-through Graduation creating a unique way to celebrate WNC graduates despite event restrictions brought by the pandemic. The event was lively, inspiring, and heart-warming.  Photos taken of graduates were sponsored by WNC Foundation board member, Ronele Dotson’s company RAD strategies and a portion of the proceeds were donated to the student emergency fund within the WNC Foundation.  WNC awarded 669 degrees and certificates to 641 students, 140 of these students were high school students earning their associates degrees before receiving their high school diplomas.</a:t>
            </a:r>
          </a:p>
        </p:txBody>
      </p:sp>
      <p:pic>
        <p:nvPicPr>
          <p:cNvPr id="3" name="Picture 2">
            <a:extLst>
              <a:ext uri="{FF2B5EF4-FFF2-40B4-BE49-F238E27FC236}">
                <a16:creationId xmlns:a16="http://schemas.microsoft.com/office/drawing/2014/main" id="{1F2C06E9-C90A-4979-9055-7E124EA7B8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800" t="8470"/>
          <a:stretch/>
        </p:blipFill>
        <p:spPr>
          <a:xfrm>
            <a:off x="502429" y="2638475"/>
            <a:ext cx="2324010" cy="2455752"/>
          </a:xfrm>
          <a:prstGeom prst="rect">
            <a:avLst/>
          </a:prstGeom>
        </p:spPr>
      </p:pic>
      <p:pic>
        <p:nvPicPr>
          <p:cNvPr id="11" name="Picture 10">
            <a:extLst>
              <a:ext uri="{FF2B5EF4-FFF2-40B4-BE49-F238E27FC236}">
                <a16:creationId xmlns:a16="http://schemas.microsoft.com/office/drawing/2014/main" id="{E5A98503-16C2-4417-8EEC-0162428C0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810" b="6312"/>
          <a:stretch/>
        </p:blipFill>
        <p:spPr>
          <a:xfrm>
            <a:off x="5087477" y="2635895"/>
            <a:ext cx="2324010" cy="2455752"/>
          </a:xfrm>
          <a:prstGeom prst="rect">
            <a:avLst/>
          </a:prstGeom>
        </p:spPr>
      </p:pic>
      <p:pic>
        <p:nvPicPr>
          <p:cNvPr id="13" name="Picture 12">
            <a:extLst>
              <a:ext uri="{FF2B5EF4-FFF2-40B4-BE49-F238E27FC236}">
                <a16:creationId xmlns:a16="http://schemas.microsoft.com/office/drawing/2014/main" id="{5567FE9F-6219-47FB-AEC5-0FCB50DC73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8846"/>
          <a:stretch/>
        </p:blipFill>
        <p:spPr>
          <a:xfrm>
            <a:off x="2978479" y="2638475"/>
            <a:ext cx="1967484" cy="2455752"/>
          </a:xfrm>
          <a:prstGeom prst="rect">
            <a:avLst/>
          </a:prstGeom>
        </p:spPr>
      </p:pic>
      <p:pic>
        <p:nvPicPr>
          <p:cNvPr id="16" name="Picture 15">
            <a:extLst>
              <a:ext uri="{FF2B5EF4-FFF2-40B4-BE49-F238E27FC236}">
                <a16:creationId xmlns:a16="http://schemas.microsoft.com/office/drawing/2014/main" id="{8AAE8597-279A-492D-85FA-E9E030C6A7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61" t="24615" r="34544" b="24639"/>
          <a:stretch/>
        </p:blipFill>
        <p:spPr>
          <a:xfrm>
            <a:off x="502429" y="5176002"/>
            <a:ext cx="2324010" cy="2157984"/>
          </a:xfrm>
          <a:prstGeom prst="rect">
            <a:avLst/>
          </a:prstGeom>
        </p:spPr>
      </p:pic>
      <p:pic>
        <p:nvPicPr>
          <p:cNvPr id="18" name="Picture 17">
            <a:extLst>
              <a:ext uri="{FF2B5EF4-FFF2-40B4-BE49-F238E27FC236}">
                <a16:creationId xmlns:a16="http://schemas.microsoft.com/office/drawing/2014/main" id="{3965A8BF-1243-4505-B6CB-08F7C34A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280"/>
          <a:stretch/>
        </p:blipFill>
        <p:spPr>
          <a:xfrm>
            <a:off x="2974268" y="5176002"/>
            <a:ext cx="4437219" cy="2157984"/>
          </a:xfrm>
          <a:prstGeom prst="rect">
            <a:avLst/>
          </a:prstGeom>
        </p:spPr>
      </p:pic>
      <p:pic>
        <p:nvPicPr>
          <p:cNvPr id="25" name="Picture 24">
            <a:extLst>
              <a:ext uri="{FF2B5EF4-FFF2-40B4-BE49-F238E27FC236}">
                <a16:creationId xmlns:a16="http://schemas.microsoft.com/office/drawing/2014/main" id="{FDEDD06B-FA6A-4569-8963-1BA42D7952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517" r="11135" b="31770"/>
          <a:stretch/>
        </p:blipFill>
        <p:spPr>
          <a:xfrm>
            <a:off x="502429" y="7435589"/>
            <a:ext cx="6909058" cy="1696220"/>
          </a:xfrm>
          <a:prstGeom prst="rect">
            <a:avLst/>
          </a:prstGeom>
        </p:spPr>
      </p:pic>
    </p:spTree>
    <p:extLst>
      <p:ext uri="{BB962C8B-B14F-4D97-AF65-F5344CB8AC3E}">
        <p14:creationId xmlns:p14="http://schemas.microsoft.com/office/powerpoint/2010/main" val="3792597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53366"/>
            <a:ext cx="7772400"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FY21 WNC Foundation Top 10 Payees</a:t>
            </a:r>
            <a:endParaRPr lang="en-US" sz="2100" b="1" dirty="0">
              <a:latin typeface="Franklin Gothic Demi Cond" panose="020B0603020102020204" pitchFamily="34" charset="0"/>
            </a:endParaRPr>
          </a:p>
        </p:txBody>
      </p:sp>
      <p:sp>
        <p:nvSpPr>
          <p:cNvPr id="11" name="Rectangle 10">
            <a:extLst>
              <a:ext uri="{FF2B5EF4-FFF2-40B4-BE49-F238E27FC236}">
                <a16:creationId xmlns:a16="http://schemas.microsoft.com/office/drawing/2014/main" id="{05AB1939-3B97-4CC5-822E-31D67ED03C22}"/>
              </a:ext>
            </a:extLst>
          </p:cNvPr>
          <p:cNvSpPr/>
          <p:nvPr/>
        </p:nvSpPr>
        <p:spPr>
          <a:xfrm>
            <a:off x="290594" y="3853244"/>
            <a:ext cx="7191212" cy="553998"/>
          </a:xfrm>
          <a:prstGeom prst="rect">
            <a:avLst/>
          </a:prstGeom>
        </p:spPr>
        <p:txBody>
          <a:bodyPr wrap="square">
            <a:spAutoFit/>
          </a:bodyPr>
          <a:lstStyle/>
          <a:p>
            <a:r>
              <a:rPr lang="en-US" sz="1000" b="1" i="1" dirty="0"/>
              <a:t>Below: </a:t>
            </a:r>
            <a:r>
              <a:rPr lang="en-US" sz="1000" i="1" dirty="0" err="1"/>
              <a:t>Campagni</a:t>
            </a:r>
            <a:r>
              <a:rPr lang="en-US" sz="1000" i="1" dirty="0"/>
              <a:t> Auto Group General Manager, Jeff </a:t>
            </a:r>
            <a:r>
              <a:rPr lang="en-US" sz="1000" i="1" dirty="0" err="1"/>
              <a:t>Campagni</a:t>
            </a:r>
            <a:r>
              <a:rPr lang="en-US" sz="1000" i="1" dirty="0"/>
              <a:t> offers a generous donation to the Western Nevada College scholarship program.  Campagni Automotive Group has supported WNC students, events and programs since 2016.  Most recently, the Campagni Auto Group has begun supporting WNC’s Prison Education Program.  </a:t>
            </a:r>
          </a:p>
        </p:txBody>
      </p:sp>
      <p:pic>
        <p:nvPicPr>
          <p:cNvPr id="3" name="Picture 2">
            <a:extLst>
              <a:ext uri="{FF2B5EF4-FFF2-40B4-BE49-F238E27FC236}">
                <a16:creationId xmlns:a16="http://schemas.microsoft.com/office/drawing/2014/main" id="{D553E2D9-5E6D-432C-9127-1F57A5B64A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785" b="1905"/>
          <a:stretch/>
        </p:blipFill>
        <p:spPr>
          <a:xfrm>
            <a:off x="0" y="4484189"/>
            <a:ext cx="7772400" cy="4623235"/>
          </a:xfrm>
          <a:prstGeom prst="rect">
            <a:avLst/>
          </a:prstGeom>
        </p:spPr>
      </p:pic>
      <p:graphicFrame>
        <p:nvGraphicFramePr>
          <p:cNvPr id="8" name="Table 7">
            <a:extLst>
              <a:ext uri="{FF2B5EF4-FFF2-40B4-BE49-F238E27FC236}">
                <a16:creationId xmlns:a16="http://schemas.microsoft.com/office/drawing/2014/main" id="{86F2FFF4-D977-486B-AD90-C141386B2B1E}"/>
              </a:ext>
            </a:extLst>
          </p:cNvPr>
          <p:cNvGraphicFramePr>
            <a:graphicFrameLocks noGrp="1"/>
          </p:cNvGraphicFramePr>
          <p:nvPr>
            <p:extLst>
              <p:ext uri="{D42A27DB-BD31-4B8C-83A1-F6EECF244321}">
                <p14:modId xmlns:p14="http://schemas.microsoft.com/office/powerpoint/2010/main" val="2054377963"/>
              </p:ext>
            </p:extLst>
          </p:nvPr>
        </p:nvGraphicFramePr>
        <p:xfrm>
          <a:off x="554232" y="1185009"/>
          <a:ext cx="6663935" cy="2454474"/>
        </p:xfrm>
        <a:graphic>
          <a:graphicData uri="http://schemas.openxmlformats.org/drawingml/2006/table">
            <a:tbl>
              <a:tblPr firstRow="1" firstCol="1" bandRow="1"/>
              <a:tblGrid>
                <a:gridCol w="2498084">
                  <a:extLst>
                    <a:ext uri="{9D8B030D-6E8A-4147-A177-3AD203B41FA5}">
                      <a16:colId xmlns:a16="http://schemas.microsoft.com/office/drawing/2014/main" val="945273106"/>
                    </a:ext>
                  </a:extLst>
                </a:gridCol>
                <a:gridCol w="3207242">
                  <a:extLst>
                    <a:ext uri="{9D8B030D-6E8A-4147-A177-3AD203B41FA5}">
                      <a16:colId xmlns:a16="http://schemas.microsoft.com/office/drawing/2014/main" val="3778158327"/>
                    </a:ext>
                  </a:extLst>
                </a:gridCol>
                <a:gridCol w="958609">
                  <a:extLst>
                    <a:ext uri="{9D8B030D-6E8A-4147-A177-3AD203B41FA5}">
                      <a16:colId xmlns:a16="http://schemas.microsoft.com/office/drawing/2014/main" val="3893391522"/>
                    </a:ext>
                  </a:extLst>
                </a:gridCol>
              </a:tblGrid>
              <a:tr h="388057">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Payee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Purpose</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Total</a:t>
                      </a:r>
                    </a:p>
                  </a:txBody>
                  <a:tcPr marL="68580" marR="68580" marT="0" marB="0">
                    <a:lnL>
                      <a:noFill/>
                    </a:lnL>
                    <a:lnR>
                      <a:noFill/>
                    </a:lnR>
                    <a:lnT>
                      <a:noFill/>
                    </a:lnT>
                    <a:lnB>
                      <a:noFill/>
                    </a:lnB>
                  </a:tcPr>
                </a:tc>
                <a:extLst>
                  <a:ext uri="{0D108BD9-81ED-4DB2-BD59-A6C34878D82A}">
                    <a16:rowId xmlns:a16="http://schemas.microsoft.com/office/drawing/2014/main" val="1696534338"/>
                  </a:ext>
                </a:extLst>
              </a:tr>
              <a:tr h="185894">
                <a:tc>
                  <a:txBody>
                    <a:bodyPr/>
                    <a:lstStyle/>
                    <a:p>
                      <a:pPr marL="0" marR="0">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Calibri" panose="020F0502020204030204" pitchFamily="34" charset="0"/>
                        </a:rPr>
                        <a:t>Pangborn</a:t>
                      </a:r>
                      <a:r>
                        <a:rPr lang="en-US" sz="1200" dirty="0">
                          <a:effectLst/>
                          <a:latin typeface="Calibri" panose="020F0502020204030204" pitchFamily="34" charset="0"/>
                          <a:ea typeface="Calibri" panose="020F0502020204030204" pitchFamily="34" charset="0"/>
                          <a:cs typeface="Calibri" panose="020F0502020204030204" pitchFamily="34" charset="0"/>
                        </a:rPr>
                        <a:t> &amp; Co., LTD</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External Financial Review/ Audit</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$12,750.00</a:t>
                      </a:r>
                    </a:p>
                  </a:txBody>
                  <a:tcPr marL="68580" marR="68580" marT="0" marB="0">
                    <a:lnL>
                      <a:noFill/>
                    </a:lnL>
                    <a:lnR>
                      <a:noFill/>
                    </a:lnR>
                    <a:lnT>
                      <a:noFill/>
                    </a:lnT>
                    <a:lnB>
                      <a:noFill/>
                    </a:lnB>
                  </a:tcPr>
                </a:tc>
                <a:extLst>
                  <a:ext uri="{0D108BD9-81ED-4DB2-BD59-A6C34878D82A}">
                    <a16:rowId xmlns:a16="http://schemas.microsoft.com/office/drawing/2014/main" val="2637279123"/>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4 Imprint</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Golf Tournament Items</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$5,329.22</a:t>
                      </a:r>
                    </a:p>
                  </a:txBody>
                  <a:tcPr marL="68580" marR="68580" marT="0" marB="0">
                    <a:lnL>
                      <a:noFill/>
                    </a:lnL>
                    <a:lnR>
                      <a:noFill/>
                    </a:lnR>
                    <a:lnT>
                      <a:noFill/>
                    </a:lnT>
                    <a:lnB>
                      <a:noFill/>
                    </a:lnB>
                  </a:tcPr>
                </a:tc>
                <a:extLst>
                  <a:ext uri="{0D108BD9-81ED-4DB2-BD59-A6C34878D82A}">
                    <a16:rowId xmlns:a16="http://schemas.microsoft.com/office/drawing/2014/main" val="3237426201"/>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Philadelphia Insurance Companies</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Annual Insurance Policy </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$2,259.00</a:t>
                      </a:r>
                    </a:p>
                  </a:txBody>
                  <a:tcPr marL="68580" marR="68580" marT="0" marB="0">
                    <a:lnL>
                      <a:noFill/>
                    </a:lnL>
                    <a:lnR>
                      <a:noFill/>
                    </a:lnR>
                    <a:lnT>
                      <a:noFill/>
                    </a:lnT>
                    <a:lnB>
                      <a:noFill/>
                    </a:lnB>
                  </a:tcPr>
                </a:tc>
                <a:extLst>
                  <a:ext uri="{0D108BD9-81ED-4DB2-BD59-A6C34878D82A}">
                    <a16:rowId xmlns:a16="http://schemas.microsoft.com/office/drawing/2014/main" val="434723744"/>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SofterWare, Inc.</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Annual CRM Subscription</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$1,789.20</a:t>
                      </a:r>
                    </a:p>
                  </a:txBody>
                  <a:tcPr marL="68580" marR="68580" marT="0" marB="0">
                    <a:lnL>
                      <a:noFill/>
                    </a:lnL>
                    <a:lnR>
                      <a:noFill/>
                    </a:lnR>
                    <a:lnT>
                      <a:noFill/>
                    </a:lnT>
                    <a:lnB>
                      <a:noFill/>
                    </a:lnB>
                  </a:tcPr>
                </a:tc>
                <a:extLst>
                  <a:ext uri="{0D108BD9-81ED-4DB2-BD59-A6C34878D82A}">
                    <a16:rowId xmlns:a16="http://schemas.microsoft.com/office/drawing/2014/main" val="156831045"/>
                  </a:ext>
                </a:extLst>
              </a:tr>
              <a:tr h="38039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Council for Advancement and Support of Education</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Annual Membership Fees</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$1,560.00</a:t>
                      </a:r>
                    </a:p>
                  </a:txBody>
                  <a:tcPr marL="68580" marR="68580" marT="0" marB="0">
                    <a:lnL>
                      <a:noFill/>
                    </a:lnL>
                    <a:lnR>
                      <a:noFill/>
                    </a:lnR>
                    <a:lnT>
                      <a:noFill/>
                    </a:lnT>
                    <a:lnB>
                      <a:noFill/>
                    </a:lnB>
                  </a:tcPr>
                </a:tc>
                <a:extLst>
                  <a:ext uri="{0D108BD9-81ED-4DB2-BD59-A6C34878D82A}">
                    <a16:rowId xmlns:a16="http://schemas.microsoft.com/office/drawing/2014/main" val="3574568634"/>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Costco</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Event Fundraising Items</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$1,442.86</a:t>
                      </a:r>
                    </a:p>
                  </a:txBody>
                  <a:tcPr marL="68580" marR="68580" marT="0" marB="0">
                    <a:lnL>
                      <a:noFill/>
                    </a:lnL>
                    <a:lnR>
                      <a:noFill/>
                    </a:lnR>
                    <a:lnT>
                      <a:noFill/>
                    </a:lnT>
                    <a:lnB>
                      <a:noFill/>
                    </a:lnB>
                  </a:tcPr>
                </a:tc>
                <a:extLst>
                  <a:ext uri="{0D108BD9-81ED-4DB2-BD59-A6C34878D82A}">
                    <a16:rowId xmlns:a16="http://schemas.microsoft.com/office/drawing/2014/main" val="326498340"/>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Eleven Fifty Seven</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Annual Subscription </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$1,200.00</a:t>
                      </a:r>
                    </a:p>
                  </a:txBody>
                  <a:tcPr marL="68580" marR="68580" marT="0" marB="0">
                    <a:lnL>
                      <a:noFill/>
                    </a:lnL>
                    <a:lnR>
                      <a:noFill/>
                    </a:lnR>
                    <a:lnT>
                      <a:noFill/>
                    </a:lnT>
                    <a:lnB>
                      <a:noFill/>
                    </a:lnB>
                  </a:tcPr>
                </a:tc>
                <a:extLst>
                  <a:ext uri="{0D108BD9-81ED-4DB2-BD59-A6C34878D82A}">
                    <a16:rowId xmlns:a16="http://schemas.microsoft.com/office/drawing/2014/main" val="4061986567"/>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Simple Flare</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Event Catering</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$1,067.00</a:t>
                      </a:r>
                    </a:p>
                  </a:txBody>
                  <a:tcPr marL="68580" marR="68580" marT="0" marB="0">
                    <a:lnL>
                      <a:noFill/>
                    </a:lnL>
                    <a:lnR>
                      <a:noFill/>
                    </a:lnR>
                    <a:lnT>
                      <a:noFill/>
                    </a:lnT>
                    <a:lnB>
                      <a:noFill/>
                    </a:lnB>
                  </a:tcPr>
                </a:tc>
                <a:extLst>
                  <a:ext uri="{0D108BD9-81ED-4DB2-BD59-A6C34878D82A}">
                    <a16:rowId xmlns:a16="http://schemas.microsoft.com/office/drawing/2014/main" val="430622908"/>
                  </a:ext>
                </a:extLst>
              </a:tr>
              <a:tr h="18589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Intuit</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QuickBooks Annual Fee</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$1,096.29</a:t>
                      </a:r>
                    </a:p>
                  </a:txBody>
                  <a:tcPr marL="68580" marR="68580" marT="0" marB="0">
                    <a:lnL>
                      <a:noFill/>
                    </a:lnL>
                    <a:lnR>
                      <a:noFill/>
                    </a:lnR>
                    <a:lnT>
                      <a:noFill/>
                    </a:lnT>
                    <a:lnB>
                      <a:noFill/>
                    </a:lnB>
                  </a:tcPr>
                </a:tc>
                <a:extLst>
                  <a:ext uri="{0D108BD9-81ED-4DB2-BD59-A6C34878D82A}">
                    <a16:rowId xmlns:a16="http://schemas.microsoft.com/office/drawing/2014/main" val="3467697241"/>
                  </a:ext>
                </a:extLst>
              </a:tr>
              <a:tr h="185894">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Jeff’s </a:t>
                      </a:r>
                      <a:r>
                        <a:rPr lang="en-US" sz="1200" dirty="0" err="1">
                          <a:effectLst/>
                          <a:latin typeface="Calibri" panose="020F0502020204030204" pitchFamily="34" charset="0"/>
                          <a:ea typeface="Calibri" panose="020F0502020204030204" pitchFamily="34" charset="0"/>
                          <a:cs typeface="Calibri" panose="020F0502020204030204" pitchFamily="34" charset="0"/>
                        </a:rPr>
                        <a:t>Digitex</a:t>
                      </a:r>
                      <a:r>
                        <a:rPr lang="en-US" sz="1200" dirty="0">
                          <a:effectLst/>
                          <a:latin typeface="Calibri" panose="020F0502020204030204" pitchFamily="34" charset="0"/>
                          <a:ea typeface="Calibri" panose="020F0502020204030204" pitchFamily="34" charset="0"/>
                          <a:cs typeface="Calibri" panose="020F0502020204030204" pitchFamily="34" charset="0"/>
                        </a:rPr>
                        <a:t> Printing </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Foundation Note Card Printing</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$960.00</a:t>
                      </a:r>
                    </a:p>
                  </a:txBody>
                  <a:tcPr marL="68580" marR="68580" marT="0" marB="0">
                    <a:lnL>
                      <a:noFill/>
                    </a:lnL>
                    <a:lnR>
                      <a:noFill/>
                    </a:lnR>
                    <a:lnT>
                      <a:noFill/>
                    </a:lnT>
                    <a:lnB>
                      <a:noFill/>
                    </a:lnB>
                  </a:tcPr>
                </a:tc>
                <a:extLst>
                  <a:ext uri="{0D108BD9-81ED-4DB2-BD59-A6C34878D82A}">
                    <a16:rowId xmlns:a16="http://schemas.microsoft.com/office/drawing/2014/main" val="1731201485"/>
                  </a:ext>
                </a:extLst>
              </a:tr>
            </a:tbl>
          </a:graphicData>
        </a:graphic>
      </p:graphicFrame>
    </p:spTree>
    <p:extLst>
      <p:ext uri="{BB962C8B-B14F-4D97-AF65-F5344CB8AC3E}">
        <p14:creationId xmlns:p14="http://schemas.microsoft.com/office/powerpoint/2010/main" val="40832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03" y="1054405"/>
            <a:ext cx="7725997"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WNC Foundation Board of Trustees	</a:t>
            </a:r>
          </a:p>
        </p:txBody>
      </p:sp>
      <p:sp>
        <p:nvSpPr>
          <p:cNvPr id="4" name="TextBox 3"/>
          <p:cNvSpPr txBox="1"/>
          <p:nvPr/>
        </p:nvSpPr>
        <p:spPr>
          <a:xfrm>
            <a:off x="448440" y="1703679"/>
            <a:ext cx="6875518" cy="6676764"/>
          </a:xfrm>
          <a:prstGeom prst="rect">
            <a:avLst/>
          </a:prstGeom>
          <a:noFill/>
        </p:spPr>
        <p:txBody>
          <a:bodyPr wrap="square" rtlCol="0">
            <a:spAutoFit/>
          </a:bodyPr>
          <a:lstStyle/>
          <a:p>
            <a:r>
              <a:rPr lang="en-US" sz="1238" dirty="0"/>
              <a:t>The WNC Foundation Board of Trustees guides the WNC Foundation in donor development, financial stability and growth.  The foundation strives to align support and fundraising efforts with the WNC Strategic Plan.</a:t>
            </a:r>
          </a:p>
          <a:p>
            <a:endParaRPr lang="en-US" sz="1238" dirty="0"/>
          </a:p>
          <a:p>
            <a:r>
              <a:rPr lang="en-US" sz="1238" dirty="0"/>
              <a:t>The Board of Trustees for the WNC Foundation unanimously approved the appointments of the following community members to serve on the WNC Foundation Board from July 1, 2021 through June 30, 2023.  The WNC Foundation Board respectfully requests that the Board of Regents approve these appointments:</a:t>
            </a:r>
          </a:p>
          <a:p>
            <a:endParaRPr lang="en-US" sz="1238" dirty="0"/>
          </a:p>
          <a:p>
            <a:endParaRPr lang="en-US" sz="1238" dirty="0"/>
          </a:p>
          <a:p>
            <a:pPr algn="ctr"/>
            <a:r>
              <a:rPr lang="en-US" sz="1238" b="1" dirty="0"/>
              <a:t>WNC Foundation Board of Trustee Officers for FY22 – 23:</a:t>
            </a:r>
            <a:endParaRPr lang="en-US" sz="1238" dirty="0"/>
          </a:p>
          <a:p>
            <a:pPr algn="ctr"/>
            <a:r>
              <a:rPr lang="en-US" sz="1238" dirty="0"/>
              <a:t>Chair:  Sean Davison			Secretary and Treasurer:  Scott Fields</a:t>
            </a:r>
          </a:p>
          <a:p>
            <a:pPr algn="ctr"/>
            <a:r>
              <a:rPr lang="en-US" sz="1238" dirty="0"/>
              <a:t>Vice Chair:  Michelle </a:t>
            </a:r>
            <a:r>
              <a:rPr lang="en-US" sz="1238" dirty="0" err="1"/>
              <a:t>Ketten</a:t>
            </a:r>
            <a:r>
              <a:rPr lang="en-US" sz="1238" dirty="0"/>
              <a:t>		Co-Vice Chair: Tina Holland</a:t>
            </a:r>
          </a:p>
          <a:p>
            <a:endParaRPr lang="en-US" sz="1238" dirty="0"/>
          </a:p>
          <a:p>
            <a:endParaRPr lang="en-US" sz="1238" dirty="0"/>
          </a:p>
          <a:p>
            <a:pPr algn="ctr"/>
            <a:r>
              <a:rPr lang="en-US" sz="1238" b="1" dirty="0"/>
              <a:t>Renewing Trustees for FY22-23:</a:t>
            </a:r>
          </a:p>
          <a:p>
            <a:pPr algn="ctr"/>
            <a:endParaRPr lang="en-US" sz="1238" b="1" dirty="0"/>
          </a:p>
          <a:p>
            <a:r>
              <a:rPr lang="en-US" sz="1238" dirty="0"/>
              <a:t>				</a:t>
            </a:r>
          </a:p>
          <a:p>
            <a:pPr algn="ctr"/>
            <a:endParaRPr lang="en-US" sz="1238" b="1" dirty="0"/>
          </a:p>
          <a:p>
            <a:pPr algn="ctr"/>
            <a:endParaRPr lang="en-US" sz="1238" b="1" dirty="0"/>
          </a:p>
          <a:p>
            <a:pPr algn="ctr"/>
            <a:endParaRPr lang="en-US" sz="1238" b="1" dirty="0"/>
          </a:p>
          <a:p>
            <a:pPr algn="ctr"/>
            <a:endParaRPr lang="en-US" sz="1238" b="1" dirty="0"/>
          </a:p>
          <a:p>
            <a:pPr algn="ctr"/>
            <a:r>
              <a:rPr lang="en-US" sz="1238" b="1" dirty="0"/>
              <a:t>New Trustee Nominations for FY22 -23:</a:t>
            </a:r>
          </a:p>
          <a:p>
            <a:endParaRPr lang="en-US" sz="1238" b="1" dirty="0"/>
          </a:p>
          <a:p>
            <a:endParaRPr lang="en-US" sz="1238" b="1" dirty="0"/>
          </a:p>
          <a:p>
            <a:endParaRPr lang="en-US" sz="1238" b="1" dirty="0"/>
          </a:p>
          <a:p>
            <a:endParaRPr lang="en-US" sz="1238" b="1" dirty="0"/>
          </a:p>
          <a:p>
            <a:endParaRPr lang="en-US" sz="1238" b="1" dirty="0"/>
          </a:p>
          <a:p>
            <a:endParaRPr lang="en-US" sz="1238" b="1" dirty="0"/>
          </a:p>
          <a:p>
            <a:endParaRPr lang="en-US" sz="1238" dirty="0"/>
          </a:p>
          <a:p>
            <a:endParaRPr lang="en-US" sz="1238" dirty="0"/>
          </a:p>
          <a:p>
            <a:pPr algn="ctr"/>
            <a:endParaRPr lang="en-US" sz="1238" b="1" dirty="0"/>
          </a:p>
          <a:p>
            <a:pPr algn="ctr"/>
            <a:endParaRPr lang="en-US" sz="1238" b="1" dirty="0"/>
          </a:p>
          <a:p>
            <a:pPr algn="ctr"/>
            <a:r>
              <a:rPr lang="en-US" sz="1238" b="1" dirty="0"/>
              <a:t>WNC Foundation Staff</a:t>
            </a:r>
          </a:p>
          <a:p>
            <a:endParaRPr lang="en-US" sz="698" dirty="0"/>
          </a:p>
        </p:txBody>
      </p:sp>
      <p:sp>
        <p:nvSpPr>
          <p:cNvPr id="14" name="Rectangle 13">
            <a:extLst>
              <a:ext uri="{FF2B5EF4-FFF2-40B4-BE49-F238E27FC236}">
                <a16:creationId xmlns:a16="http://schemas.microsoft.com/office/drawing/2014/main" id="{E65FCFF5-8799-44C1-BF52-0969AB3F5A62}"/>
              </a:ext>
            </a:extLst>
          </p:cNvPr>
          <p:cNvSpPr/>
          <p:nvPr/>
        </p:nvSpPr>
        <p:spPr>
          <a:xfrm>
            <a:off x="1290780" y="7412646"/>
            <a:ext cx="1707779" cy="538289"/>
          </a:xfrm>
          <a:prstGeom prst="rect">
            <a:avLst/>
          </a:prstGeom>
        </p:spPr>
        <p:txBody>
          <a:bodyPr wrap="square">
            <a:spAutoFit/>
          </a:bodyPr>
          <a:lstStyle/>
          <a:p>
            <a:r>
              <a:rPr lang="en-US" sz="1100" dirty="0"/>
              <a:t>Maria </a:t>
            </a:r>
            <a:r>
              <a:rPr lang="en-US" sz="1100" dirty="0" err="1"/>
              <a:t>Denzler</a:t>
            </a:r>
            <a:r>
              <a:rPr lang="en-US" sz="1100" dirty="0"/>
              <a:t>, Novelist and Fine Art Photographer</a:t>
            </a:r>
          </a:p>
          <a:p>
            <a:endParaRPr lang="en-US" sz="698" dirty="0"/>
          </a:p>
        </p:txBody>
      </p:sp>
      <p:sp>
        <p:nvSpPr>
          <p:cNvPr id="17" name="Rectangle 16">
            <a:extLst>
              <a:ext uri="{FF2B5EF4-FFF2-40B4-BE49-F238E27FC236}">
                <a16:creationId xmlns:a16="http://schemas.microsoft.com/office/drawing/2014/main" id="{4818C1AF-FE4F-41EB-A77C-D470E081F74F}"/>
              </a:ext>
            </a:extLst>
          </p:cNvPr>
          <p:cNvSpPr/>
          <p:nvPr/>
        </p:nvSpPr>
        <p:spPr>
          <a:xfrm>
            <a:off x="3840898" y="7368019"/>
            <a:ext cx="3453784" cy="430887"/>
          </a:xfrm>
          <a:prstGeom prst="rect">
            <a:avLst/>
          </a:prstGeom>
        </p:spPr>
        <p:txBody>
          <a:bodyPr wrap="square">
            <a:spAutoFit/>
          </a:bodyPr>
          <a:lstStyle/>
          <a:p>
            <a:r>
              <a:rPr lang="en-US" sz="1100" dirty="0"/>
              <a:t>Christie </a:t>
            </a:r>
            <a:r>
              <a:rPr lang="en-US" sz="1100" dirty="0" err="1"/>
              <a:t>Asis</a:t>
            </a:r>
            <a:r>
              <a:rPr lang="en-US" sz="1100" dirty="0"/>
              <a:t>, United Federal Credit Union Regional Market Development Manager</a:t>
            </a:r>
          </a:p>
        </p:txBody>
      </p:sp>
      <p:graphicFrame>
        <p:nvGraphicFramePr>
          <p:cNvPr id="2" name="Table 1">
            <a:extLst>
              <a:ext uri="{FF2B5EF4-FFF2-40B4-BE49-F238E27FC236}">
                <a16:creationId xmlns:a16="http://schemas.microsoft.com/office/drawing/2014/main" id="{9378DF3B-D49C-4B7F-9D96-15E909D8E940}"/>
              </a:ext>
            </a:extLst>
          </p:cNvPr>
          <p:cNvGraphicFramePr>
            <a:graphicFrameLocks noGrp="1"/>
          </p:cNvGraphicFramePr>
          <p:nvPr>
            <p:extLst>
              <p:ext uri="{D42A27DB-BD31-4B8C-83A1-F6EECF244321}">
                <p14:modId xmlns:p14="http://schemas.microsoft.com/office/powerpoint/2010/main" val="573963171"/>
              </p:ext>
            </p:extLst>
          </p:nvPr>
        </p:nvGraphicFramePr>
        <p:xfrm>
          <a:off x="940776" y="4842050"/>
          <a:ext cx="5937250" cy="889000"/>
        </p:xfrm>
        <a:graphic>
          <a:graphicData uri="http://schemas.openxmlformats.org/drawingml/2006/table">
            <a:tbl>
              <a:tblPr firstRow="1" firstCol="1" bandRow="1"/>
              <a:tblGrid>
                <a:gridCol w="1569594">
                  <a:extLst>
                    <a:ext uri="{9D8B030D-6E8A-4147-A177-3AD203B41FA5}">
                      <a16:colId xmlns:a16="http://schemas.microsoft.com/office/drawing/2014/main" val="1075779292"/>
                    </a:ext>
                  </a:extLst>
                </a:gridCol>
                <a:gridCol w="1398396">
                  <a:extLst>
                    <a:ext uri="{9D8B030D-6E8A-4147-A177-3AD203B41FA5}">
                      <a16:colId xmlns:a16="http://schemas.microsoft.com/office/drawing/2014/main" val="76615301"/>
                    </a:ext>
                  </a:extLst>
                </a:gridCol>
                <a:gridCol w="1484630">
                  <a:extLst>
                    <a:ext uri="{9D8B030D-6E8A-4147-A177-3AD203B41FA5}">
                      <a16:colId xmlns:a16="http://schemas.microsoft.com/office/drawing/2014/main" val="1018622978"/>
                    </a:ext>
                  </a:extLst>
                </a:gridCol>
                <a:gridCol w="1484630">
                  <a:extLst>
                    <a:ext uri="{9D8B030D-6E8A-4147-A177-3AD203B41FA5}">
                      <a16:colId xmlns:a16="http://schemas.microsoft.com/office/drawing/2014/main" val="1086516398"/>
                    </a:ext>
                  </a:extLst>
                </a:gridCol>
              </a:tblGrid>
              <a:tr h="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Jeff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Brigger</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Barbara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D’Anneo</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Ronele</a:t>
                      </a:r>
                      <a:r>
                        <a:rPr lang="en-US" sz="1100" dirty="0">
                          <a:effectLst/>
                          <a:latin typeface="Calibri" panose="020F0502020204030204" pitchFamily="34" charset="0"/>
                          <a:ea typeface="Calibri" panose="020F0502020204030204" pitchFamily="34" charset="0"/>
                          <a:cs typeface="Times New Roman" panose="02020603050405020304" pitchFamily="18" charset="0"/>
                        </a:rPr>
                        <a:t> Dotson</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Kathy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Halbardier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Miranda Hoover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Amanda Jacobsen</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Lane Mills</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Darcy Houghton</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Rick Kohler</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Sena</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Loyd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Rochelle Tisdale</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Devin Sizemore</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Stacey Woodbury</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Rochelle Tisdale</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Julie Wood</a:t>
                      </a:r>
                    </a:p>
                  </a:txBody>
                  <a:tcPr marL="68580" marR="68580" marT="0" marB="0">
                    <a:lnL>
                      <a:noFill/>
                    </a:lnL>
                    <a:lnR>
                      <a:noFill/>
                    </a:lnR>
                    <a:lnT>
                      <a:noFill/>
                    </a:lnT>
                    <a:lnB>
                      <a:noFill/>
                    </a:lnB>
                  </a:tcPr>
                </a:tc>
                <a:extLst>
                  <a:ext uri="{0D108BD9-81ED-4DB2-BD59-A6C34878D82A}">
                    <a16:rowId xmlns:a16="http://schemas.microsoft.com/office/drawing/2014/main" val="2757524215"/>
                  </a:ext>
                </a:extLst>
              </a:tr>
            </a:tbl>
          </a:graphicData>
        </a:graphic>
      </p:graphicFrame>
      <p:sp>
        <p:nvSpPr>
          <p:cNvPr id="3" name="TextBox 2">
            <a:extLst>
              <a:ext uri="{FF2B5EF4-FFF2-40B4-BE49-F238E27FC236}">
                <a16:creationId xmlns:a16="http://schemas.microsoft.com/office/drawing/2014/main" id="{91119C7B-495D-43D6-BC06-F7A17C0249D6}"/>
              </a:ext>
            </a:extLst>
          </p:cNvPr>
          <p:cNvSpPr txBox="1"/>
          <p:nvPr/>
        </p:nvSpPr>
        <p:spPr>
          <a:xfrm>
            <a:off x="889252" y="8357578"/>
            <a:ext cx="5903293" cy="600164"/>
          </a:xfrm>
          <a:prstGeom prst="rect">
            <a:avLst/>
          </a:prstGeom>
          <a:noFill/>
        </p:spPr>
        <p:txBody>
          <a:bodyPr wrap="square" rtlCol="0">
            <a:spAutoFit/>
          </a:bodyPr>
          <a:lstStyle/>
          <a:p>
            <a:pPr algn="ctr"/>
            <a:r>
              <a:rPr lang="en-US" sz="1100" dirty="0"/>
              <a:t>Niki Gladys, Director of Institutional Development</a:t>
            </a:r>
          </a:p>
          <a:p>
            <a:pPr algn="ctr"/>
            <a:r>
              <a:rPr lang="en-US" sz="1100" dirty="0"/>
              <a:t>Carol McIntosh, Assistant Director</a:t>
            </a:r>
          </a:p>
          <a:p>
            <a:pPr algn="ctr"/>
            <a:r>
              <a:rPr lang="en-US" sz="1100" dirty="0"/>
              <a:t>Rachael Schneider, Rural Development and Outreach Coordinator</a:t>
            </a:r>
          </a:p>
        </p:txBody>
      </p:sp>
      <p:pic>
        <p:nvPicPr>
          <p:cNvPr id="7" name="Picture 6">
            <a:extLst>
              <a:ext uri="{FF2B5EF4-FFF2-40B4-BE49-F238E27FC236}">
                <a16:creationId xmlns:a16="http://schemas.microsoft.com/office/drawing/2014/main" id="{9197C6E1-8E44-4C0E-8BAD-5F85FACBFB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386" r="13357" b="27769"/>
          <a:stretch/>
        </p:blipFill>
        <p:spPr>
          <a:xfrm>
            <a:off x="4018469" y="6186919"/>
            <a:ext cx="1162898" cy="1143000"/>
          </a:xfrm>
          <a:prstGeom prst="rect">
            <a:avLst/>
          </a:prstGeom>
        </p:spPr>
      </p:pic>
      <p:pic>
        <p:nvPicPr>
          <p:cNvPr id="9" name="Picture 8">
            <a:extLst>
              <a:ext uri="{FF2B5EF4-FFF2-40B4-BE49-F238E27FC236}">
                <a16:creationId xmlns:a16="http://schemas.microsoft.com/office/drawing/2014/main" id="{F7E77F5F-4B02-42F0-A20C-85A289A4E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013" y="6269646"/>
            <a:ext cx="1143000" cy="1143000"/>
          </a:xfrm>
          <a:prstGeom prst="rect">
            <a:avLst/>
          </a:prstGeom>
        </p:spPr>
      </p:pic>
    </p:spTree>
    <p:extLst>
      <p:ext uri="{BB962C8B-B14F-4D97-AF65-F5344CB8AC3E}">
        <p14:creationId xmlns:p14="http://schemas.microsoft.com/office/powerpoint/2010/main" val="1551157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00901-B493-437E-B99F-143060527081}"/>
              </a:ext>
            </a:extLst>
          </p:cNvPr>
          <p:cNvSpPr/>
          <p:nvPr/>
        </p:nvSpPr>
        <p:spPr>
          <a:xfrm>
            <a:off x="2789974" y="736344"/>
            <a:ext cx="2074863" cy="646331"/>
          </a:xfrm>
          <a:prstGeom prst="rect">
            <a:avLst/>
          </a:prstGeom>
        </p:spPr>
        <p:txBody>
          <a:bodyPr wrap="none">
            <a:spAutoFit/>
          </a:bodyPr>
          <a:lstStyle/>
          <a:p>
            <a:r>
              <a:rPr lang="en-US" sz="3600" b="1" dirty="0">
                <a:solidFill>
                  <a:srgbClr val="232C64"/>
                </a:solidFill>
                <a:latin typeface="Franklin Gothic Demi Cond" panose="020B0603020102020204" pitchFamily="34" charset="0"/>
              </a:rPr>
              <a:t>Thank you!</a:t>
            </a:r>
          </a:p>
        </p:txBody>
      </p:sp>
      <p:sp>
        <p:nvSpPr>
          <p:cNvPr id="8" name="Rectangle 7">
            <a:extLst>
              <a:ext uri="{FF2B5EF4-FFF2-40B4-BE49-F238E27FC236}">
                <a16:creationId xmlns:a16="http://schemas.microsoft.com/office/drawing/2014/main" id="{0B38471D-8FBC-4D69-B6D2-909C3F8CD826}"/>
              </a:ext>
            </a:extLst>
          </p:cNvPr>
          <p:cNvSpPr/>
          <p:nvPr/>
        </p:nvSpPr>
        <p:spPr>
          <a:xfrm>
            <a:off x="616700" y="1630243"/>
            <a:ext cx="6563893" cy="1477328"/>
          </a:xfrm>
          <a:prstGeom prst="rect">
            <a:avLst/>
          </a:prstGeom>
        </p:spPr>
        <p:txBody>
          <a:bodyPr wrap="square">
            <a:spAutoFit/>
          </a:bodyPr>
          <a:lstStyle/>
          <a:p>
            <a:r>
              <a:rPr lang="en-US" sz="1500" dirty="0"/>
              <a:t>The WNC Foundation sincerely appreciates the continued support of the Nevada System of Higher Education and the Board of Regents.   We are proud of the work our board of trustees has accomplished over the past year on behalf of Western Nevada College.  The WNC Foundation Board of Trustees prides itself in being a working board that directly contributes to student success in alignment with the strategic plan for the college by connecting the college to our community.  </a:t>
            </a:r>
          </a:p>
        </p:txBody>
      </p:sp>
      <p:pic>
        <p:nvPicPr>
          <p:cNvPr id="10" name="Picture 9">
            <a:extLst>
              <a:ext uri="{FF2B5EF4-FFF2-40B4-BE49-F238E27FC236}">
                <a16:creationId xmlns:a16="http://schemas.microsoft.com/office/drawing/2014/main" id="{52A1A3DF-9552-452B-B168-DB7EAF401D2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4694830"/>
            <a:ext cx="7772400" cy="4421218"/>
          </a:xfrm>
          <a:prstGeom prst="rect">
            <a:avLst/>
          </a:prstGeom>
          <a:effectLst>
            <a:softEdge rad="0"/>
          </a:effectLst>
        </p:spPr>
      </p:pic>
      <p:sp>
        <p:nvSpPr>
          <p:cNvPr id="11" name="Rectangle 10">
            <a:extLst>
              <a:ext uri="{FF2B5EF4-FFF2-40B4-BE49-F238E27FC236}">
                <a16:creationId xmlns:a16="http://schemas.microsoft.com/office/drawing/2014/main" id="{E25E2DF5-5DDA-4A72-9889-9AED5ABEAAE1}"/>
              </a:ext>
            </a:extLst>
          </p:cNvPr>
          <p:cNvSpPr/>
          <p:nvPr/>
        </p:nvSpPr>
        <p:spPr>
          <a:xfrm>
            <a:off x="616700" y="4456750"/>
            <a:ext cx="6706373" cy="246221"/>
          </a:xfrm>
          <a:prstGeom prst="rect">
            <a:avLst/>
          </a:prstGeom>
        </p:spPr>
        <p:txBody>
          <a:bodyPr wrap="square">
            <a:spAutoFit/>
          </a:bodyPr>
          <a:lstStyle/>
          <a:p>
            <a:r>
              <a:rPr lang="en-US" sz="1000" b="1" i="1" dirty="0"/>
              <a:t>Below: </a:t>
            </a:r>
            <a:r>
              <a:rPr lang="en-US" sz="1000" i="1" dirty="0"/>
              <a:t> Guests enjoy the 2019 Reach for the Stars fundraiser. WNC Foundation Aspires to hold the 5</a:t>
            </a:r>
            <a:r>
              <a:rPr lang="en-US" sz="1000" i="1" baseline="30000" dirty="0"/>
              <a:t>th</a:t>
            </a:r>
            <a:r>
              <a:rPr lang="en-US" sz="1000" i="1" dirty="0"/>
              <a:t> Annual event in 2022.  </a:t>
            </a:r>
          </a:p>
        </p:txBody>
      </p:sp>
    </p:spTree>
    <p:extLst>
      <p:ext uri="{BB962C8B-B14F-4D97-AF65-F5344CB8AC3E}">
        <p14:creationId xmlns:p14="http://schemas.microsoft.com/office/powerpoint/2010/main" val="208728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6572" y="1602749"/>
            <a:ext cx="6919255" cy="3426451"/>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WNC Foundation Mission</a:t>
            </a:r>
          </a:p>
          <a:p>
            <a:r>
              <a:rPr lang="en-US" sz="1400" dirty="0"/>
              <a:t>WNC Foundation develops resources in support of Western Nevada College by creating community partnerships, encouraging philanthropy and strengthening the relationships between the college and communities it serves.  </a:t>
            </a:r>
          </a:p>
          <a:p>
            <a:endParaRPr lang="en-US" sz="1733" b="1" dirty="0">
              <a:solidFill>
                <a:srgbClr val="0070C0"/>
              </a:solidFill>
            </a:endParaRPr>
          </a:p>
          <a:p>
            <a:pPr algn="ctr"/>
            <a:r>
              <a:rPr lang="en-US" sz="2100" b="1" dirty="0">
                <a:solidFill>
                  <a:srgbClr val="232C64"/>
                </a:solidFill>
                <a:latin typeface="Franklin Gothic Demi Cond" panose="020B0603020102020204" pitchFamily="34" charset="0"/>
              </a:rPr>
              <a:t>WNC Foundation Pledge</a:t>
            </a:r>
          </a:p>
          <a:p>
            <a:r>
              <a:rPr lang="en-US" sz="1400" dirty="0"/>
              <a:t>The WNC Foundation is committed to ensuring donors can invest in students, programs and facilities with confidence and ease.  WNC Foundation performs due diligence of fund management, maintains compliance with IRS guidelines and responds rapidly to all inquiries.  Investments through the WNC Foundation help to create opportunities – chief among them, employment.  Investments support students as they earn an education and obtain jobs, allowing them to support their families, build their careers and contribute back to their community.</a:t>
            </a:r>
          </a:p>
          <a:p>
            <a:endParaRPr lang="en-US" sz="1733" b="1" dirty="0">
              <a:solidFill>
                <a:srgbClr val="0070C0"/>
              </a:solidFill>
            </a:endParaRPr>
          </a:p>
        </p:txBody>
      </p:sp>
      <p:pic>
        <p:nvPicPr>
          <p:cNvPr id="4" name="Picture 3">
            <a:extLst>
              <a:ext uri="{FF2B5EF4-FFF2-40B4-BE49-F238E27FC236}">
                <a16:creationId xmlns:a16="http://schemas.microsoft.com/office/drawing/2014/main" id="{389949CB-E04F-4022-AA4E-705EDC9570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07817"/>
            <a:ext cx="7772400" cy="3116124"/>
          </a:xfrm>
          <a:prstGeom prst="rect">
            <a:avLst/>
          </a:prstGeom>
        </p:spPr>
      </p:pic>
    </p:spTree>
    <p:extLst>
      <p:ext uri="{BB962C8B-B14F-4D97-AF65-F5344CB8AC3E}">
        <p14:creationId xmlns:p14="http://schemas.microsoft.com/office/powerpoint/2010/main" val="197715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1824" y="606793"/>
            <a:ext cx="7173212" cy="1277273"/>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Gift Report</a:t>
            </a:r>
          </a:p>
          <a:p>
            <a:r>
              <a:rPr lang="en-US" sz="1400" dirty="0"/>
              <a:t>A total of $2,338,222.25 in cash gifts were raised from individuals, corporations and foundations for the year ending June 30, 2021 (FY21). An additional $6,650.70 of in-kind gifts were raised including an Ambulance donated by Metro West Ambulance to help support WNC’s new Paramedicine program. The donated vehicle is valued at over $7,500.                                                                       </a:t>
            </a:r>
          </a:p>
        </p:txBody>
      </p:sp>
      <p:sp>
        <p:nvSpPr>
          <p:cNvPr id="25" name="Rectangle 24">
            <a:extLst>
              <a:ext uri="{FF2B5EF4-FFF2-40B4-BE49-F238E27FC236}">
                <a16:creationId xmlns:a16="http://schemas.microsoft.com/office/drawing/2014/main" id="{106143CE-4F7C-4FDB-946B-BE91DC060D96}"/>
              </a:ext>
            </a:extLst>
          </p:cNvPr>
          <p:cNvSpPr/>
          <p:nvPr/>
        </p:nvSpPr>
        <p:spPr>
          <a:xfrm>
            <a:off x="401823" y="1884066"/>
            <a:ext cx="6712060" cy="359009"/>
          </a:xfrm>
          <a:prstGeom prst="rect">
            <a:avLst/>
          </a:prstGeom>
        </p:spPr>
        <p:txBody>
          <a:bodyPr wrap="square">
            <a:spAutoFit/>
          </a:bodyPr>
          <a:lstStyle/>
          <a:p>
            <a:r>
              <a:rPr lang="en-US" sz="1733" b="1" dirty="0">
                <a:solidFill>
                  <a:srgbClr val="232C64"/>
                </a:solidFill>
                <a:latin typeface="Franklin Gothic Demi Cond" panose="020B0603020102020204" pitchFamily="34" charset="0"/>
              </a:rPr>
              <a:t>  Sources of Giving FY20			 				   Giving History</a:t>
            </a:r>
          </a:p>
        </p:txBody>
      </p:sp>
      <p:sp>
        <p:nvSpPr>
          <p:cNvPr id="28" name="TextBox 27">
            <a:extLst>
              <a:ext uri="{FF2B5EF4-FFF2-40B4-BE49-F238E27FC236}">
                <a16:creationId xmlns:a16="http://schemas.microsoft.com/office/drawing/2014/main" id="{D36B63F5-68B3-914A-A028-26BD34D27B6A}"/>
              </a:ext>
            </a:extLst>
          </p:cNvPr>
          <p:cNvSpPr txBox="1"/>
          <p:nvPr/>
        </p:nvSpPr>
        <p:spPr>
          <a:xfrm>
            <a:off x="401823" y="2359637"/>
            <a:ext cx="3041131" cy="3076291"/>
          </a:xfrm>
          <a:prstGeom prst="rect">
            <a:avLst/>
          </a:prstGeom>
          <a:noFill/>
        </p:spPr>
        <p:txBody>
          <a:bodyPr wrap="square">
            <a:spAutoFit/>
          </a:bodyPr>
          <a:lstStyle/>
          <a:p>
            <a:pPr algn="r">
              <a:lnSpc>
                <a:spcPts val="1780"/>
              </a:lnSpc>
            </a:pPr>
            <a:r>
              <a:rPr lang="en-US" sz="1400" b="1" dirty="0">
                <a:latin typeface="Helvetica" panose="020B0604020202020204" pitchFamily="34" charset="0"/>
              </a:rPr>
              <a:t>Grants			$507,000</a:t>
            </a:r>
          </a:p>
          <a:p>
            <a:pPr algn="r">
              <a:lnSpc>
                <a:spcPts val="1780"/>
              </a:lnSpc>
            </a:pPr>
            <a:endParaRPr lang="en-US" sz="1400" b="1" dirty="0">
              <a:latin typeface="Helvetica" panose="020B0604020202020204" pitchFamily="34" charset="0"/>
            </a:endParaRPr>
          </a:p>
          <a:p>
            <a:pPr algn="r">
              <a:lnSpc>
                <a:spcPts val="1780"/>
              </a:lnSpc>
            </a:pPr>
            <a:r>
              <a:rPr lang="en-US" sz="1400" b="1" dirty="0">
                <a:latin typeface="Helvetica" panose="020B0604020202020204" pitchFamily="34" charset="0"/>
              </a:rPr>
              <a:t>Individual Donors	$631,189</a:t>
            </a:r>
          </a:p>
          <a:p>
            <a:pPr algn="r">
              <a:lnSpc>
                <a:spcPts val="1780"/>
              </a:lnSpc>
            </a:pPr>
            <a:endParaRPr lang="en-US" sz="1400" b="1" dirty="0">
              <a:latin typeface="Helvetica" panose="020B0604020202020204" pitchFamily="34" charset="0"/>
            </a:endParaRPr>
          </a:p>
          <a:p>
            <a:pPr algn="r">
              <a:lnSpc>
                <a:spcPts val="1780"/>
              </a:lnSpc>
            </a:pPr>
            <a:r>
              <a:rPr lang="en-US" sz="1400" b="1" dirty="0">
                <a:latin typeface="Helvetica" panose="020B0604020202020204" pitchFamily="34" charset="0"/>
              </a:rPr>
              <a:t>Events			$164,600</a:t>
            </a:r>
          </a:p>
          <a:p>
            <a:pPr algn="r">
              <a:lnSpc>
                <a:spcPts val="1780"/>
              </a:lnSpc>
            </a:pPr>
            <a:endParaRPr lang="en-US" sz="1400" b="1" dirty="0">
              <a:latin typeface="Helvetica" panose="020B0604020202020204" pitchFamily="34" charset="0"/>
            </a:endParaRPr>
          </a:p>
          <a:p>
            <a:pPr algn="r">
              <a:lnSpc>
                <a:spcPts val="1780"/>
              </a:lnSpc>
            </a:pPr>
            <a:r>
              <a:rPr lang="en-US" sz="1400" b="1" dirty="0">
                <a:latin typeface="Helvetica" panose="020B0604020202020204" pitchFamily="34" charset="0"/>
              </a:rPr>
              <a:t>Corporations                 $76,641</a:t>
            </a:r>
          </a:p>
          <a:p>
            <a:pPr algn="r">
              <a:lnSpc>
                <a:spcPts val="1780"/>
              </a:lnSpc>
            </a:pPr>
            <a:endParaRPr lang="en-US" sz="1400" b="1" dirty="0">
              <a:latin typeface="Helvetica" panose="020B0604020202020204" pitchFamily="34" charset="0"/>
            </a:endParaRPr>
          </a:p>
          <a:p>
            <a:pPr algn="r">
              <a:lnSpc>
                <a:spcPts val="1780"/>
              </a:lnSpc>
            </a:pPr>
            <a:r>
              <a:rPr lang="en-US" sz="1400" b="1" dirty="0">
                <a:latin typeface="Helvetica" panose="020B0604020202020204" pitchFamily="34" charset="0"/>
              </a:rPr>
              <a:t>Svc Org./Others            $73,831</a:t>
            </a:r>
          </a:p>
          <a:p>
            <a:pPr algn="r">
              <a:lnSpc>
                <a:spcPts val="1780"/>
              </a:lnSpc>
            </a:pPr>
            <a:endParaRPr lang="en-US" sz="1400" b="1" dirty="0">
              <a:latin typeface="Helvetica" panose="020B0604020202020204" pitchFamily="34" charset="0"/>
            </a:endParaRPr>
          </a:p>
          <a:p>
            <a:pPr algn="r">
              <a:lnSpc>
                <a:spcPts val="1780"/>
              </a:lnSpc>
            </a:pPr>
            <a:r>
              <a:rPr lang="en-US" sz="1400" b="1" dirty="0">
                <a:latin typeface="Helvetica" panose="020B0604020202020204" pitchFamily="34" charset="0"/>
              </a:rPr>
              <a:t>Employee Giving          $16,701</a:t>
            </a:r>
          </a:p>
          <a:p>
            <a:pPr algn="r">
              <a:lnSpc>
                <a:spcPts val="1780"/>
              </a:lnSpc>
            </a:pPr>
            <a:endParaRPr lang="en-US" sz="1400" b="1" dirty="0">
              <a:latin typeface="Helvetica" panose="020B0604020202020204" pitchFamily="34" charset="0"/>
            </a:endParaRPr>
          </a:p>
          <a:p>
            <a:pPr algn="r">
              <a:lnSpc>
                <a:spcPts val="1780"/>
              </a:lnSpc>
            </a:pPr>
            <a:r>
              <a:rPr lang="en-US" sz="1400" b="1" dirty="0">
                <a:latin typeface="Helvetica" panose="020B0604020202020204" pitchFamily="34" charset="0"/>
              </a:rPr>
              <a:t>*USDA Grant		$464,583</a:t>
            </a:r>
          </a:p>
        </p:txBody>
      </p:sp>
      <p:sp>
        <p:nvSpPr>
          <p:cNvPr id="10" name="Rectangle 9">
            <a:extLst>
              <a:ext uri="{FF2B5EF4-FFF2-40B4-BE49-F238E27FC236}">
                <a16:creationId xmlns:a16="http://schemas.microsoft.com/office/drawing/2014/main" id="{765180E9-3291-4D1D-9453-10E33E6BFF88}"/>
              </a:ext>
            </a:extLst>
          </p:cNvPr>
          <p:cNvSpPr/>
          <p:nvPr/>
        </p:nvSpPr>
        <p:spPr>
          <a:xfrm>
            <a:off x="4329448" y="2271816"/>
            <a:ext cx="2648180" cy="3231654"/>
          </a:xfrm>
          <a:prstGeom prst="rect">
            <a:avLst/>
          </a:prstGeom>
        </p:spPr>
        <p:txBody>
          <a:bodyPr wrap="square">
            <a:spAutoFit/>
          </a:bodyPr>
          <a:lstStyle/>
          <a:p>
            <a:pPr algn="r"/>
            <a:r>
              <a:rPr lang="en-US" sz="1200" dirty="0">
                <a:latin typeface="Helvetica" panose="020B0604020202020204" pitchFamily="34" charset="0"/>
                <a:cs typeface="Helvetica" panose="020B0604020202020204" pitchFamily="34" charset="0"/>
              </a:rPr>
              <a:t>FY12		$404,932</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FY13		$431,868</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FY14		$360,738</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FY15		$461,796</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FY16		$389,396</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FY17	        $1,928,133</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FY18  		$538,189</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FY19          $2,477,546</a:t>
            </a:r>
          </a:p>
          <a:p>
            <a:pPr algn="r"/>
            <a:r>
              <a:rPr lang="en-US" sz="1200" dirty="0">
                <a:latin typeface="Helvetica" panose="020B0604020202020204" pitchFamily="34" charset="0"/>
                <a:cs typeface="Helvetica" panose="020B0604020202020204" pitchFamily="34" charset="0"/>
              </a:rPr>
              <a:t> </a:t>
            </a:r>
          </a:p>
          <a:p>
            <a:pPr algn="r"/>
            <a:r>
              <a:rPr lang="en-US" sz="1200" dirty="0">
                <a:latin typeface="Helvetica" panose="020B0604020202020204" pitchFamily="34" charset="0"/>
                <a:cs typeface="Helvetica" panose="020B0604020202020204" pitchFamily="34" charset="0"/>
              </a:rPr>
              <a:t>FY20          $1,469,963 </a:t>
            </a:r>
          </a:p>
        </p:txBody>
      </p:sp>
      <p:sp>
        <p:nvSpPr>
          <p:cNvPr id="11" name="TextBox 10">
            <a:extLst>
              <a:ext uri="{FF2B5EF4-FFF2-40B4-BE49-F238E27FC236}">
                <a16:creationId xmlns:a16="http://schemas.microsoft.com/office/drawing/2014/main" id="{25C7F1F1-6BC4-43AC-8C23-019C1734C3E5}"/>
              </a:ext>
            </a:extLst>
          </p:cNvPr>
          <p:cNvSpPr txBox="1"/>
          <p:nvPr/>
        </p:nvSpPr>
        <p:spPr>
          <a:xfrm>
            <a:off x="3442954" y="5644247"/>
            <a:ext cx="3880860" cy="400110"/>
          </a:xfrm>
          <a:prstGeom prst="rect">
            <a:avLst/>
          </a:prstGeom>
          <a:noFill/>
        </p:spPr>
        <p:txBody>
          <a:bodyPr wrap="square" rtlCol="0">
            <a:spAutoFit/>
          </a:bodyPr>
          <a:lstStyle/>
          <a:p>
            <a:pPr algn="r"/>
            <a:r>
              <a:rPr lang="en-US" sz="2000" b="1" dirty="0">
                <a:latin typeface="Helvetica" panose="020B0604020202020204" pitchFamily="34" charset="0"/>
                <a:cs typeface="Helvetica" panose="020B0604020202020204" pitchFamily="34" charset="0"/>
              </a:rPr>
              <a:t>FY21  $2,338,222.25</a:t>
            </a:r>
          </a:p>
        </p:txBody>
      </p:sp>
      <p:pic>
        <p:nvPicPr>
          <p:cNvPr id="14" name="Picture 13">
            <a:extLst>
              <a:ext uri="{FF2B5EF4-FFF2-40B4-BE49-F238E27FC236}">
                <a16:creationId xmlns:a16="http://schemas.microsoft.com/office/drawing/2014/main" id="{94ADB851-CA28-47B0-9DD7-C0D8746FF5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97" b="13374"/>
          <a:stretch/>
        </p:blipFill>
        <p:spPr>
          <a:xfrm>
            <a:off x="0" y="6542080"/>
            <a:ext cx="7772400" cy="2594284"/>
          </a:xfrm>
          <a:prstGeom prst="rect">
            <a:avLst/>
          </a:prstGeom>
        </p:spPr>
      </p:pic>
      <p:sp>
        <p:nvSpPr>
          <p:cNvPr id="15" name="TextBox 14">
            <a:extLst>
              <a:ext uri="{FF2B5EF4-FFF2-40B4-BE49-F238E27FC236}">
                <a16:creationId xmlns:a16="http://schemas.microsoft.com/office/drawing/2014/main" id="{1BA75CB5-1720-4580-86E7-1ADF45AB6347}"/>
              </a:ext>
            </a:extLst>
          </p:cNvPr>
          <p:cNvSpPr txBox="1"/>
          <p:nvPr/>
        </p:nvSpPr>
        <p:spPr>
          <a:xfrm>
            <a:off x="163930" y="5403308"/>
            <a:ext cx="4615334" cy="1107996"/>
          </a:xfrm>
          <a:prstGeom prst="rect">
            <a:avLst/>
          </a:prstGeom>
          <a:noFill/>
        </p:spPr>
        <p:txBody>
          <a:bodyPr wrap="square" rtlCol="0">
            <a:spAutoFit/>
          </a:bodyPr>
          <a:lstStyle/>
          <a:p>
            <a:r>
              <a:rPr lang="en-US" sz="1100" i="1" dirty="0"/>
              <a:t>*WNC was awarded $464,583 from the USDA's Rural Utilities Service's Distance Learning and Telemedicine Loan and Grant Program. The college raised $70,000 in matching funds, with $40,067 of the funds awarded by The William N. Pennington Foundation. The grant supports greater distance learning instruction across the service area. This grant does not flow through the WNC Foundation's financials.</a:t>
            </a:r>
          </a:p>
        </p:txBody>
      </p:sp>
    </p:spTree>
    <p:extLst>
      <p:ext uri="{BB962C8B-B14F-4D97-AF65-F5344CB8AC3E}">
        <p14:creationId xmlns:p14="http://schemas.microsoft.com/office/powerpoint/2010/main" val="84407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0423" y="548872"/>
            <a:ext cx="7011554" cy="1061829"/>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FY21 Investment in WNC (By Initiative) </a:t>
            </a:r>
          </a:p>
          <a:p>
            <a:r>
              <a:rPr lang="en-US" sz="1400" dirty="0"/>
              <a:t>The WNC Foundation was pleased to support WNC students, programs and facilities throughout the 2020-2021 academic year. Despite challenges brought on by the pandemic, WNC Foundation was able to provide over a million dollars in support to the college. </a:t>
            </a:r>
            <a:endParaRPr lang="en-US" sz="1733" dirty="0"/>
          </a:p>
        </p:txBody>
      </p:sp>
      <p:sp>
        <p:nvSpPr>
          <p:cNvPr id="23" name="Rectangle 22"/>
          <p:cNvSpPr/>
          <p:nvPr/>
        </p:nvSpPr>
        <p:spPr>
          <a:xfrm>
            <a:off x="3418300" y="5322643"/>
            <a:ext cx="4166949" cy="362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80" b="1" dirty="0">
                <a:solidFill>
                  <a:schemeClr val="tx1"/>
                </a:solidFill>
                <a:latin typeface="Helvetica" panose="020B0604020202020204" pitchFamily="34" charset="0"/>
              </a:rPr>
              <a:t>Total Contributions  $1,063,463</a:t>
            </a:r>
          </a:p>
        </p:txBody>
      </p:sp>
      <p:pic>
        <p:nvPicPr>
          <p:cNvPr id="8" name="Picture 7">
            <a:extLst>
              <a:ext uri="{FF2B5EF4-FFF2-40B4-BE49-F238E27FC236}">
                <a16:creationId xmlns:a16="http://schemas.microsoft.com/office/drawing/2014/main" id="{CEC55580-F770-46FC-B45F-DBDACDEC7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23" y="1686406"/>
            <a:ext cx="2996177" cy="3938016"/>
          </a:xfrm>
          <a:prstGeom prst="rect">
            <a:avLst/>
          </a:prstGeom>
        </p:spPr>
      </p:pic>
      <p:sp>
        <p:nvSpPr>
          <p:cNvPr id="13" name="TextBox 12">
            <a:extLst>
              <a:ext uri="{FF2B5EF4-FFF2-40B4-BE49-F238E27FC236}">
                <a16:creationId xmlns:a16="http://schemas.microsoft.com/office/drawing/2014/main" id="{8517F003-FAA4-42DC-BE59-3F250E2BF1BB}"/>
              </a:ext>
            </a:extLst>
          </p:cNvPr>
          <p:cNvSpPr txBox="1"/>
          <p:nvPr/>
        </p:nvSpPr>
        <p:spPr>
          <a:xfrm>
            <a:off x="300571" y="5684849"/>
            <a:ext cx="7171258" cy="553998"/>
          </a:xfrm>
          <a:prstGeom prst="rect">
            <a:avLst/>
          </a:prstGeom>
          <a:noFill/>
        </p:spPr>
        <p:txBody>
          <a:bodyPr wrap="square" rtlCol="0">
            <a:spAutoFit/>
          </a:bodyPr>
          <a:lstStyle/>
          <a:p>
            <a:r>
              <a:rPr lang="en-US" sz="1000" i="1" dirty="0"/>
              <a:t>Below: Kate Marshall visits WNC’s food pantry. WNC is committed to fighting hunger and food insecurity by offering a variety of non-perishable food and hygiene items through Wildcat Reserve. Generous financial support from NV Energy, Visiting Angels, Carson City, soroptimists, the </a:t>
            </a:r>
            <a:r>
              <a:rPr lang="en-US" sz="1000" i="1" dirty="0" err="1"/>
              <a:t>Denzla</a:t>
            </a:r>
            <a:r>
              <a:rPr lang="en-US" sz="1000" i="1" dirty="0"/>
              <a:t> family and University Police Services helped fund the reserve through WNC Foundation. </a:t>
            </a:r>
          </a:p>
        </p:txBody>
      </p:sp>
      <p:pic>
        <p:nvPicPr>
          <p:cNvPr id="10" name="Picture 9">
            <a:extLst>
              <a:ext uri="{FF2B5EF4-FFF2-40B4-BE49-F238E27FC236}">
                <a16:creationId xmlns:a16="http://schemas.microsoft.com/office/drawing/2014/main" id="{A3C42715-662F-42B2-9559-3235BE985D9B}"/>
              </a:ext>
            </a:extLst>
          </p:cNvPr>
          <p:cNvPicPr>
            <a:picLocks noChangeAspect="1"/>
          </p:cNvPicPr>
          <p:nvPr/>
        </p:nvPicPr>
        <p:blipFill rotWithShape="1">
          <a:blip r:embed="rId3">
            <a:extLst>
              <a:ext uri="{28A0092B-C50C-407E-A947-70E740481C1C}">
                <a14:useLocalDpi xmlns:a14="http://schemas.microsoft.com/office/drawing/2010/main" val="0"/>
              </a:ext>
            </a:extLst>
          </a:blip>
          <a:srcRect t="14288" b="21014"/>
          <a:stretch/>
        </p:blipFill>
        <p:spPr>
          <a:xfrm>
            <a:off x="0" y="6278880"/>
            <a:ext cx="7772400" cy="2852928"/>
          </a:xfrm>
          <a:prstGeom prst="rect">
            <a:avLst/>
          </a:prstGeom>
        </p:spPr>
      </p:pic>
      <p:graphicFrame>
        <p:nvGraphicFramePr>
          <p:cNvPr id="2" name="Table 1">
            <a:extLst>
              <a:ext uri="{FF2B5EF4-FFF2-40B4-BE49-F238E27FC236}">
                <a16:creationId xmlns:a16="http://schemas.microsoft.com/office/drawing/2014/main" id="{E2C5B2B6-8F10-4429-B1E4-D25081656CEC}"/>
              </a:ext>
            </a:extLst>
          </p:cNvPr>
          <p:cNvGraphicFramePr>
            <a:graphicFrameLocks noGrp="1"/>
          </p:cNvGraphicFramePr>
          <p:nvPr>
            <p:extLst>
              <p:ext uri="{D42A27DB-BD31-4B8C-83A1-F6EECF244321}">
                <p14:modId xmlns:p14="http://schemas.microsoft.com/office/powerpoint/2010/main" val="1876775203"/>
              </p:ext>
            </p:extLst>
          </p:nvPr>
        </p:nvGraphicFramePr>
        <p:xfrm>
          <a:off x="3576487" y="1731364"/>
          <a:ext cx="3580218" cy="3462430"/>
        </p:xfrm>
        <a:graphic>
          <a:graphicData uri="http://schemas.openxmlformats.org/drawingml/2006/table">
            <a:tbl>
              <a:tblPr/>
              <a:tblGrid>
                <a:gridCol w="2738969">
                  <a:extLst>
                    <a:ext uri="{9D8B030D-6E8A-4147-A177-3AD203B41FA5}">
                      <a16:colId xmlns:a16="http://schemas.microsoft.com/office/drawing/2014/main" val="3533341631"/>
                    </a:ext>
                  </a:extLst>
                </a:gridCol>
                <a:gridCol w="841249">
                  <a:extLst>
                    <a:ext uri="{9D8B030D-6E8A-4147-A177-3AD203B41FA5}">
                      <a16:colId xmlns:a16="http://schemas.microsoft.com/office/drawing/2014/main" val="105127987"/>
                    </a:ext>
                  </a:extLst>
                </a:gridCol>
              </a:tblGrid>
              <a:tr h="346243">
                <a:tc>
                  <a:txBody>
                    <a:bodyPr/>
                    <a:lstStyle/>
                    <a:p>
                      <a:pPr algn="l" rtl="0" fontAlgn="ctr"/>
                      <a:r>
                        <a:rPr lang="en-US" sz="1200" b="0" i="0" u="none" strike="noStrike">
                          <a:solidFill>
                            <a:srgbClr val="000000"/>
                          </a:solidFill>
                          <a:effectLst/>
                          <a:latin typeface="Helvetica" panose="020B0604020202020204" pitchFamily="34" charset="0"/>
                        </a:rPr>
                        <a:t>Biology Laboratory</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$157,375 </a:t>
                      </a:r>
                    </a:p>
                  </a:txBody>
                  <a:tcPr marL="9525" marR="9525" marT="9525" marB="0" anchor="ctr">
                    <a:lnL>
                      <a:noFill/>
                    </a:lnL>
                    <a:lnR>
                      <a:noFill/>
                    </a:lnR>
                    <a:lnT>
                      <a:noFill/>
                    </a:lnT>
                    <a:lnB>
                      <a:noFill/>
                    </a:lnB>
                  </a:tcPr>
                </a:tc>
                <a:extLst>
                  <a:ext uri="{0D108BD9-81ED-4DB2-BD59-A6C34878D82A}">
                    <a16:rowId xmlns:a16="http://schemas.microsoft.com/office/drawing/2014/main" val="3085442612"/>
                  </a:ext>
                </a:extLst>
              </a:tr>
              <a:tr h="346243">
                <a:tc>
                  <a:txBody>
                    <a:bodyPr/>
                    <a:lstStyle/>
                    <a:p>
                      <a:pPr algn="l" rtl="0" fontAlgn="ctr"/>
                      <a:r>
                        <a:rPr lang="en-US" sz="1200" b="0" i="0" u="none" strike="noStrike">
                          <a:solidFill>
                            <a:srgbClr val="000000"/>
                          </a:solidFill>
                          <a:effectLst/>
                          <a:latin typeface="Helvetica" panose="020B0604020202020204" pitchFamily="34" charset="0"/>
                        </a:rPr>
                        <a:t>Fallon Science Lab</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$130,235 </a:t>
                      </a:r>
                    </a:p>
                  </a:txBody>
                  <a:tcPr marL="9525" marR="9525" marT="9525" marB="0" anchor="ctr">
                    <a:lnL>
                      <a:noFill/>
                    </a:lnL>
                    <a:lnR>
                      <a:noFill/>
                    </a:lnR>
                    <a:lnT>
                      <a:noFill/>
                    </a:lnT>
                    <a:lnB>
                      <a:noFill/>
                    </a:lnB>
                  </a:tcPr>
                </a:tc>
                <a:extLst>
                  <a:ext uri="{0D108BD9-81ED-4DB2-BD59-A6C34878D82A}">
                    <a16:rowId xmlns:a16="http://schemas.microsoft.com/office/drawing/2014/main" val="4257303902"/>
                  </a:ext>
                </a:extLst>
              </a:tr>
              <a:tr h="346243">
                <a:tc>
                  <a:txBody>
                    <a:bodyPr/>
                    <a:lstStyle/>
                    <a:p>
                      <a:pPr algn="l" rtl="0" fontAlgn="ctr"/>
                      <a:r>
                        <a:rPr lang="en-US" sz="1200" b="0" i="0" u="none" strike="noStrike">
                          <a:solidFill>
                            <a:srgbClr val="000000"/>
                          </a:solidFill>
                          <a:effectLst/>
                          <a:latin typeface="Helvetica" panose="020B0604020202020204" pitchFamily="34" charset="0"/>
                        </a:rPr>
                        <a:t>Scholarship Support</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$648,049 </a:t>
                      </a:r>
                    </a:p>
                  </a:txBody>
                  <a:tcPr marL="9525" marR="9525" marT="9525" marB="0" anchor="ctr">
                    <a:lnL>
                      <a:noFill/>
                    </a:lnL>
                    <a:lnR>
                      <a:noFill/>
                    </a:lnR>
                    <a:lnT>
                      <a:noFill/>
                    </a:lnT>
                    <a:lnB>
                      <a:noFill/>
                    </a:lnB>
                  </a:tcPr>
                </a:tc>
                <a:extLst>
                  <a:ext uri="{0D108BD9-81ED-4DB2-BD59-A6C34878D82A}">
                    <a16:rowId xmlns:a16="http://schemas.microsoft.com/office/drawing/2014/main" val="2266122581"/>
                  </a:ext>
                </a:extLst>
              </a:tr>
              <a:tr h="346243">
                <a:tc>
                  <a:txBody>
                    <a:bodyPr/>
                    <a:lstStyle/>
                    <a:p>
                      <a:pPr algn="l" rtl="0" fontAlgn="ctr"/>
                      <a:r>
                        <a:rPr lang="en-US" sz="1200" b="0" i="0" u="none" strike="noStrike">
                          <a:solidFill>
                            <a:srgbClr val="000000"/>
                          </a:solidFill>
                          <a:effectLst/>
                          <a:latin typeface="Helvetica" panose="020B0604020202020204" pitchFamily="34" charset="0"/>
                        </a:rPr>
                        <a:t>Prison Education Scholarship Support</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$26,636 </a:t>
                      </a:r>
                    </a:p>
                  </a:txBody>
                  <a:tcPr marL="9525" marR="9525" marT="9525" marB="0" anchor="ctr">
                    <a:lnL>
                      <a:noFill/>
                    </a:lnL>
                    <a:lnR>
                      <a:noFill/>
                    </a:lnR>
                    <a:lnT>
                      <a:noFill/>
                    </a:lnT>
                    <a:lnB>
                      <a:noFill/>
                    </a:lnB>
                  </a:tcPr>
                </a:tc>
                <a:extLst>
                  <a:ext uri="{0D108BD9-81ED-4DB2-BD59-A6C34878D82A}">
                    <a16:rowId xmlns:a16="http://schemas.microsoft.com/office/drawing/2014/main" val="1741117850"/>
                  </a:ext>
                </a:extLst>
              </a:tr>
              <a:tr h="346243">
                <a:tc>
                  <a:txBody>
                    <a:bodyPr/>
                    <a:lstStyle/>
                    <a:p>
                      <a:pPr algn="l" rtl="0" fontAlgn="ctr"/>
                      <a:r>
                        <a:rPr lang="en-US" sz="1200" b="0" i="0" u="none" strike="noStrike">
                          <a:solidFill>
                            <a:srgbClr val="000000"/>
                          </a:solidFill>
                          <a:effectLst/>
                          <a:latin typeface="Helvetica" panose="020B0604020202020204" pitchFamily="34" charset="0"/>
                        </a:rPr>
                        <a:t>Food Pantry</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$20,000 </a:t>
                      </a:r>
                    </a:p>
                  </a:txBody>
                  <a:tcPr marL="9525" marR="9525" marT="9525" marB="0" anchor="ctr">
                    <a:lnL>
                      <a:noFill/>
                    </a:lnL>
                    <a:lnR>
                      <a:noFill/>
                    </a:lnR>
                    <a:lnT>
                      <a:noFill/>
                    </a:lnT>
                    <a:lnB>
                      <a:noFill/>
                    </a:lnB>
                  </a:tcPr>
                </a:tc>
                <a:extLst>
                  <a:ext uri="{0D108BD9-81ED-4DB2-BD59-A6C34878D82A}">
                    <a16:rowId xmlns:a16="http://schemas.microsoft.com/office/drawing/2014/main" val="2064146104"/>
                  </a:ext>
                </a:extLst>
              </a:tr>
              <a:tr h="346243">
                <a:tc>
                  <a:txBody>
                    <a:bodyPr/>
                    <a:lstStyle/>
                    <a:p>
                      <a:pPr algn="l" rtl="0" fontAlgn="ctr"/>
                      <a:r>
                        <a:rPr lang="en-US" sz="1200" b="0" i="0" u="none" strike="noStrike">
                          <a:solidFill>
                            <a:srgbClr val="000000"/>
                          </a:solidFill>
                          <a:effectLst/>
                          <a:latin typeface="Helvetica" panose="020B0604020202020204" pitchFamily="34" charset="0"/>
                        </a:rPr>
                        <a:t>Performing Arts</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$20,000 </a:t>
                      </a:r>
                    </a:p>
                  </a:txBody>
                  <a:tcPr marL="9525" marR="9525" marT="9525" marB="0" anchor="ctr">
                    <a:lnL>
                      <a:noFill/>
                    </a:lnL>
                    <a:lnR>
                      <a:noFill/>
                    </a:lnR>
                    <a:lnT>
                      <a:noFill/>
                    </a:lnT>
                    <a:lnB>
                      <a:noFill/>
                    </a:lnB>
                  </a:tcPr>
                </a:tc>
                <a:extLst>
                  <a:ext uri="{0D108BD9-81ED-4DB2-BD59-A6C34878D82A}">
                    <a16:rowId xmlns:a16="http://schemas.microsoft.com/office/drawing/2014/main" val="2736854838"/>
                  </a:ext>
                </a:extLst>
              </a:tr>
              <a:tr h="346243">
                <a:tc>
                  <a:txBody>
                    <a:bodyPr/>
                    <a:lstStyle/>
                    <a:p>
                      <a:pPr algn="l" rtl="0" fontAlgn="ctr"/>
                      <a:r>
                        <a:rPr lang="en-US" sz="1200" b="0" i="0" u="none" strike="noStrike">
                          <a:solidFill>
                            <a:srgbClr val="000000"/>
                          </a:solidFill>
                          <a:effectLst/>
                          <a:latin typeface="Helvetica" panose="020B0604020202020204" pitchFamily="34" charset="0"/>
                        </a:rPr>
                        <a:t>Library</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$15,000 </a:t>
                      </a:r>
                    </a:p>
                  </a:txBody>
                  <a:tcPr marL="9525" marR="9525" marT="9525" marB="0" anchor="ctr">
                    <a:lnL>
                      <a:noFill/>
                    </a:lnL>
                    <a:lnR>
                      <a:noFill/>
                    </a:lnR>
                    <a:lnT>
                      <a:noFill/>
                    </a:lnT>
                    <a:lnB>
                      <a:noFill/>
                    </a:lnB>
                  </a:tcPr>
                </a:tc>
                <a:extLst>
                  <a:ext uri="{0D108BD9-81ED-4DB2-BD59-A6C34878D82A}">
                    <a16:rowId xmlns:a16="http://schemas.microsoft.com/office/drawing/2014/main" val="1412646133"/>
                  </a:ext>
                </a:extLst>
              </a:tr>
              <a:tr h="346243">
                <a:tc>
                  <a:txBody>
                    <a:bodyPr/>
                    <a:lstStyle/>
                    <a:p>
                      <a:pPr algn="l" rtl="0" fontAlgn="ctr"/>
                      <a:r>
                        <a:rPr lang="en-US" sz="1200" b="0" i="0" u="none" strike="noStrike">
                          <a:solidFill>
                            <a:srgbClr val="000000"/>
                          </a:solidFill>
                          <a:effectLst/>
                          <a:latin typeface="Helvetica" panose="020B0604020202020204" pitchFamily="34" charset="0"/>
                        </a:rPr>
                        <a:t>Nursing </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$11,788 </a:t>
                      </a:r>
                    </a:p>
                  </a:txBody>
                  <a:tcPr marL="9525" marR="9525" marT="9525" marB="0" anchor="ctr">
                    <a:lnL>
                      <a:noFill/>
                    </a:lnL>
                    <a:lnR>
                      <a:noFill/>
                    </a:lnR>
                    <a:lnT>
                      <a:noFill/>
                    </a:lnT>
                    <a:lnB>
                      <a:noFill/>
                    </a:lnB>
                  </a:tcPr>
                </a:tc>
                <a:extLst>
                  <a:ext uri="{0D108BD9-81ED-4DB2-BD59-A6C34878D82A}">
                    <a16:rowId xmlns:a16="http://schemas.microsoft.com/office/drawing/2014/main" val="773975392"/>
                  </a:ext>
                </a:extLst>
              </a:tr>
              <a:tr h="346243">
                <a:tc>
                  <a:txBody>
                    <a:bodyPr/>
                    <a:lstStyle/>
                    <a:p>
                      <a:pPr algn="l" rtl="0" fontAlgn="ctr"/>
                      <a:r>
                        <a:rPr lang="en-US" sz="1200" b="0" i="0" u="none" strike="noStrike">
                          <a:solidFill>
                            <a:srgbClr val="000000"/>
                          </a:solidFill>
                          <a:effectLst/>
                          <a:latin typeface="Helvetica" panose="020B0604020202020204" pitchFamily="34" charset="0"/>
                        </a:rPr>
                        <a:t>Emergency Student Technology</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$10,000 </a:t>
                      </a:r>
                    </a:p>
                  </a:txBody>
                  <a:tcPr marL="9525" marR="9525" marT="9525" marB="0" anchor="ctr">
                    <a:lnL>
                      <a:noFill/>
                    </a:lnL>
                    <a:lnR>
                      <a:noFill/>
                    </a:lnR>
                    <a:lnT>
                      <a:noFill/>
                    </a:lnT>
                    <a:lnB>
                      <a:noFill/>
                    </a:lnB>
                  </a:tcPr>
                </a:tc>
                <a:extLst>
                  <a:ext uri="{0D108BD9-81ED-4DB2-BD59-A6C34878D82A}">
                    <a16:rowId xmlns:a16="http://schemas.microsoft.com/office/drawing/2014/main" val="926135541"/>
                  </a:ext>
                </a:extLst>
              </a:tr>
              <a:tr h="346243">
                <a:tc>
                  <a:txBody>
                    <a:bodyPr/>
                    <a:lstStyle/>
                    <a:p>
                      <a:pPr algn="l" rtl="0" fontAlgn="ctr"/>
                      <a:r>
                        <a:rPr lang="en-US" sz="1200" b="0" i="0" u="none" strike="noStrike">
                          <a:solidFill>
                            <a:srgbClr val="000000"/>
                          </a:solidFill>
                          <a:effectLst/>
                          <a:latin typeface="Helvetica" panose="020B0604020202020204" pitchFamily="34" charset="0"/>
                        </a:rPr>
                        <a:t>Misc Support</a:t>
                      </a:r>
                    </a:p>
                  </a:txBody>
                  <a:tcPr marL="9525" marR="9525" marT="9525" marB="0" anchor="ctr">
                    <a:lnL>
                      <a:noFill/>
                    </a:lnL>
                    <a:lnR>
                      <a:noFill/>
                    </a:lnR>
                    <a:lnT>
                      <a:noFill/>
                    </a:lnT>
                    <a:lnB>
                      <a:noFill/>
                    </a:lnB>
                  </a:tcPr>
                </a:tc>
                <a:tc>
                  <a:txBody>
                    <a:bodyPr/>
                    <a:lstStyle/>
                    <a:p>
                      <a:pPr algn="r" rtl="0" fontAlgn="ctr"/>
                      <a:r>
                        <a:rPr lang="en-US" sz="1200" b="0" i="0" u="none" strike="noStrike" dirty="0">
                          <a:solidFill>
                            <a:srgbClr val="000000"/>
                          </a:solidFill>
                          <a:effectLst/>
                          <a:latin typeface="Helvetica" panose="020B0604020202020204" pitchFamily="34" charset="0"/>
                        </a:rPr>
                        <a:t>$44,380 </a:t>
                      </a:r>
                    </a:p>
                  </a:txBody>
                  <a:tcPr marL="9525" marR="9525" marT="9525" marB="0" anchor="ctr">
                    <a:lnL>
                      <a:noFill/>
                    </a:lnL>
                    <a:lnR>
                      <a:noFill/>
                    </a:lnR>
                    <a:lnT>
                      <a:noFill/>
                    </a:lnT>
                    <a:lnB>
                      <a:noFill/>
                    </a:lnB>
                  </a:tcPr>
                </a:tc>
                <a:extLst>
                  <a:ext uri="{0D108BD9-81ED-4DB2-BD59-A6C34878D82A}">
                    <a16:rowId xmlns:a16="http://schemas.microsoft.com/office/drawing/2014/main" val="2562007389"/>
                  </a:ext>
                </a:extLst>
              </a:tr>
            </a:tbl>
          </a:graphicData>
        </a:graphic>
      </p:graphicFrame>
    </p:spTree>
    <p:extLst>
      <p:ext uri="{BB962C8B-B14F-4D97-AF65-F5344CB8AC3E}">
        <p14:creationId xmlns:p14="http://schemas.microsoft.com/office/powerpoint/2010/main" val="3952226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0724" y="714788"/>
            <a:ext cx="3033719" cy="738664"/>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WNC Foundation’s History </a:t>
            </a:r>
          </a:p>
          <a:p>
            <a:pPr algn="ctr"/>
            <a:r>
              <a:rPr lang="en-US" sz="2100" b="1" dirty="0">
                <a:solidFill>
                  <a:srgbClr val="232C64"/>
                </a:solidFill>
                <a:latin typeface="Franklin Gothic Demi Cond" panose="020B0603020102020204" pitchFamily="34" charset="0"/>
              </a:rPr>
              <a:t>of Investment in WNC</a:t>
            </a:r>
          </a:p>
        </p:txBody>
      </p:sp>
      <p:sp>
        <p:nvSpPr>
          <p:cNvPr id="14" name="TextBox 13"/>
          <p:cNvSpPr txBox="1"/>
          <p:nvPr/>
        </p:nvSpPr>
        <p:spPr>
          <a:xfrm>
            <a:off x="3261046" y="879365"/>
            <a:ext cx="3958151" cy="5447645"/>
          </a:xfrm>
          <a:prstGeom prst="rect">
            <a:avLst/>
          </a:prstGeom>
          <a:noFill/>
        </p:spPr>
        <p:txBody>
          <a:bodyPr wrap="square" rtlCol="0">
            <a:spAutoFit/>
          </a:bodyPr>
          <a:lstStyle/>
          <a:p>
            <a:r>
              <a:rPr lang="en-US" sz="1200" dirty="0">
                <a:cs typeface="Helvetica" panose="020B0604020202020204" pitchFamily="34" charset="0"/>
              </a:rPr>
              <a:t>WNC Foundation assisted Western Nevada College by securing funding to support the following capital projects throughout FY21.</a:t>
            </a:r>
          </a:p>
          <a:p>
            <a:pPr marL="176822" indent="-176822">
              <a:buFont typeface="Wingdings" panose="05000000000000000000" pitchFamily="2" charset="2"/>
              <a:buChar char="ü"/>
            </a:pPr>
            <a:r>
              <a:rPr lang="en-US" sz="1200" dirty="0">
                <a:cs typeface="Helvetica" panose="020B0604020202020204" pitchFamily="34" charset="0"/>
              </a:rPr>
              <a:t>Following a recent survey to better understand student food and housing insecurity, WNC Foundation secured funding for a Food Pantry that will supply nonperishable toiletries and groceries to students in need. This initiative has been funded through a grant from NV Energy, a donation from Visiting Angels, through a generous gift from WNC’s campus police, and several private donations as well as grants from soroptimists and Carson City. </a:t>
            </a:r>
            <a:endParaRPr lang="en-US" sz="1200" dirty="0"/>
          </a:p>
          <a:p>
            <a:pPr marL="176822" indent="-176822">
              <a:buFont typeface="Wingdings" panose="05000000000000000000" pitchFamily="2" charset="2"/>
              <a:buChar char="ü"/>
            </a:pPr>
            <a:r>
              <a:rPr lang="en-US" sz="1200" dirty="0">
                <a:cs typeface="Helvetica" panose="020B0604020202020204" pitchFamily="34" charset="0"/>
              </a:rPr>
              <a:t>In an effort to continue to improve student experiences, a $941,244 capital project was initiated to renovate and expand the Biology/Chemistry Lab and create an HVAC Lab at the WNC Fallon campus. This project was made possible through the generosity of the William N. Pennington Foundation and will be completed in 2022. This lab had not been updated since 1992 and will facilitate 21st century learning, featuring state-of-the-art technology and lab design while increasing WNC’s capacity to serve students.</a:t>
            </a:r>
          </a:p>
          <a:p>
            <a:pPr marL="176822" indent="-176822">
              <a:buFont typeface="Wingdings" panose="05000000000000000000" pitchFamily="2" charset="2"/>
              <a:buChar char="ü"/>
            </a:pPr>
            <a:r>
              <a:rPr lang="en-US" sz="1200" dirty="0">
                <a:cs typeface="Helvetica" panose="020B0604020202020204" pitchFamily="34" charset="0"/>
              </a:rPr>
              <a:t>WNC Foundation raised close to $800,000 to build a mobile manufacturing Training Unit to impact workforce development by training rural students on manufacturing practices.  WNC secured grant funding from William N. Pennington Foundation, Tesla, Wells Fargo and WINN through the Governor’s Office of Economic Development to support this innovative project.</a:t>
            </a:r>
          </a:p>
        </p:txBody>
      </p:sp>
      <p:graphicFrame>
        <p:nvGraphicFramePr>
          <p:cNvPr id="19" name="Chart 18">
            <a:extLst>
              <a:ext uri="{FF2B5EF4-FFF2-40B4-BE49-F238E27FC236}">
                <a16:creationId xmlns:a16="http://schemas.microsoft.com/office/drawing/2014/main" id="{E8FB79F1-C39A-4AC7-863A-EF8E557EBB74}"/>
              </a:ext>
            </a:extLst>
          </p:cNvPr>
          <p:cNvGraphicFramePr>
            <a:graphicFrameLocks/>
          </p:cNvGraphicFramePr>
          <p:nvPr>
            <p:extLst>
              <p:ext uri="{D42A27DB-BD31-4B8C-83A1-F6EECF244321}">
                <p14:modId xmlns:p14="http://schemas.microsoft.com/office/powerpoint/2010/main" val="2577507175"/>
              </p:ext>
            </p:extLst>
          </p:nvPr>
        </p:nvGraphicFramePr>
        <p:xfrm>
          <a:off x="993716" y="6062033"/>
          <a:ext cx="5527946" cy="307955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F3C9603B-7DAA-4D83-8DEC-96011B88F847}"/>
              </a:ext>
            </a:extLst>
          </p:cNvPr>
          <p:cNvSpPr/>
          <p:nvPr/>
        </p:nvSpPr>
        <p:spPr>
          <a:xfrm>
            <a:off x="2004044" y="8366550"/>
            <a:ext cx="558166" cy="199735"/>
          </a:xfrm>
          <a:prstGeom prst="rect">
            <a:avLst/>
          </a:prstGeom>
        </p:spPr>
        <p:txBody>
          <a:bodyPr wrap="none">
            <a:spAutoFit/>
          </a:bodyPr>
          <a:lstStyle/>
          <a:p>
            <a:r>
              <a:rPr lang="en-US" sz="698" dirty="0">
                <a:latin typeface="Helvetica" panose="020B0604020202020204" pitchFamily="34" charset="0"/>
              </a:rPr>
              <a:t>$184,384</a:t>
            </a:r>
          </a:p>
        </p:txBody>
      </p:sp>
      <p:sp>
        <p:nvSpPr>
          <p:cNvPr id="4" name="Rectangle 3">
            <a:extLst>
              <a:ext uri="{FF2B5EF4-FFF2-40B4-BE49-F238E27FC236}">
                <a16:creationId xmlns:a16="http://schemas.microsoft.com/office/drawing/2014/main" id="{67F29B23-1F63-48CA-9410-D5AF18B403DA}"/>
              </a:ext>
            </a:extLst>
          </p:cNvPr>
          <p:cNvSpPr/>
          <p:nvPr/>
        </p:nvSpPr>
        <p:spPr>
          <a:xfrm>
            <a:off x="2450328" y="8254233"/>
            <a:ext cx="558166" cy="199735"/>
          </a:xfrm>
          <a:prstGeom prst="rect">
            <a:avLst/>
          </a:prstGeom>
        </p:spPr>
        <p:txBody>
          <a:bodyPr wrap="none">
            <a:spAutoFit/>
          </a:bodyPr>
          <a:lstStyle/>
          <a:p>
            <a:r>
              <a:rPr lang="en-US" sz="698" dirty="0">
                <a:latin typeface="Helvetica" panose="020B0604020202020204" pitchFamily="34" charset="0"/>
              </a:rPr>
              <a:t>$319,439</a:t>
            </a:r>
            <a:endParaRPr lang="en-US" sz="698" dirty="0"/>
          </a:p>
        </p:txBody>
      </p:sp>
      <p:sp>
        <p:nvSpPr>
          <p:cNvPr id="7" name="Rectangle 6">
            <a:extLst>
              <a:ext uri="{FF2B5EF4-FFF2-40B4-BE49-F238E27FC236}">
                <a16:creationId xmlns:a16="http://schemas.microsoft.com/office/drawing/2014/main" id="{701AD3F5-166C-42C1-9C41-59F90C604212}"/>
              </a:ext>
            </a:extLst>
          </p:cNvPr>
          <p:cNvSpPr/>
          <p:nvPr/>
        </p:nvSpPr>
        <p:spPr>
          <a:xfrm>
            <a:off x="2896612" y="8354100"/>
            <a:ext cx="558166" cy="199735"/>
          </a:xfrm>
          <a:prstGeom prst="rect">
            <a:avLst/>
          </a:prstGeom>
        </p:spPr>
        <p:txBody>
          <a:bodyPr wrap="none">
            <a:spAutoFit/>
          </a:bodyPr>
          <a:lstStyle/>
          <a:p>
            <a:r>
              <a:rPr lang="en-US" sz="698" dirty="0">
                <a:latin typeface="Helvetica" panose="020B0604020202020204" pitchFamily="34" charset="0"/>
              </a:rPr>
              <a:t>$207,290</a:t>
            </a:r>
            <a:endParaRPr lang="en-US" sz="698" dirty="0"/>
          </a:p>
        </p:txBody>
      </p:sp>
      <p:sp>
        <p:nvSpPr>
          <p:cNvPr id="11" name="Rectangle 10">
            <a:extLst>
              <a:ext uri="{FF2B5EF4-FFF2-40B4-BE49-F238E27FC236}">
                <a16:creationId xmlns:a16="http://schemas.microsoft.com/office/drawing/2014/main" id="{A5A99FF4-7E8A-4A2A-B069-07D0E7DF32FD}"/>
              </a:ext>
            </a:extLst>
          </p:cNvPr>
          <p:cNvSpPr/>
          <p:nvPr/>
        </p:nvSpPr>
        <p:spPr>
          <a:xfrm>
            <a:off x="3298131" y="8072647"/>
            <a:ext cx="558166" cy="199735"/>
          </a:xfrm>
          <a:prstGeom prst="rect">
            <a:avLst/>
          </a:prstGeom>
        </p:spPr>
        <p:txBody>
          <a:bodyPr wrap="none">
            <a:spAutoFit/>
          </a:bodyPr>
          <a:lstStyle/>
          <a:p>
            <a:r>
              <a:rPr lang="en-US" sz="698" dirty="0">
                <a:latin typeface="Helvetica" panose="020B0604020202020204" pitchFamily="34" charset="0"/>
              </a:rPr>
              <a:t>$584,303</a:t>
            </a:r>
            <a:endParaRPr lang="en-US" sz="698" dirty="0"/>
          </a:p>
        </p:txBody>
      </p:sp>
      <p:sp>
        <p:nvSpPr>
          <p:cNvPr id="12" name="Rectangle 11">
            <a:extLst>
              <a:ext uri="{FF2B5EF4-FFF2-40B4-BE49-F238E27FC236}">
                <a16:creationId xmlns:a16="http://schemas.microsoft.com/office/drawing/2014/main" id="{824C14A3-CEC6-4152-9A74-17093027551D}"/>
              </a:ext>
            </a:extLst>
          </p:cNvPr>
          <p:cNvSpPr/>
          <p:nvPr/>
        </p:nvSpPr>
        <p:spPr>
          <a:xfrm>
            <a:off x="3757689" y="8172514"/>
            <a:ext cx="558166" cy="199735"/>
          </a:xfrm>
          <a:prstGeom prst="rect">
            <a:avLst/>
          </a:prstGeom>
        </p:spPr>
        <p:txBody>
          <a:bodyPr wrap="none">
            <a:spAutoFit/>
          </a:bodyPr>
          <a:lstStyle/>
          <a:p>
            <a:r>
              <a:rPr lang="en-US" sz="698" dirty="0">
                <a:latin typeface="Helvetica" panose="020B0604020202020204" pitchFamily="34" charset="0"/>
              </a:rPr>
              <a:t>$430,615</a:t>
            </a:r>
            <a:endParaRPr lang="en-US" sz="698" dirty="0"/>
          </a:p>
        </p:txBody>
      </p:sp>
      <p:sp>
        <p:nvSpPr>
          <p:cNvPr id="22" name="Rectangle 21">
            <a:extLst>
              <a:ext uri="{FF2B5EF4-FFF2-40B4-BE49-F238E27FC236}">
                <a16:creationId xmlns:a16="http://schemas.microsoft.com/office/drawing/2014/main" id="{26F76FC2-5110-4486-93A5-55276EEBED12}"/>
              </a:ext>
            </a:extLst>
          </p:cNvPr>
          <p:cNvSpPr/>
          <p:nvPr/>
        </p:nvSpPr>
        <p:spPr>
          <a:xfrm>
            <a:off x="4203973" y="8254232"/>
            <a:ext cx="558166" cy="199735"/>
          </a:xfrm>
          <a:prstGeom prst="rect">
            <a:avLst/>
          </a:prstGeom>
        </p:spPr>
        <p:txBody>
          <a:bodyPr wrap="none">
            <a:spAutoFit/>
          </a:bodyPr>
          <a:lstStyle/>
          <a:p>
            <a:r>
              <a:rPr lang="en-US" sz="698" dirty="0">
                <a:latin typeface="Helvetica" panose="020B0604020202020204" pitchFamily="34" charset="0"/>
              </a:rPr>
              <a:t>$366,632</a:t>
            </a:r>
            <a:endParaRPr lang="en-US" sz="698" dirty="0"/>
          </a:p>
        </p:txBody>
      </p:sp>
      <p:sp>
        <p:nvSpPr>
          <p:cNvPr id="23" name="Rectangle 22">
            <a:extLst>
              <a:ext uri="{FF2B5EF4-FFF2-40B4-BE49-F238E27FC236}">
                <a16:creationId xmlns:a16="http://schemas.microsoft.com/office/drawing/2014/main" id="{C7997DC2-1369-4BF0-A368-2E2E1BD070B2}"/>
              </a:ext>
            </a:extLst>
          </p:cNvPr>
          <p:cNvSpPr/>
          <p:nvPr/>
        </p:nvSpPr>
        <p:spPr>
          <a:xfrm>
            <a:off x="4556569" y="7172110"/>
            <a:ext cx="633507" cy="199735"/>
          </a:xfrm>
          <a:prstGeom prst="rect">
            <a:avLst/>
          </a:prstGeom>
        </p:spPr>
        <p:txBody>
          <a:bodyPr wrap="none">
            <a:spAutoFit/>
          </a:bodyPr>
          <a:lstStyle/>
          <a:p>
            <a:r>
              <a:rPr lang="en-US" sz="698" dirty="0">
                <a:latin typeface="Helvetica" panose="020B0604020202020204" pitchFamily="34" charset="0"/>
              </a:rPr>
              <a:t>$1,813,397</a:t>
            </a:r>
            <a:endParaRPr lang="en-US" sz="698" dirty="0"/>
          </a:p>
        </p:txBody>
      </p:sp>
      <p:sp>
        <p:nvSpPr>
          <p:cNvPr id="24" name="Rectangle 23">
            <a:extLst>
              <a:ext uri="{FF2B5EF4-FFF2-40B4-BE49-F238E27FC236}">
                <a16:creationId xmlns:a16="http://schemas.microsoft.com/office/drawing/2014/main" id="{95C9C3E7-864F-48D9-861E-F818E6B78C15}"/>
              </a:ext>
            </a:extLst>
          </p:cNvPr>
          <p:cNvSpPr/>
          <p:nvPr/>
        </p:nvSpPr>
        <p:spPr>
          <a:xfrm>
            <a:off x="5026839" y="7872912"/>
            <a:ext cx="558166" cy="199735"/>
          </a:xfrm>
          <a:prstGeom prst="rect">
            <a:avLst/>
          </a:prstGeom>
        </p:spPr>
        <p:txBody>
          <a:bodyPr wrap="none">
            <a:spAutoFit/>
          </a:bodyPr>
          <a:lstStyle/>
          <a:p>
            <a:r>
              <a:rPr lang="en-US" sz="698" dirty="0">
                <a:latin typeface="Helvetica" panose="020B0604020202020204" pitchFamily="34" charset="0"/>
              </a:rPr>
              <a:t>$889,065</a:t>
            </a:r>
            <a:endParaRPr lang="en-US" sz="698" dirty="0"/>
          </a:p>
        </p:txBody>
      </p:sp>
      <p:sp>
        <p:nvSpPr>
          <p:cNvPr id="26" name="Rectangle 25">
            <a:extLst>
              <a:ext uri="{FF2B5EF4-FFF2-40B4-BE49-F238E27FC236}">
                <a16:creationId xmlns:a16="http://schemas.microsoft.com/office/drawing/2014/main" id="{24394736-34BF-419E-9D26-8590C945D2B5}"/>
              </a:ext>
            </a:extLst>
          </p:cNvPr>
          <p:cNvSpPr/>
          <p:nvPr/>
        </p:nvSpPr>
        <p:spPr>
          <a:xfrm>
            <a:off x="5863843" y="7561061"/>
            <a:ext cx="633507" cy="199735"/>
          </a:xfrm>
          <a:prstGeom prst="rect">
            <a:avLst/>
          </a:prstGeom>
        </p:spPr>
        <p:txBody>
          <a:bodyPr wrap="none">
            <a:spAutoFit/>
          </a:bodyPr>
          <a:lstStyle/>
          <a:p>
            <a:r>
              <a:rPr lang="en-US" sz="698" b="1" dirty="0">
                <a:latin typeface="Helvetica" panose="020B0604020202020204" pitchFamily="34" charset="0"/>
              </a:rPr>
              <a:t>$1,063,463</a:t>
            </a:r>
            <a:endParaRPr lang="en-US" sz="698" dirty="0"/>
          </a:p>
        </p:txBody>
      </p:sp>
      <p:sp>
        <p:nvSpPr>
          <p:cNvPr id="13" name="TextBox 12"/>
          <p:cNvSpPr txBox="1"/>
          <p:nvPr/>
        </p:nvSpPr>
        <p:spPr>
          <a:xfrm>
            <a:off x="427801" y="1565769"/>
            <a:ext cx="2468811" cy="3999621"/>
          </a:xfrm>
          <a:prstGeom prst="rect">
            <a:avLst/>
          </a:prstGeom>
          <a:noFill/>
        </p:spPr>
        <p:txBody>
          <a:bodyPr wrap="square" rtlCol="0">
            <a:spAutoFit/>
          </a:bodyPr>
          <a:lstStyle/>
          <a:p>
            <a:pPr algn="r">
              <a:lnSpc>
                <a:spcPts val="1750"/>
              </a:lnSpc>
            </a:pPr>
            <a:r>
              <a:rPr lang="en-US" sz="1400" dirty="0">
                <a:latin typeface="Helvetica" panose="020B0604020202020204" pitchFamily="34" charset="0"/>
              </a:rPr>
              <a:t>FY12		$184,384</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FY13		$319,439</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FY14		$207,290</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FY15		$584,303</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FY16		$430,615</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FY17		$366,632</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FY18	       $1,813,397</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FY19	          $889,065</a:t>
            </a:r>
          </a:p>
          <a:p>
            <a:pPr algn="r">
              <a:lnSpc>
                <a:spcPts val="1750"/>
              </a:lnSpc>
            </a:pPr>
            <a:endParaRPr lang="en-US" sz="1400" dirty="0">
              <a:latin typeface="Helvetica" panose="020B0604020202020204" pitchFamily="34" charset="0"/>
            </a:endParaRPr>
          </a:p>
          <a:p>
            <a:pPr algn="r">
              <a:lnSpc>
                <a:spcPts val="1750"/>
              </a:lnSpc>
            </a:pPr>
            <a:r>
              <a:rPr lang="en-US" sz="1400" dirty="0">
                <a:latin typeface="Helvetica" panose="020B0604020202020204" pitchFamily="34" charset="0"/>
              </a:rPr>
              <a:t>FY20	        $2,115,465</a:t>
            </a:r>
          </a:p>
        </p:txBody>
      </p:sp>
      <p:sp>
        <p:nvSpPr>
          <p:cNvPr id="28" name="Rectangle 27">
            <a:extLst>
              <a:ext uri="{FF2B5EF4-FFF2-40B4-BE49-F238E27FC236}">
                <a16:creationId xmlns:a16="http://schemas.microsoft.com/office/drawing/2014/main" id="{20D8733E-4AF7-40CB-8467-549636ABEABE}"/>
              </a:ext>
            </a:extLst>
          </p:cNvPr>
          <p:cNvSpPr/>
          <p:nvPr/>
        </p:nvSpPr>
        <p:spPr>
          <a:xfrm>
            <a:off x="5434851" y="7014628"/>
            <a:ext cx="633507" cy="199735"/>
          </a:xfrm>
          <a:prstGeom prst="rect">
            <a:avLst/>
          </a:prstGeom>
        </p:spPr>
        <p:txBody>
          <a:bodyPr wrap="none">
            <a:spAutoFit/>
          </a:bodyPr>
          <a:lstStyle/>
          <a:p>
            <a:r>
              <a:rPr lang="en-US" sz="698" b="1" dirty="0">
                <a:latin typeface="Helvetica" panose="020B0604020202020204" pitchFamily="34" charset="0"/>
              </a:rPr>
              <a:t>$</a:t>
            </a:r>
            <a:r>
              <a:rPr lang="en-US" sz="698" dirty="0">
                <a:latin typeface="Helvetica" panose="020B0604020202020204" pitchFamily="34" charset="0"/>
              </a:rPr>
              <a:t>2,115,465</a:t>
            </a:r>
            <a:endParaRPr lang="en-US" sz="698" dirty="0"/>
          </a:p>
        </p:txBody>
      </p:sp>
      <p:sp>
        <p:nvSpPr>
          <p:cNvPr id="3" name="TextBox 2">
            <a:extLst>
              <a:ext uri="{FF2B5EF4-FFF2-40B4-BE49-F238E27FC236}">
                <a16:creationId xmlns:a16="http://schemas.microsoft.com/office/drawing/2014/main" id="{099B5D6A-6882-4E33-93D1-C199D8DC73F1}"/>
              </a:ext>
            </a:extLst>
          </p:cNvPr>
          <p:cNvSpPr txBox="1"/>
          <p:nvPr/>
        </p:nvSpPr>
        <p:spPr>
          <a:xfrm>
            <a:off x="703608" y="5655416"/>
            <a:ext cx="2193004" cy="646331"/>
          </a:xfrm>
          <a:prstGeom prst="rect">
            <a:avLst/>
          </a:prstGeom>
          <a:noFill/>
        </p:spPr>
        <p:txBody>
          <a:bodyPr wrap="square" rtlCol="0">
            <a:spAutoFit/>
          </a:bodyPr>
          <a:lstStyle/>
          <a:p>
            <a:pPr algn="r"/>
            <a:r>
              <a:rPr lang="en-US" b="1" dirty="0">
                <a:latin typeface="Helvetica" panose="020B0604020202020204" pitchFamily="34" charset="0"/>
              </a:rPr>
              <a:t>FY21     $1,063,463</a:t>
            </a:r>
          </a:p>
          <a:p>
            <a:pPr algn="r"/>
            <a:endParaRPr lang="en-US" b="1" dirty="0"/>
          </a:p>
        </p:txBody>
      </p:sp>
    </p:spTree>
    <p:extLst>
      <p:ext uri="{BB962C8B-B14F-4D97-AF65-F5344CB8AC3E}">
        <p14:creationId xmlns:p14="http://schemas.microsoft.com/office/powerpoint/2010/main" val="277511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B79FB2D-430B-4DCC-8F95-AC58795834BE}"/>
              </a:ext>
            </a:extLst>
          </p:cNvPr>
          <p:cNvSpPr/>
          <p:nvPr/>
        </p:nvSpPr>
        <p:spPr>
          <a:xfrm>
            <a:off x="462415" y="7993458"/>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23" name="Rectangle 22"/>
          <p:cNvSpPr/>
          <p:nvPr/>
        </p:nvSpPr>
        <p:spPr>
          <a:xfrm>
            <a:off x="477139" y="7550264"/>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21" name="Rectangle 20"/>
          <p:cNvSpPr/>
          <p:nvPr/>
        </p:nvSpPr>
        <p:spPr>
          <a:xfrm>
            <a:off x="464840" y="6646693"/>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20" name="Rectangle 19"/>
          <p:cNvSpPr/>
          <p:nvPr/>
        </p:nvSpPr>
        <p:spPr>
          <a:xfrm>
            <a:off x="464840" y="6200513"/>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8" name="Rectangle 7"/>
          <p:cNvSpPr/>
          <p:nvPr/>
        </p:nvSpPr>
        <p:spPr>
          <a:xfrm>
            <a:off x="462415" y="3212794"/>
            <a:ext cx="3351435" cy="43173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15" name="Rectangle 14"/>
          <p:cNvSpPr/>
          <p:nvPr/>
        </p:nvSpPr>
        <p:spPr>
          <a:xfrm>
            <a:off x="464840" y="4855023"/>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16" name="Rectangle 15"/>
          <p:cNvSpPr/>
          <p:nvPr/>
        </p:nvSpPr>
        <p:spPr>
          <a:xfrm>
            <a:off x="464840" y="5300899"/>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17" name="Rectangle 16"/>
          <p:cNvSpPr/>
          <p:nvPr/>
        </p:nvSpPr>
        <p:spPr>
          <a:xfrm>
            <a:off x="464840" y="5759076"/>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22" name="Rectangle 21"/>
          <p:cNvSpPr/>
          <p:nvPr/>
        </p:nvSpPr>
        <p:spPr>
          <a:xfrm>
            <a:off x="464840" y="7100952"/>
            <a:ext cx="3068770" cy="2828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8" dirty="0"/>
          </a:p>
        </p:txBody>
      </p:sp>
      <p:sp>
        <p:nvSpPr>
          <p:cNvPr id="6" name="TextBox 5"/>
          <p:cNvSpPr txBox="1"/>
          <p:nvPr/>
        </p:nvSpPr>
        <p:spPr>
          <a:xfrm>
            <a:off x="429019" y="810965"/>
            <a:ext cx="6916517" cy="1996829"/>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  Financial Performance</a:t>
            </a:r>
          </a:p>
          <a:p>
            <a:endParaRPr lang="en-US" sz="1485" dirty="0"/>
          </a:p>
          <a:p>
            <a:r>
              <a:rPr lang="en-US" sz="1400" dirty="0"/>
              <a:t>The WNC Foundation assets totaled $6,717,419 as of June 30, 2021.  This compares to assets of $4,545,500 one year prior.   The 48% increase is due, in part, to the $941,244 grant from the William N. Pennington Foundation for the renovation of the Fallon Biology Laboratory to be completed in the spring of 2022.</a:t>
            </a:r>
          </a:p>
          <a:p>
            <a:endParaRPr lang="en-US" sz="1238" dirty="0"/>
          </a:p>
          <a:p>
            <a:endParaRPr lang="en-US" sz="1733" dirty="0"/>
          </a:p>
        </p:txBody>
      </p:sp>
      <p:sp>
        <p:nvSpPr>
          <p:cNvPr id="7" name="Rectangle 6">
            <a:extLst>
              <a:ext uri="{FF2B5EF4-FFF2-40B4-BE49-F238E27FC236}">
                <a16:creationId xmlns:a16="http://schemas.microsoft.com/office/drawing/2014/main" id="{C269CD22-64EB-43B2-B26C-BD0139C6CDA7}"/>
              </a:ext>
            </a:extLst>
          </p:cNvPr>
          <p:cNvSpPr/>
          <p:nvPr/>
        </p:nvSpPr>
        <p:spPr>
          <a:xfrm>
            <a:off x="4086550" y="2221813"/>
            <a:ext cx="3436493" cy="6647012"/>
          </a:xfrm>
          <a:prstGeom prst="rect">
            <a:avLst/>
          </a:prstGeom>
        </p:spPr>
        <p:txBody>
          <a:bodyPr wrap="square">
            <a:spAutoFit/>
          </a:bodyPr>
          <a:lstStyle/>
          <a:p>
            <a:r>
              <a:rPr lang="en-US" sz="2100" b="1" dirty="0">
                <a:solidFill>
                  <a:srgbClr val="232C64"/>
                </a:solidFill>
                <a:latin typeface="Franklin Gothic Demi Cond" panose="020B0603020102020204" pitchFamily="34" charset="0"/>
              </a:rPr>
              <a:t>WNC Foundation Total Assets</a:t>
            </a:r>
          </a:p>
          <a:p>
            <a:endParaRPr lang="en-US" sz="1600" dirty="0"/>
          </a:p>
          <a:p>
            <a:r>
              <a:rPr lang="en-US" sz="1600" dirty="0"/>
              <a:t>FY10			$2,500,942</a:t>
            </a:r>
          </a:p>
          <a:p>
            <a:endParaRPr lang="en-US" sz="1600" dirty="0"/>
          </a:p>
          <a:p>
            <a:r>
              <a:rPr lang="en-US" sz="1600" dirty="0"/>
              <a:t>FY11			$2,732,356</a:t>
            </a:r>
          </a:p>
          <a:p>
            <a:endParaRPr lang="en-US" sz="1600" dirty="0"/>
          </a:p>
          <a:p>
            <a:r>
              <a:rPr lang="en-US" sz="1600" dirty="0"/>
              <a:t>FY12			$2,861,144</a:t>
            </a:r>
          </a:p>
          <a:p>
            <a:endParaRPr lang="en-US" sz="1600" dirty="0"/>
          </a:p>
          <a:p>
            <a:r>
              <a:rPr lang="en-US" sz="1600" dirty="0"/>
              <a:t>FY13			$2,952,127</a:t>
            </a:r>
          </a:p>
          <a:p>
            <a:endParaRPr lang="en-US" sz="1600" dirty="0"/>
          </a:p>
          <a:p>
            <a:r>
              <a:rPr lang="en-US" sz="1600" dirty="0"/>
              <a:t>FY14			$3,186,479</a:t>
            </a:r>
          </a:p>
          <a:p>
            <a:endParaRPr lang="en-US" sz="1600" dirty="0"/>
          </a:p>
          <a:p>
            <a:r>
              <a:rPr lang="en-US" sz="1600" dirty="0"/>
              <a:t>FY15			$3,019,868</a:t>
            </a:r>
          </a:p>
          <a:p>
            <a:endParaRPr lang="en-US" sz="1600" dirty="0"/>
          </a:p>
          <a:p>
            <a:r>
              <a:rPr lang="en-US" sz="1600" dirty="0"/>
              <a:t>FY16			$2,916,805</a:t>
            </a:r>
          </a:p>
          <a:p>
            <a:endParaRPr lang="en-US" sz="1600" dirty="0"/>
          </a:p>
          <a:p>
            <a:r>
              <a:rPr lang="en-US" sz="1600" dirty="0"/>
              <a:t>FY17			$4,602,644</a:t>
            </a:r>
          </a:p>
          <a:p>
            <a:endParaRPr lang="en-US" sz="1600" dirty="0"/>
          </a:p>
          <a:p>
            <a:r>
              <a:rPr lang="en-US" sz="1600" dirty="0"/>
              <a:t>FY18			$3,468,662</a:t>
            </a:r>
          </a:p>
          <a:p>
            <a:endParaRPr lang="en-US" sz="1600" dirty="0"/>
          </a:p>
          <a:p>
            <a:r>
              <a:rPr lang="en-US" sz="1600" dirty="0"/>
              <a:t>FY19    		$5,201,498</a:t>
            </a:r>
          </a:p>
          <a:p>
            <a:endParaRPr lang="en-US" sz="1600" dirty="0"/>
          </a:p>
          <a:p>
            <a:r>
              <a:rPr lang="en-US" sz="1600" dirty="0"/>
              <a:t>FY20			$4,545,500</a:t>
            </a:r>
          </a:p>
          <a:p>
            <a:endParaRPr lang="en-US" sz="1600" dirty="0"/>
          </a:p>
          <a:p>
            <a:endParaRPr lang="en-US" sz="698" dirty="0">
              <a:latin typeface="Helvetica" panose="020B0604020202020204" pitchFamily="34" charset="0"/>
            </a:endParaRPr>
          </a:p>
          <a:p>
            <a:endParaRPr lang="en-US" sz="698" dirty="0">
              <a:latin typeface="Helvetica" panose="020B0604020202020204" pitchFamily="34" charset="0"/>
            </a:endParaRPr>
          </a:p>
          <a:p>
            <a:endParaRPr lang="en-US" sz="698" dirty="0">
              <a:latin typeface="Helvetica" panose="020B0604020202020204" pitchFamily="34" charset="0"/>
            </a:endParaRPr>
          </a:p>
        </p:txBody>
      </p:sp>
      <p:pic>
        <p:nvPicPr>
          <p:cNvPr id="3" name="Picture 2">
            <a:extLst>
              <a:ext uri="{FF2B5EF4-FFF2-40B4-BE49-F238E27FC236}">
                <a16:creationId xmlns:a16="http://schemas.microsoft.com/office/drawing/2014/main" id="{0CEEFD60-5B76-4BF0-938C-2E3409F9D3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76" r="21519"/>
          <a:stretch/>
        </p:blipFill>
        <p:spPr>
          <a:xfrm>
            <a:off x="354514" y="2812878"/>
            <a:ext cx="3531686" cy="5580931"/>
          </a:xfrm>
          <a:prstGeom prst="rect">
            <a:avLst/>
          </a:prstGeom>
          <a:ln>
            <a:noFill/>
          </a:ln>
          <a:effectLst>
            <a:softEdge rad="112500"/>
          </a:effectLst>
        </p:spPr>
      </p:pic>
      <p:sp>
        <p:nvSpPr>
          <p:cNvPr id="2" name="TextBox 1">
            <a:extLst>
              <a:ext uri="{FF2B5EF4-FFF2-40B4-BE49-F238E27FC236}">
                <a16:creationId xmlns:a16="http://schemas.microsoft.com/office/drawing/2014/main" id="{79D55497-D4FC-4265-B2A7-9DEAB995D8B0}"/>
              </a:ext>
            </a:extLst>
          </p:cNvPr>
          <p:cNvSpPr txBox="1"/>
          <p:nvPr/>
        </p:nvSpPr>
        <p:spPr>
          <a:xfrm>
            <a:off x="3994101" y="8134904"/>
            <a:ext cx="4423466" cy="954107"/>
          </a:xfrm>
          <a:prstGeom prst="rect">
            <a:avLst/>
          </a:prstGeom>
          <a:noFill/>
        </p:spPr>
        <p:txBody>
          <a:bodyPr wrap="square" rtlCol="0">
            <a:spAutoFit/>
          </a:bodyPr>
          <a:lstStyle/>
          <a:p>
            <a:r>
              <a:rPr lang="en-US" sz="2800" b="1" dirty="0"/>
              <a:t>FY21		$6,717,419</a:t>
            </a:r>
          </a:p>
          <a:p>
            <a:endParaRPr lang="en-US" sz="2800" dirty="0"/>
          </a:p>
        </p:txBody>
      </p:sp>
    </p:spTree>
    <p:extLst>
      <p:ext uri="{BB962C8B-B14F-4D97-AF65-F5344CB8AC3E}">
        <p14:creationId xmlns:p14="http://schemas.microsoft.com/office/powerpoint/2010/main" val="169426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935" y="585814"/>
            <a:ext cx="6783043"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FY21  Student Scholarship Support</a:t>
            </a:r>
          </a:p>
        </p:txBody>
      </p:sp>
      <p:sp>
        <p:nvSpPr>
          <p:cNvPr id="13" name="TextBox 12"/>
          <p:cNvSpPr txBox="1"/>
          <p:nvPr/>
        </p:nvSpPr>
        <p:spPr>
          <a:xfrm>
            <a:off x="427831" y="1627356"/>
            <a:ext cx="2455620" cy="4185761"/>
          </a:xfrm>
          <a:prstGeom prst="rect">
            <a:avLst/>
          </a:prstGeom>
          <a:noFill/>
        </p:spPr>
        <p:txBody>
          <a:bodyPr wrap="square" rtlCol="0">
            <a:spAutoFit/>
          </a:bodyPr>
          <a:lstStyle/>
          <a:p>
            <a:r>
              <a:rPr lang="en-US" sz="1400" dirty="0">
                <a:latin typeface="Helvetica" panose="020B0604020202020204" pitchFamily="34" charset="0"/>
              </a:rPr>
              <a:t>FY11		$125,800</a:t>
            </a:r>
          </a:p>
          <a:p>
            <a:endParaRPr lang="en-US" sz="1400" dirty="0">
              <a:latin typeface="Helvetica" panose="020B0604020202020204" pitchFamily="34" charset="0"/>
            </a:endParaRPr>
          </a:p>
          <a:p>
            <a:r>
              <a:rPr lang="en-US" sz="1400" dirty="0">
                <a:latin typeface="Helvetica" panose="020B0604020202020204" pitchFamily="34" charset="0"/>
              </a:rPr>
              <a:t>FY12		$92,350</a:t>
            </a:r>
          </a:p>
          <a:p>
            <a:endParaRPr lang="en-US" sz="1400" dirty="0">
              <a:latin typeface="Helvetica" panose="020B0604020202020204" pitchFamily="34" charset="0"/>
            </a:endParaRPr>
          </a:p>
          <a:p>
            <a:r>
              <a:rPr lang="en-US" sz="1400" dirty="0">
                <a:latin typeface="Helvetica" panose="020B0604020202020204" pitchFamily="34" charset="0"/>
              </a:rPr>
              <a:t>FY13		$122,527</a:t>
            </a:r>
          </a:p>
          <a:p>
            <a:endParaRPr lang="en-US" sz="1400" dirty="0">
              <a:latin typeface="Helvetica" panose="020B0604020202020204" pitchFamily="34" charset="0"/>
            </a:endParaRPr>
          </a:p>
          <a:p>
            <a:r>
              <a:rPr lang="en-US" sz="1400" dirty="0">
                <a:latin typeface="Helvetica" panose="020B0604020202020204" pitchFamily="34" charset="0"/>
              </a:rPr>
              <a:t>FY14		$160,263</a:t>
            </a:r>
          </a:p>
          <a:p>
            <a:endParaRPr lang="en-US" sz="1400" dirty="0">
              <a:latin typeface="Helvetica" panose="020B0604020202020204" pitchFamily="34" charset="0"/>
            </a:endParaRPr>
          </a:p>
          <a:p>
            <a:r>
              <a:rPr lang="en-US" sz="1400" dirty="0">
                <a:latin typeface="Helvetica" panose="020B0604020202020204" pitchFamily="34" charset="0"/>
              </a:rPr>
              <a:t>FY15		$156,128</a:t>
            </a:r>
          </a:p>
          <a:p>
            <a:endParaRPr lang="en-US" sz="1400" dirty="0">
              <a:latin typeface="Helvetica" panose="020B0604020202020204" pitchFamily="34" charset="0"/>
            </a:endParaRPr>
          </a:p>
          <a:p>
            <a:r>
              <a:rPr lang="en-US" sz="1400" dirty="0">
                <a:latin typeface="Helvetica" panose="020B0604020202020204" pitchFamily="34" charset="0"/>
              </a:rPr>
              <a:t>FY16		$169,440</a:t>
            </a:r>
          </a:p>
          <a:p>
            <a:endParaRPr lang="en-US" sz="1400" dirty="0">
              <a:latin typeface="Helvetica" panose="020B0604020202020204" pitchFamily="34" charset="0"/>
            </a:endParaRPr>
          </a:p>
          <a:p>
            <a:r>
              <a:rPr lang="en-US" sz="1400" dirty="0">
                <a:latin typeface="Helvetica" panose="020B0604020202020204" pitchFamily="34" charset="0"/>
              </a:rPr>
              <a:t>FY17		$204,210</a:t>
            </a:r>
          </a:p>
          <a:p>
            <a:r>
              <a:rPr lang="en-US" sz="1400" dirty="0">
                <a:latin typeface="Helvetica" panose="020B0604020202020204" pitchFamily="34" charset="0"/>
              </a:rPr>
              <a:t>	</a:t>
            </a:r>
          </a:p>
          <a:p>
            <a:r>
              <a:rPr lang="en-US" sz="1400" dirty="0">
                <a:latin typeface="Helvetica" panose="020B0604020202020204" pitchFamily="34" charset="0"/>
              </a:rPr>
              <a:t>FY18		$256,046</a:t>
            </a:r>
          </a:p>
          <a:p>
            <a:endParaRPr lang="en-US" sz="1400" dirty="0">
              <a:latin typeface="Helvetica" panose="020B0604020202020204" pitchFamily="34" charset="0"/>
            </a:endParaRPr>
          </a:p>
          <a:p>
            <a:r>
              <a:rPr lang="en-US" sz="1400" dirty="0">
                <a:latin typeface="Helvetica" panose="020B0604020202020204" pitchFamily="34" charset="0"/>
              </a:rPr>
              <a:t>FY19		$435,464</a:t>
            </a:r>
          </a:p>
          <a:p>
            <a:endParaRPr lang="en-US" sz="1400" dirty="0">
              <a:latin typeface="Helvetica" panose="020B0604020202020204" pitchFamily="34" charset="0"/>
            </a:endParaRPr>
          </a:p>
          <a:p>
            <a:r>
              <a:rPr lang="en-US" sz="1400" dirty="0">
                <a:latin typeface="Helvetica" panose="020B0604020202020204" pitchFamily="34" charset="0"/>
              </a:rPr>
              <a:t>FY20		$547,048</a:t>
            </a:r>
          </a:p>
        </p:txBody>
      </p:sp>
      <p:sp>
        <p:nvSpPr>
          <p:cNvPr id="4" name="TextBox 3"/>
          <p:cNvSpPr txBox="1"/>
          <p:nvPr/>
        </p:nvSpPr>
        <p:spPr>
          <a:xfrm>
            <a:off x="2468923" y="1212411"/>
            <a:ext cx="4663440" cy="5262979"/>
          </a:xfrm>
          <a:prstGeom prst="rect">
            <a:avLst/>
          </a:prstGeom>
          <a:noFill/>
        </p:spPr>
        <p:txBody>
          <a:bodyPr wrap="square" rtlCol="0">
            <a:spAutoFit/>
          </a:bodyPr>
          <a:lstStyle/>
          <a:p>
            <a:r>
              <a:rPr lang="en-US" sz="1400" dirty="0"/>
              <a:t>WNC Foundation was pleased to award our highest dollar amount of scholarships in the history of the foundation with a </a:t>
            </a:r>
            <a:r>
              <a:rPr lang="en-US" sz="1400" b="1" dirty="0"/>
              <a:t>30%</a:t>
            </a:r>
            <a:r>
              <a:rPr lang="en-US" sz="1400" dirty="0"/>
              <a:t> year-over-year increase for the 2019-2020 academic year.  </a:t>
            </a:r>
          </a:p>
          <a:p>
            <a:pPr marL="212187" indent="-212187">
              <a:buFont typeface="Wingdings" panose="05000000000000000000" pitchFamily="2" charset="2"/>
              <a:buChar char="ü"/>
            </a:pPr>
            <a:r>
              <a:rPr lang="en-US" sz="1400" dirty="0"/>
              <a:t> 501 scholarships were awarded to 403 students, a 62% growth compared to FY20.</a:t>
            </a:r>
          </a:p>
          <a:p>
            <a:pPr marL="212187" indent="-212187">
              <a:buFont typeface="Wingdings" panose="05000000000000000000" pitchFamily="2" charset="2"/>
              <a:buChar char="ü"/>
            </a:pPr>
            <a:r>
              <a:rPr lang="en-US" sz="1400" dirty="0"/>
              <a:t>$200,000 in scholarship support was generously provided by the William N. Pennington Foundation for the benefit of 120 students pursuing careers in technical education.  </a:t>
            </a:r>
          </a:p>
          <a:p>
            <a:pPr marL="212187" indent="-212187">
              <a:buFont typeface="Wingdings" panose="05000000000000000000" pitchFamily="2" charset="2"/>
              <a:buChar char="ü"/>
            </a:pPr>
            <a:r>
              <a:rPr lang="en-US" sz="1400" dirty="0"/>
              <a:t>Nursing scholarships grew to over $190,000 in annual funding.</a:t>
            </a:r>
          </a:p>
          <a:p>
            <a:pPr marL="212187" indent="-212187">
              <a:buFont typeface="Wingdings" panose="05000000000000000000" pitchFamily="2" charset="2"/>
              <a:buChar char="ü"/>
            </a:pPr>
            <a:r>
              <a:rPr lang="en-US" sz="1400" dirty="0"/>
              <a:t>The Industrial Arts Workforce Development Scholarship was established following a generous $100,000 donation thanks to Ron </a:t>
            </a:r>
            <a:r>
              <a:rPr lang="en-US" sz="1400" dirty="0" err="1"/>
              <a:t>Turek</a:t>
            </a:r>
            <a:r>
              <a:rPr lang="en-US" sz="1400" dirty="0"/>
              <a:t> and Ann Carlson. </a:t>
            </a:r>
          </a:p>
          <a:p>
            <a:pPr marL="212187" indent="-212187">
              <a:buFont typeface="Wingdings" panose="05000000000000000000" pitchFamily="2" charset="2"/>
              <a:buChar char="ü"/>
            </a:pPr>
            <a:r>
              <a:rPr lang="en-US" sz="1400" dirty="0"/>
              <a:t>The Drs. Sandra Koch and Tim </a:t>
            </a:r>
            <a:r>
              <a:rPr lang="en-US" sz="1400" dirty="0" err="1"/>
              <a:t>McFarren</a:t>
            </a:r>
            <a:r>
              <a:rPr lang="en-US" sz="1400" dirty="0"/>
              <a:t> STEM Scholarship was established through the endowment created within the WNC Foundation thanks to the generous $100,000 donation from Drs. Sandra Koch and Tim </a:t>
            </a:r>
            <a:r>
              <a:rPr lang="en-US" sz="1400" dirty="0" err="1"/>
              <a:t>McFarren</a:t>
            </a:r>
            <a:r>
              <a:rPr lang="en-US" sz="1400" dirty="0"/>
              <a:t>. </a:t>
            </a:r>
          </a:p>
          <a:p>
            <a:pPr marL="212187" indent="-212187">
              <a:buFont typeface="Wingdings" panose="05000000000000000000" pitchFamily="2" charset="2"/>
              <a:buChar char="ü"/>
            </a:pPr>
            <a:r>
              <a:rPr lang="en-US" sz="1400" dirty="0"/>
              <a:t>In addition, the WNC Foundation is forecasting that more than $700,000 will be awarded for the coming academic year as fundraising efforts have resulted in the establishment of 10 new scholarships that will be awarded in the FY 21-22.</a:t>
            </a:r>
          </a:p>
          <a:p>
            <a:pPr marL="176822" indent="-176822">
              <a:buFontTx/>
              <a:buChar char="-"/>
            </a:pPr>
            <a:endParaRPr lang="en-US" sz="1400" dirty="0"/>
          </a:p>
        </p:txBody>
      </p:sp>
      <p:graphicFrame>
        <p:nvGraphicFramePr>
          <p:cNvPr id="23" name="Chart 22">
            <a:extLst>
              <a:ext uri="{FF2B5EF4-FFF2-40B4-BE49-F238E27FC236}">
                <a16:creationId xmlns:a16="http://schemas.microsoft.com/office/drawing/2014/main" id="{F667FB2D-0CC8-4699-AFA2-B77949D0A264}"/>
              </a:ext>
            </a:extLst>
          </p:cNvPr>
          <p:cNvGraphicFramePr>
            <a:graphicFrameLocks/>
          </p:cNvGraphicFramePr>
          <p:nvPr>
            <p:extLst>
              <p:ext uri="{D42A27DB-BD31-4B8C-83A1-F6EECF244321}">
                <p14:modId xmlns:p14="http://schemas.microsoft.com/office/powerpoint/2010/main" val="246239577"/>
              </p:ext>
            </p:extLst>
          </p:nvPr>
        </p:nvGraphicFramePr>
        <p:xfrm>
          <a:off x="829299" y="6827538"/>
          <a:ext cx="6146313" cy="232215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EE7F3A07-8AF3-40A9-9E7F-FC6B524D63EA}"/>
              </a:ext>
            </a:extLst>
          </p:cNvPr>
          <p:cNvSpPr txBox="1"/>
          <p:nvPr/>
        </p:nvSpPr>
        <p:spPr>
          <a:xfrm>
            <a:off x="196183" y="5891334"/>
            <a:ext cx="3458369" cy="738664"/>
          </a:xfrm>
          <a:prstGeom prst="rect">
            <a:avLst/>
          </a:prstGeom>
          <a:noFill/>
        </p:spPr>
        <p:txBody>
          <a:bodyPr wrap="square" rtlCol="0">
            <a:spAutoFit/>
          </a:bodyPr>
          <a:lstStyle/>
          <a:p>
            <a:r>
              <a:rPr lang="en-US" sz="2400" b="1" dirty="0">
                <a:latin typeface="Helvetica" panose="020B0604020202020204" pitchFamily="34" charset="0"/>
              </a:rPr>
              <a:t>FY21	$674,685</a:t>
            </a:r>
          </a:p>
          <a:p>
            <a:endParaRPr lang="en-US" dirty="0"/>
          </a:p>
        </p:txBody>
      </p:sp>
    </p:spTree>
    <p:extLst>
      <p:ext uri="{BB962C8B-B14F-4D97-AF65-F5344CB8AC3E}">
        <p14:creationId xmlns:p14="http://schemas.microsoft.com/office/powerpoint/2010/main" val="370709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2371" y="779007"/>
            <a:ext cx="6667657"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FY20  Event Revenue:  Reach for the Stars &amp; Golf for Education</a:t>
            </a:r>
          </a:p>
        </p:txBody>
      </p:sp>
      <p:sp>
        <p:nvSpPr>
          <p:cNvPr id="13" name="TextBox 12"/>
          <p:cNvSpPr txBox="1"/>
          <p:nvPr/>
        </p:nvSpPr>
        <p:spPr>
          <a:xfrm>
            <a:off x="753638" y="1311970"/>
            <a:ext cx="5631137" cy="4930902"/>
          </a:xfrm>
          <a:prstGeom prst="rect">
            <a:avLst/>
          </a:prstGeom>
          <a:noFill/>
        </p:spPr>
        <p:txBody>
          <a:bodyPr wrap="square" rtlCol="0">
            <a:spAutoFit/>
          </a:bodyPr>
          <a:lstStyle/>
          <a:p>
            <a:r>
              <a:rPr lang="en-US" sz="1485" u="sng" dirty="0">
                <a:latin typeface="Helvetica" panose="020B0604020202020204" pitchFamily="34" charset="0"/>
              </a:rPr>
              <a:t>Year			Revenue			Profit	</a:t>
            </a:r>
            <a:r>
              <a:rPr lang="en-US" sz="1485" dirty="0">
                <a:latin typeface="Helvetica" panose="020B0604020202020204" pitchFamily="34" charset="0"/>
              </a:rPr>
              <a:t>	</a:t>
            </a:r>
          </a:p>
          <a:p>
            <a:endParaRPr lang="en-US" sz="1238" dirty="0">
              <a:latin typeface="Helvetica" panose="020B0604020202020204" pitchFamily="34" charset="0"/>
            </a:endParaRPr>
          </a:p>
          <a:p>
            <a:r>
              <a:rPr lang="en-US" sz="1238" dirty="0">
                <a:latin typeface="Helvetica" panose="020B0604020202020204" pitchFamily="34" charset="0"/>
              </a:rPr>
              <a:t>		</a:t>
            </a:r>
          </a:p>
          <a:p>
            <a:r>
              <a:rPr lang="en-US" sz="1238" dirty="0">
                <a:latin typeface="Helvetica" panose="020B0604020202020204" pitchFamily="34" charset="0"/>
              </a:rPr>
              <a:t>FY11			$17,460		$9,428</a:t>
            </a:r>
          </a:p>
          <a:p>
            <a:endParaRPr lang="en-US" sz="1238" dirty="0">
              <a:latin typeface="Helvetica" panose="020B0604020202020204" pitchFamily="34" charset="0"/>
            </a:endParaRPr>
          </a:p>
          <a:p>
            <a:r>
              <a:rPr lang="en-US" sz="1238" dirty="0">
                <a:latin typeface="Helvetica" panose="020B0604020202020204" pitchFamily="34" charset="0"/>
              </a:rPr>
              <a:t>FY12			$0			$0</a:t>
            </a:r>
          </a:p>
          <a:p>
            <a:endParaRPr lang="en-US" sz="1238" dirty="0">
              <a:latin typeface="Helvetica" panose="020B0604020202020204" pitchFamily="34" charset="0"/>
            </a:endParaRPr>
          </a:p>
          <a:p>
            <a:r>
              <a:rPr lang="en-US" sz="1238" dirty="0">
                <a:latin typeface="Helvetica" panose="020B0604020202020204" pitchFamily="34" charset="0"/>
              </a:rPr>
              <a:t>FY13			$18,496		$11,663</a:t>
            </a:r>
          </a:p>
          <a:p>
            <a:endParaRPr lang="en-US" sz="1238" dirty="0">
              <a:latin typeface="Helvetica" panose="020B0604020202020204" pitchFamily="34" charset="0"/>
            </a:endParaRPr>
          </a:p>
          <a:p>
            <a:r>
              <a:rPr lang="en-US" sz="1238" dirty="0">
                <a:latin typeface="Helvetica" panose="020B0604020202020204" pitchFamily="34" charset="0"/>
              </a:rPr>
              <a:t>FY14			$14,573		$7,139</a:t>
            </a:r>
          </a:p>
          <a:p>
            <a:endParaRPr lang="en-US" sz="1238" dirty="0">
              <a:latin typeface="Helvetica" panose="020B0604020202020204" pitchFamily="34" charset="0"/>
            </a:endParaRPr>
          </a:p>
          <a:p>
            <a:r>
              <a:rPr lang="en-US" sz="1238" dirty="0">
                <a:latin typeface="Helvetica" panose="020B0604020202020204" pitchFamily="34" charset="0"/>
              </a:rPr>
              <a:t>FY15			$0			$0</a:t>
            </a:r>
          </a:p>
          <a:p>
            <a:endParaRPr lang="en-US" sz="1238" dirty="0">
              <a:latin typeface="Helvetica" panose="020B0604020202020204" pitchFamily="34" charset="0"/>
            </a:endParaRPr>
          </a:p>
          <a:p>
            <a:r>
              <a:rPr lang="en-US" sz="1238" dirty="0">
                <a:latin typeface="Helvetica" panose="020B0604020202020204" pitchFamily="34" charset="0"/>
              </a:rPr>
              <a:t>FY16			$16,912		$11,069</a:t>
            </a:r>
          </a:p>
          <a:p>
            <a:endParaRPr lang="en-US" sz="1238" dirty="0">
              <a:latin typeface="Helvetica" panose="020B0604020202020204" pitchFamily="34" charset="0"/>
            </a:endParaRPr>
          </a:p>
          <a:p>
            <a:r>
              <a:rPr lang="en-US" sz="1238" dirty="0">
                <a:latin typeface="Helvetica" panose="020B0604020202020204" pitchFamily="34" charset="0"/>
              </a:rPr>
              <a:t>FY17			$50,578		$24,492</a:t>
            </a:r>
          </a:p>
          <a:p>
            <a:r>
              <a:rPr lang="en-US" sz="1238" dirty="0">
                <a:latin typeface="Helvetica" panose="020B0604020202020204" pitchFamily="34" charset="0"/>
              </a:rPr>
              <a:t>	</a:t>
            </a:r>
          </a:p>
          <a:p>
            <a:r>
              <a:rPr lang="en-US" sz="1238" dirty="0">
                <a:latin typeface="Helvetica" panose="020B0604020202020204" pitchFamily="34" charset="0"/>
              </a:rPr>
              <a:t>FY18			$53,580		$27,958</a:t>
            </a:r>
          </a:p>
          <a:p>
            <a:endParaRPr lang="en-US" sz="1238" dirty="0">
              <a:latin typeface="Helvetica" panose="020B0604020202020204" pitchFamily="34" charset="0"/>
            </a:endParaRPr>
          </a:p>
          <a:p>
            <a:r>
              <a:rPr lang="en-US" sz="1238" dirty="0">
                <a:latin typeface="Helvetica" panose="020B0604020202020204" pitchFamily="34" charset="0"/>
              </a:rPr>
              <a:t>FY19			$115,645		$69,310</a:t>
            </a:r>
          </a:p>
          <a:p>
            <a:endParaRPr lang="en-US" sz="1238" dirty="0">
              <a:latin typeface="Helvetica" panose="020B0604020202020204" pitchFamily="34" charset="0"/>
            </a:endParaRPr>
          </a:p>
          <a:p>
            <a:r>
              <a:rPr lang="en-US" sz="1238" dirty="0">
                <a:latin typeface="Helvetica" panose="020B0604020202020204" pitchFamily="34" charset="0"/>
              </a:rPr>
              <a:t>FY20			$159,153		$100,216</a:t>
            </a:r>
          </a:p>
          <a:p>
            <a:endParaRPr lang="en-US" sz="2228" b="1" dirty="0">
              <a:latin typeface="Helvetica" panose="020B0604020202020204" pitchFamily="34" charset="0"/>
            </a:endParaRPr>
          </a:p>
          <a:p>
            <a:r>
              <a:rPr lang="en-US" sz="1733" b="1" dirty="0">
                <a:latin typeface="Helvetica" panose="020B0604020202020204" pitchFamily="34" charset="0"/>
              </a:rPr>
              <a:t>FY21			*$46,716	</a:t>
            </a:r>
            <a:endParaRPr lang="en-US" sz="1733" dirty="0">
              <a:latin typeface="Helvetica" panose="020B0604020202020204" pitchFamily="34" charset="0"/>
            </a:endParaRPr>
          </a:p>
        </p:txBody>
      </p:sp>
      <p:graphicFrame>
        <p:nvGraphicFramePr>
          <p:cNvPr id="4" name="Chart 3">
            <a:extLst>
              <a:ext uri="{FF2B5EF4-FFF2-40B4-BE49-F238E27FC236}">
                <a16:creationId xmlns:a16="http://schemas.microsoft.com/office/drawing/2014/main" id="{61C10454-F2BE-4B9E-8452-A27285848F1A}"/>
              </a:ext>
            </a:extLst>
          </p:cNvPr>
          <p:cNvGraphicFramePr/>
          <p:nvPr>
            <p:extLst>
              <p:ext uri="{D42A27DB-BD31-4B8C-83A1-F6EECF244321}">
                <p14:modId xmlns:p14="http://schemas.microsoft.com/office/powerpoint/2010/main" val="991312845"/>
              </p:ext>
            </p:extLst>
          </p:nvPr>
        </p:nvGraphicFramePr>
        <p:xfrm>
          <a:off x="662099" y="6575221"/>
          <a:ext cx="6667657" cy="26103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75F4E35-8A27-4E7A-9FD6-C7E445F53680}"/>
              </a:ext>
            </a:extLst>
          </p:cNvPr>
          <p:cNvSpPr txBox="1"/>
          <p:nvPr/>
        </p:nvSpPr>
        <p:spPr>
          <a:xfrm>
            <a:off x="960901" y="6298112"/>
            <a:ext cx="6259127" cy="261610"/>
          </a:xfrm>
          <a:prstGeom prst="rect">
            <a:avLst/>
          </a:prstGeom>
          <a:noFill/>
        </p:spPr>
        <p:txBody>
          <a:bodyPr wrap="square" rtlCol="0">
            <a:spAutoFit/>
          </a:bodyPr>
          <a:lstStyle/>
          <a:p>
            <a:r>
              <a:rPr lang="en-US" sz="1100" i="1" dirty="0"/>
              <a:t>* Reach for the Stars was not held in FY21 due to event restrictions in response to the pandemic. </a:t>
            </a:r>
          </a:p>
        </p:txBody>
      </p:sp>
      <p:pic>
        <p:nvPicPr>
          <p:cNvPr id="8" name="Picture 7">
            <a:extLst>
              <a:ext uri="{FF2B5EF4-FFF2-40B4-BE49-F238E27FC236}">
                <a16:creationId xmlns:a16="http://schemas.microsoft.com/office/drawing/2014/main" id="{D301AD0D-8422-4AFC-8860-47880E013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50" r="19017"/>
          <a:stretch/>
        </p:blipFill>
        <p:spPr>
          <a:xfrm>
            <a:off x="4602382" y="1841000"/>
            <a:ext cx="2416380" cy="4290937"/>
          </a:xfrm>
          <a:prstGeom prst="rect">
            <a:avLst/>
          </a:prstGeom>
          <a:ln>
            <a:noFill/>
          </a:ln>
          <a:effectLst>
            <a:softEdge rad="112500"/>
          </a:effectLst>
        </p:spPr>
      </p:pic>
    </p:spTree>
    <p:extLst>
      <p:ext uri="{BB962C8B-B14F-4D97-AF65-F5344CB8AC3E}">
        <p14:creationId xmlns:p14="http://schemas.microsoft.com/office/powerpoint/2010/main" val="172811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4641" y="722760"/>
            <a:ext cx="6923117"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We Are Western Scholarship Celebration</a:t>
            </a:r>
          </a:p>
        </p:txBody>
      </p:sp>
      <p:sp>
        <p:nvSpPr>
          <p:cNvPr id="8" name="Rectangle 7">
            <a:extLst>
              <a:ext uri="{FF2B5EF4-FFF2-40B4-BE49-F238E27FC236}">
                <a16:creationId xmlns:a16="http://schemas.microsoft.com/office/drawing/2014/main" id="{918E8826-0C9D-48A7-8D2A-EC6BA6751638}"/>
              </a:ext>
            </a:extLst>
          </p:cNvPr>
          <p:cNvSpPr/>
          <p:nvPr/>
        </p:nvSpPr>
        <p:spPr>
          <a:xfrm>
            <a:off x="3594070" y="1551280"/>
            <a:ext cx="3753687" cy="4832092"/>
          </a:xfrm>
          <a:prstGeom prst="rect">
            <a:avLst/>
          </a:prstGeom>
        </p:spPr>
        <p:txBody>
          <a:bodyPr wrap="square">
            <a:spAutoFit/>
          </a:bodyPr>
          <a:lstStyle/>
          <a:p>
            <a:r>
              <a:rPr lang="en-US" sz="1400" dirty="0"/>
              <a:t>The We Are Western magazine celebrates WNC donors’ generosity and congratulates WNC student scholarship recipients.  </a:t>
            </a:r>
          </a:p>
          <a:p>
            <a:endParaRPr lang="en-US" sz="1400" dirty="0"/>
          </a:p>
          <a:p>
            <a:r>
              <a:rPr lang="en-US" sz="1400" dirty="0"/>
              <a:t>The publication was distributed to students and donors via the mail and at the WNC’s drive-through graduation.  The magazine served as a safe way to recognize these accomplishments in lieu of the in-person event, We Are Western is typically held in March of each year.</a:t>
            </a:r>
          </a:p>
          <a:p>
            <a:endParaRPr lang="en-US" sz="1400" dirty="0"/>
          </a:p>
          <a:p>
            <a:r>
              <a:rPr lang="en-US" sz="1400" dirty="0"/>
              <a:t>WNC Foundation’s annual scholarship celebration event was canceled due to event restrictions. However, the event’s accompanying scholarship magazine, We Are Western, was published recognizing scholarship donors and celebrating over 400 students who received scholarship support through the Foundation. Additionally, WNC celebrated 50 years serving the community with 16 businesses sponsoring the publication and raising $10,000.  </a:t>
            </a:r>
          </a:p>
          <a:p>
            <a:endParaRPr lang="en-US" sz="1400" dirty="0"/>
          </a:p>
        </p:txBody>
      </p:sp>
      <p:sp>
        <p:nvSpPr>
          <p:cNvPr id="16" name="TextBox 15">
            <a:extLst>
              <a:ext uri="{FF2B5EF4-FFF2-40B4-BE49-F238E27FC236}">
                <a16:creationId xmlns:a16="http://schemas.microsoft.com/office/drawing/2014/main" id="{90924D4A-F5CF-4992-94CE-399E81CDADA3}"/>
              </a:ext>
            </a:extLst>
          </p:cNvPr>
          <p:cNvSpPr txBox="1"/>
          <p:nvPr/>
        </p:nvSpPr>
        <p:spPr>
          <a:xfrm>
            <a:off x="216383" y="6796394"/>
            <a:ext cx="4311408" cy="415498"/>
          </a:xfrm>
          <a:prstGeom prst="rect">
            <a:avLst/>
          </a:prstGeom>
          <a:noFill/>
        </p:spPr>
        <p:txBody>
          <a:bodyPr wrap="square" rtlCol="0">
            <a:spAutoFit/>
          </a:bodyPr>
          <a:lstStyle/>
          <a:p>
            <a:pPr algn="ctr"/>
            <a:r>
              <a:rPr lang="en-US" sz="2100" b="1" dirty="0">
                <a:solidFill>
                  <a:srgbClr val="232C64"/>
                </a:solidFill>
                <a:latin typeface="Franklin Gothic Demi Cond" panose="020B0603020102020204" pitchFamily="34" charset="0"/>
              </a:rPr>
              <a:t>It’s a No Brainer WNC’s Team Trivia Night</a:t>
            </a:r>
          </a:p>
        </p:txBody>
      </p:sp>
      <p:sp>
        <p:nvSpPr>
          <p:cNvPr id="17" name="TextBox 16">
            <a:extLst>
              <a:ext uri="{FF2B5EF4-FFF2-40B4-BE49-F238E27FC236}">
                <a16:creationId xmlns:a16="http://schemas.microsoft.com/office/drawing/2014/main" id="{03ACE06B-E6EB-4D34-8B22-35C8E2049C35}"/>
              </a:ext>
            </a:extLst>
          </p:cNvPr>
          <p:cNvSpPr txBox="1"/>
          <p:nvPr/>
        </p:nvSpPr>
        <p:spPr>
          <a:xfrm>
            <a:off x="216383" y="7388825"/>
            <a:ext cx="4860793" cy="1600438"/>
          </a:xfrm>
          <a:prstGeom prst="rect">
            <a:avLst/>
          </a:prstGeom>
          <a:noFill/>
        </p:spPr>
        <p:txBody>
          <a:bodyPr wrap="square" rtlCol="0">
            <a:spAutoFit/>
          </a:bodyPr>
          <a:lstStyle/>
          <a:p>
            <a:r>
              <a:rPr lang="en-US" sz="1400" dirty="0"/>
              <a:t>WNC Foundation held the </a:t>
            </a:r>
            <a:r>
              <a:rPr lang="en-US" sz="1400" i="1" dirty="0"/>
              <a:t>It’s a No Brainer Virtual Trivia Night </a:t>
            </a:r>
            <a:r>
              <a:rPr lang="en-US" sz="1400" dirty="0"/>
              <a:t>with over 100 community members in attendance making up 30 competitive teams. The event’s host and emcee for the evening was Vice Chancellor Nate Mackinnon.   The event raised over $3,000 for WNC’s emergency student fund.  </a:t>
            </a:r>
          </a:p>
          <a:p>
            <a:endParaRPr lang="en-US" sz="1400" dirty="0"/>
          </a:p>
          <a:p>
            <a:endParaRPr lang="en-US" sz="1400" dirty="0"/>
          </a:p>
        </p:txBody>
      </p:sp>
      <p:pic>
        <p:nvPicPr>
          <p:cNvPr id="10" name="Picture 9">
            <a:extLst>
              <a:ext uri="{FF2B5EF4-FFF2-40B4-BE49-F238E27FC236}">
                <a16:creationId xmlns:a16="http://schemas.microsoft.com/office/drawing/2014/main" id="{13FB3998-9E78-49D4-B3AB-B153CD5468A0}"/>
              </a:ext>
            </a:extLst>
          </p:cNvPr>
          <p:cNvPicPr>
            <a:picLocks noChangeAspect="1"/>
          </p:cNvPicPr>
          <p:nvPr/>
        </p:nvPicPr>
        <p:blipFill>
          <a:blip r:embed="rId2"/>
          <a:stretch>
            <a:fillRect/>
          </a:stretch>
        </p:blipFill>
        <p:spPr>
          <a:xfrm>
            <a:off x="4982713" y="6772381"/>
            <a:ext cx="2167439" cy="2147761"/>
          </a:xfrm>
          <a:prstGeom prst="rect">
            <a:avLst/>
          </a:prstGeom>
        </p:spPr>
      </p:pic>
      <p:pic>
        <p:nvPicPr>
          <p:cNvPr id="4" name="Picture 3">
            <a:extLst>
              <a:ext uri="{FF2B5EF4-FFF2-40B4-BE49-F238E27FC236}">
                <a16:creationId xmlns:a16="http://schemas.microsoft.com/office/drawing/2014/main" id="{41D03DD0-D482-4555-95C7-BC2A07990AE9}"/>
              </a:ext>
            </a:extLst>
          </p:cNvPr>
          <p:cNvPicPr>
            <a:picLocks noChangeAspect="1"/>
          </p:cNvPicPr>
          <p:nvPr/>
        </p:nvPicPr>
        <p:blipFill rotWithShape="1">
          <a:blip r:embed="rId3">
            <a:extLst>
              <a:ext uri="{28A0092B-C50C-407E-A947-70E740481C1C}">
                <a14:useLocalDpi xmlns:a14="http://schemas.microsoft.com/office/drawing/2010/main" val="0"/>
              </a:ext>
            </a:extLst>
          </a:blip>
          <a:srcRect l="6291" r="4969"/>
          <a:stretch/>
        </p:blipFill>
        <p:spPr>
          <a:xfrm>
            <a:off x="424641" y="1735740"/>
            <a:ext cx="2979664" cy="4341915"/>
          </a:xfrm>
          <a:prstGeom prst="rect">
            <a:avLst/>
          </a:prstGeom>
        </p:spPr>
      </p:pic>
    </p:spTree>
    <p:extLst>
      <p:ext uri="{BB962C8B-B14F-4D97-AF65-F5344CB8AC3E}">
        <p14:creationId xmlns:p14="http://schemas.microsoft.com/office/powerpoint/2010/main" val="27998815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18981</TotalTime>
  <Words>2466</Words>
  <Application>Microsoft Office PowerPoint</Application>
  <PresentationFormat>Custom</PresentationFormat>
  <Paragraphs>296</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Franklin Gothic Demi Cond</vt:lpstr>
      <vt:lpstr>Franklin Gothic Medium Cond</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dc:title>
  <dc:creator>Gladys, Niki W</dc:creator>
  <cp:lastModifiedBy>Schneider, Rachael</cp:lastModifiedBy>
  <cp:revision>262</cp:revision>
  <cp:lastPrinted>2021-10-26T20:34:22Z</cp:lastPrinted>
  <dcterms:created xsi:type="dcterms:W3CDTF">2019-10-31T21:24:53Z</dcterms:created>
  <dcterms:modified xsi:type="dcterms:W3CDTF">2022-05-09T16:07:24Z</dcterms:modified>
</cp:coreProperties>
</file>