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aZUQFbpE42tCbpI+/bHdcKmN4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" name="Google Shape;2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" name="Google Shape;3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b818431f8a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7" name="Google Shape;37;gb818431f8a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199" y="3429000"/>
            <a:ext cx="1085708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199" y="5136443"/>
            <a:ext cx="10857089" cy="891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32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8"/>
          <p:cNvSpPr txBox="1">
            <a:spLocks noGrp="1"/>
          </p:cNvSpPr>
          <p:nvPr>
            <p:ph type="title"/>
          </p:nvPr>
        </p:nvSpPr>
        <p:spPr>
          <a:xfrm>
            <a:off x="496711" y="365125"/>
            <a:ext cx="1085708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6000" i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772400" cy="4202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32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1999" cy="6857144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7"/>
          <p:cNvSpPr txBox="1"/>
          <p:nvPr/>
        </p:nvSpPr>
        <p:spPr>
          <a:xfrm>
            <a:off x="277725" y="86200"/>
            <a:ext cx="6555300" cy="7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lang="en-US" sz="3700" b="1" i="1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Header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1999" cy="68571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0"/>
          <p:cNvSpPr txBox="1">
            <a:spLocks noGrp="1"/>
          </p:cNvSpPr>
          <p:nvPr>
            <p:ph type="title"/>
          </p:nvPr>
        </p:nvSpPr>
        <p:spPr>
          <a:xfrm>
            <a:off x="496711" y="365125"/>
            <a:ext cx="1085708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Legislative Overview</a:t>
            </a:r>
            <a:endParaRPr/>
          </a:p>
        </p:txBody>
      </p:sp>
      <p:sp>
        <p:nvSpPr>
          <p:cNvPr id="28" name="Google Shape;28;p20"/>
          <p:cNvSpPr/>
          <p:nvPr/>
        </p:nvSpPr>
        <p:spPr>
          <a:xfrm>
            <a:off x="751300" y="2044400"/>
            <a:ext cx="10347900" cy="39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>
                <a:solidFill>
                  <a:srgbClr val="FFCC00"/>
                </a:solidFill>
                <a:latin typeface="Calibri"/>
                <a:ea typeface="Calibri"/>
                <a:cs typeface="Calibri"/>
                <a:sym typeface="Calibri"/>
              </a:rPr>
              <a:t>Budget Reduction (FY22 and FY23)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12% reduction each year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>
                <a:solidFill>
                  <a:srgbClr val="FFCC00"/>
                </a:solidFill>
                <a:latin typeface="Calibri"/>
                <a:ea typeface="Calibri"/>
                <a:cs typeface="Calibri"/>
                <a:sym typeface="Calibri"/>
              </a:rPr>
              <a:t>WNC (and all NSHE) submitted the 12% reduced budget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Staffing reduction - $1.3 million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alibri"/>
              <a:buChar char="•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Operating reduction - $500k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96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Char char="•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American Rescue Plan Act authorized to backfill the personnel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>
            <a:spLocks noGrp="1"/>
          </p:cNvSpPr>
          <p:nvPr>
            <p:ph type="title"/>
          </p:nvPr>
        </p:nvSpPr>
        <p:spPr>
          <a:xfrm>
            <a:off x="496711" y="365125"/>
            <a:ext cx="1085708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Funding</a:t>
            </a:r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body" idx="1"/>
          </p:nvPr>
        </p:nvSpPr>
        <p:spPr>
          <a:xfrm>
            <a:off x="571825" y="1797125"/>
            <a:ext cx="8711700" cy="42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10000"/>
          </a:bodyPr>
          <a:lstStyle/>
          <a:p>
            <a:pPr marL="457200" lvl="0" indent="-34670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83035"/>
              <a:buChar char="•"/>
            </a:pPr>
            <a:r>
              <a:rPr lang="en-US" u="sng">
                <a:solidFill>
                  <a:srgbClr val="FFCC00"/>
                </a:solidFill>
              </a:rPr>
              <a:t>AB492</a:t>
            </a:r>
            <a:r>
              <a:rPr lang="en-US"/>
              <a:t> authorizes major NSHE construction projects including $1.5 million to renovate WNC’s Marlette Lecture Hall</a:t>
            </a:r>
            <a:endParaRPr/>
          </a:p>
          <a:p>
            <a:pPr marL="457200" lvl="0" indent="-34670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83035"/>
              <a:buChar char="•"/>
            </a:pPr>
            <a:r>
              <a:rPr lang="en-US" u="sng">
                <a:solidFill>
                  <a:srgbClr val="FFCC00"/>
                </a:solidFill>
              </a:rPr>
              <a:t>AB493</a:t>
            </a:r>
            <a:r>
              <a:rPr lang="en-US"/>
              <a:t> (State worker pay bill) provides for a COLA of 1% for all and additional 2% for classified employees under certain the union provisions starting in FY23</a:t>
            </a:r>
            <a:endParaRPr/>
          </a:p>
          <a:p>
            <a:pPr marL="457200" lvl="0" indent="-34670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83035"/>
              <a:buChar char="•"/>
            </a:pPr>
            <a:r>
              <a:rPr lang="en-US" u="sng">
                <a:solidFill>
                  <a:srgbClr val="FFCC00"/>
                </a:solidFill>
              </a:rPr>
              <a:t>AB495</a:t>
            </a:r>
            <a:r>
              <a:rPr lang="en-US"/>
              <a:t> (Mining tax bill) allocates $600,000 each year of the biennium to the Silver State Opportunity Grant program</a:t>
            </a:r>
            <a:endParaRPr/>
          </a:p>
          <a:p>
            <a:pPr marL="457200" lvl="0" indent="-34670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83035"/>
              <a:buChar char="•"/>
            </a:pPr>
            <a:r>
              <a:rPr lang="en-US" u="sng">
                <a:solidFill>
                  <a:srgbClr val="FFCC00"/>
                </a:solidFill>
              </a:rPr>
              <a:t>AB454</a:t>
            </a:r>
            <a:r>
              <a:rPr lang="en-US"/>
              <a:t> appropriates $7.3 million to the Nevada Promise Scholarship Program</a:t>
            </a:r>
            <a:endParaRPr/>
          </a:p>
          <a:p>
            <a:pPr marL="457200" lvl="0" indent="-34670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83035"/>
              <a:buChar char="•"/>
            </a:pPr>
            <a:r>
              <a:rPr lang="en-US" u="sng">
                <a:solidFill>
                  <a:srgbClr val="FFCC00"/>
                </a:solidFill>
              </a:rPr>
              <a:t>AB475</a:t>
            </a:r>
            <a:r>
              <a:rPr lang="en-US"/>
              <a:t> makes a $42 million appropriation to the Millennium Scholarship Trust Fund to support the Governor Guinn Millennium Scholarship Program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b818431f8a_0_4"/>
          <p:cNvSpPr txBox="1">
            <a:spLocks noGrp="1"/>
          </p:cNvSpPr>
          <p:nvPr>
            <p:ph type="title"/>
          </p:nvPr>
        </p:nvSpPr>
        <p:spPr>
          <a:xfrm>
            <a:off x="249427" y="764625"/>
            <a:ext cx="9081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0000"/>
              <a:buNone/>
            </a:pPr>
            <a:r>
              <a:rPr lang="en-US"/>
              <a:t>Policies and Interim Studies</a:t>
            </a:r>
            <a:endParaRPr/>
          </a:p>
        </p:txBody>
      </p:sp>
      <p:sp>
        <p:nvSpPr>
          <p:cNvPr id="40" name="Google Shape;40;gb818431f8a_0_4"/>
          <p:cNvSpPr txBox="1">
            <a:spLocks noGrp="1"/>
          </p:cNvSpPr>
          <p:nvPr>
            <p:ph type="body" idx="1"/>
          </p:nvPr>
        </p:nvSpPr>
        <p:spPr>
          <a:xfrm>
            <a:off x="866700" y="1939800"/>
            <a:ext cx="8711700" cy="42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10000"/>
          </a:bodyPr>
          <a:lstStyle/>
          <a:p>
            <a:pPr marL="457200" lvl="0" indent="-34670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83035"/>
              <a:buChar char="•"/>
            </a:pPr>
            <a:r>
              <a:rPr lang="en-US" u="sng">
                <a:solidFill>
                  <a:srgbClr val="FFCC00"/>
                </a:solidFill>
              </a:rPr>
              <a:t>AB450</a:t>
            </a:r>
            <a:r>
              <a:rPr lang="en-US"/>
              <a:t> directs the Governor to appoint a committee to conduct an interim study concerning opportunities to align workforce training and programs offered by community colleges </a:t>
            </a:r>
            <a:endParaRPr/>
          </a:p>
          <a:p>
            <a:pPr marL="457200" lvl="0" indent="-34670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83035"/>
              <a:buChar char="•"/>
            </a:pPr>
            <a:r>
              <a:rPr lang="en-US" u="sng">
                <a:solidFill>
                  <a:srgbClr val="FFCC00"/>
                </a:solidFill>
              </a:rPr>
              <a:t>SJR7</a:t>
            </a:r>
            <a:r>
              <a:rPr lang="en-US"/>
              <a:t> proposes to amend the state Constitution to remove the constitutional provisions governing the election and duties of the Board of Regents.</a:t>
            </a:r>
            <a:endParaRPr/>
          </a:p>
          <a:p>
            <a:pPr marL="457200" lvl="0" indent="-34670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83035"/>
              <a:buChar char="•"/>
            </a:pPr>
            <a:r>
              <a:rPr lang="en-US" u="sng">
                <a:solidFill>
                  <a:srgbClr val="FFCC00"/>
                </a:solidFill>
              </a:rPr>
              <a:t>AB156</a:t>
            </a:r>
            <a:r>
              <a:rPr lang="en-US"/>
              <a:t> authorizes the Board of Regents to waive certain fees for a spouse or child of a member of the active Nevada National Guard who has reenlisted under certain circumstances</a:t>
            </a:r>
            <a:endParaRPr/>
          </a:p>
          <a:p>
            <a:pPr marL="457200" lvl="0" indent="-34670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83035"/>
              <a:buChar char="•"/>
            </a:pPr>
            <a:r>
              <a:rPr lang="en-US" u="sng">
                <a:solidFill>
                  <a:srgbClr val="FFCC00"/>
                </a:solidFill>
              </a:rPr>
              <a:t>AB262</a:t>
            </a:r>
            <a:r>
              <a:rPr lang="en-US"/>
              <a:t> prohibits the Board of Regents from assessing registration fees, certain fees associated with course enrollment and laboratory fees against certain Native American students</a:t>
            </a:r>
            <a:endParaRPr/>
          </a:p>
          <a:p>
            <a:pPr marL="457200" lvl="0" indent="-34670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83035"/>
              <a:buChar char="•"/>
            </a:pPr>
            <a:r>
              <a:rPr lang="en-US" u="sng">
                <a:solidFill>
                  <a:srgbClr val="FFCC00"/>
                </a:solidFill>
              </a:rPr>
              <a:t>AB416</a:t>
            </a:r>
            <a:r>
              <a:rPr lang="en-US"/>
              <a:t> requires the Legislative Audit to conduct an audit of NSHE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Widescreen</PresentationFormat>
  <Paragraphs>20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 Theme</vt:lpstr>
      <vt:lpstr>Legislative Overview</vt:lpstr>
      <vt:lpstr>Funding</vt:lpstr>
      <vt:lpstr>Policies and Interim Studies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Overview</dc:title>
  <dc:creator>Hamtak, Chelsie</dc:creator>
  <cp:lastModifiedBy>Conrad, Deb</cp:lastModifiedBy>
  <cp:revision>1</cp:revision>
  <dcterms:created xsi:type="dcterms:W3CDTF">2021-02-17T16:50:46Z</dcterms:created>
  <dcterms:modified xsi:type="dcterms:W3CDTF">2021-07-12T18:30:34Z</dcterms:modified>
</cp:coreProperties>
</file>