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6" r:id="rId1"/>
  </p:sldMasterIdLst>
  <p:notesMasterIdLst>
    <p:notesMasterId r:id="rId81"/>
  </p:notesMasterIdLst>
  <p:handoutMasterIdLst>
    <p:handoutMasterId r:id="rId82"/>
  </p:handoutMasterIdLst>
  <p:sldIdLst>
    <p:sldId id="391" r:id="rId2"/>
    <p:sldId id="392" r:id="rId3"/>
    <p:sldId id="338" r:id="rId4"/>
    <p:sldId id="358" r:id="rId5"/>
    <p:sldId id="396" r:id="rId6"/>
    <p:sldId id="1132" r:id="rId7"/>
    <p:sldId id="266" r:id="rId8"/>
    <p:sldId id="267" r:id="rId9"/>
    <p:sldId id="268" r:id="rId10"/>
    <p:sldId id="269" r:id="rId11"/>
    <p:sldId id="270" r:id="rId12"/>
    <p:sldId id="1127" r:id="rId13"/>
    <p:sldId id="1115" r:id="rId14"/>
    <p:sldId id="1119" r:id="rId15"/>
    <p:sldId id="1120" r:id="rId16"/>
    <p:sldId id="1125" r:id="rId17"/>
    <p:sldId id="1056" r:id="rId18"/>
    <p:sldId id="1126" r:id="rId19"/>
    <p:sldId id="1057" r:id="rId20"/>
    <p:sldId id="1058" r:id="rId21"/>
    <p:sldId id="1059" r:id="rId22"/>
    <p:sldId id="1128" r:id="rId23"/>
    <p:sldId id="1062" r:id="rId24"/>
    <p:sldId id="403" r:id="rId25"/>
    <p:sldId id="384" r:id="rId26"/>
    <p:sldId id="398" r:id="rId27"/>
    <p:sldId id="1129" r:id="rId28"/>
    <p:sldId id="1130" r:id="rId29"/>
    <p:sldId id="1131" r:id="rId30"/>
    <p:sldId id="399" r:id="rId31"/>
    <p:sldId id="400" r:id="rId32"/>
    <p:sldId id="402" r:id="rId33"/>
    <p:sldId id="401" r:id="rId34"/>
    <p:sldId id="373" r:id="rId35"/>
    <p:sldId id="374" r:id="rId36"/>
    <p:sldId id="372" r:id="rId37"/>
    <p:sldId id="375" r:id="rId38"/>
    <p:sldId id="376" r:id="rId39"/>
    <p:sldId id="382" r:id="rId40"/>
    <p:sldId id="352" r:id="rId41"/>
    <p:sldId id="258" r:id="rId42"/>
    <p:sldId id="273" r:id="rId43"/>
    <p:sldId id="378" r:id="rId44"/>
    <p:sldId id="275" r:id="rId45"/>
    <p:sldId id="277" r:id="rId46"/>
    <p:sldId id="276" r:id="rId47"/>
    <p:sldId id="278" r:id="rId48"/>
    <p:sldId id="279" r:id="rId49"/>
    <p:sldId id="280" r:id="rId50"/>
    <p:sldId id="281" r:id="rId51"/>
    <p:sldId id="282" r:id="rId52"/>
    <p:sldId id="283" r:id="rId53"/>
    <p:sldId id="284" r:id="rId54"/>
    <p:sldId id="285" r:id="rId55"/>
    <p:sldId id="286" r:id="rId56"/>
    <p:sldId id="287" r:id="rId57"/>
    <p:sldId id="289" r:id="rId58"/>
    <p:sldId id="290" r:id="rId59"/>
    <p:sldId id="291" r:id="rId60"/>
    <p:sldId id="292" r:id="rId61"/>
    <p:sldId id="293" r:id="rId62"/>
    <p:sldId id="297" r:id="rId63"/>
    <p:sldId id="294" r:id="rId64"/>
    <p:sldId id="379" r:id="rId65"/>
    <p:sldId id="1133" r:id="rId66"/>
    <p:sldId id="1134" r:id="rId67"/>
    <p:sldId id="1135" r:id="rId68"/>
    <p:sldId id="1136" r:id="rId69"/>
    <p:sldId id="1137" r:id="rId70"/>
    <p:sldId id="1138" r:id="rId71"/>
    <p:sldId id="1139" r:id="rId72"/>
    <p:sldId id="1140" r:id="rId73"/>
    <p:sldId id="1141" r:id="rId74"/>
    <p:sldId id="1142" r:id="rId75"/>
    <p:sldId id="1143" r:id="rId76"/>
    <p:sldId id="360" r:id="rId77"/>
    <p:sldId id="380" r:id="rId78"/>
    <p:sldId id="405" r:id="rId79"/>
    <p:sldId id="364" r:id="rId8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ner, Debbie" initials="TD" lastIdx="0" clrIdx="0">
    <p:extLst>
      <p:ext uri="{19B8F6BF-5375-455C-9EA6-DF929625EA0E}">
        <p15:presenceInfo xmlns:p15="http://schemas.microsoft.com/office/powerpoint/2012/main" userId="S-1-5-21-3638185682-2988791536-3720822511-692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1C3F7"/>
    <a:srgbClr val="0000FF"/>
    <a:srgbClr val="0679A3"/>
    <a:srgbClr val="FB6305"/>
    <a:srgbClr val="1488AC"/>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70" autoAdjust="0"/>
  </p:normalViewPr>
  <p:slideViewPr>
    <p:cSldViewPr>
      <p:cViewPr varScale="1">
        <p:scale>
          <a:sx n="131" d="100"/>
          <a:sy n="131" d="100"/>
        </p:scale>
        <p:origin x="1026" y="11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17D9B6-3610-49A6-A587-8E991540C383}" type="doc">
      <dgm:prSet loTypeId="urn:microsoft.com/office/officeart/2005/8/layout/bProcess4" loCatId="process" qsTypeId="urn:microsoft.com/office/officeart/2005/8/quickstyle/simple1" qsCatId="simple" csTypeId="urn:microsoft.com/office/officeart/2005/8/colors/accent1_1" csCatId="accent1" phldr="1"/>
      <dgm:spPr/>
      <dgm:t>
        <a:bodyPr/>
        <a:lstStyle/>
        <a:p>
          <a:endParaRPr lang="en-US"/>
        </a:p>
      </dgm:t>
    </dgm:pt>
    <dgm:pt modelId="{3CEB64A1-81A8-4E0E-B860-52ACB9A821A7}">
      <dgm:prSet/>
      <dgm:spPr/>
      <dgm:t>
        <a:bodyPr/>
        <a:lstStyle/>
        <a:p>
          <a:r>
            <a:rPr lang="en-US" dirty="0"/>
            <a:t>NOI sent to reporting parties</a:t>
          </a:r>
        </a:p>
      </dgm:t>
    </dgm:pt>
    <dgm:pt modelId="{4E4E9281-96B6-4DC1-B2BE-9B5C327926C6}" type="parTrans" cxnId="{6C277F81-2F25-439B-990D-F4D5960D02FE}">
      <dgm:prSet/>
      <dgm:spPr/>
      <dgm:t>
        <a:bodyPr/>
        <a:lstStyle/>
        <a:p>
          <a:endParaRPr lang="en-US"/>
        </a:p>
      </dgm:t>
    </dgm:pt>
    <dgm:pt modelId="{5153AADC-9ECA-43AE-84F6-1490E5CA9C29}" type="sibTrans" cxnId="{6C277F81-2F25-439B-990D-F4D5960D02FE}">
      <dgm:prSet/>
      <dgm:spPr>
        <a:solidFill>
          <a:schemeClr val="bg1"/>
        </a:solidFill>
        <a:ln>
          <a:solidFill>
            <a:schemeClr val="bg1"/>
          </a:solidFill>
        </a:ln>
      </dgm:spPr>
      <dgm:t>
        <a:bodyPr/>
        <a:lstStyle/>
        <a:p>
          <a:endParaRPr lang="en-US"/>
        </a:p>
      </dgm:t>
    </dgm:pt>
    <dgm:pt modelId="{E6663B59-47B4-4CD3-B6F9-6FF33048BC16}">
      <dgm:prSet phldrT="[Text]"/>
      <dgm:spPr/>
      <dgm:t>
        <a:bodyPr/>
        <a:lstStyle/>
        <a:p>
          <a:r>
            <a:rPr lang="en-US" dirty="0"/>
            <a:t>Interview scheduled with reporting party and their advisor</a:t>
          </a:r>
        </a:p>
      </dgm:t>
    </dgm:pt>
    <dgm:pt modelId="{C9841B79-1921-4FE1-86A6-2F31D97E598E}" type="parTrans" cxnId="{DB569CF6-557C-4C7B-8F7F-EA30539026EA}">
      <dgm:prSet/>
      <dgm:spPr/>
      <dgm:t>
        <a:bodyPr/>
        <a:lstStyle/>
        <a:p>
          <a:endParaRPr lang="en-US"/>
        </a:p>
      </dgm:t>
    </dgm:pt>
    <dgm:pt modelId="{1659A114-6FA9-4E90-BD0E-B100B4942BC2}" type="sibTrans" cxnId="{DB569CF6-557C-4C7B-8F7F-EA30539026EA}">
      <dgm:prSet/>
      <dgm:spPr>
        <a:solidFill>
          <a:schemeClr val="bg1"/>
        </a:solidFill>
      </dgm:spPr>
      <dgm:t>
        <a:bodyPr/>
        <a:lstStyle/>
        <a:p>
          <a:endParaRPr lang="en-US"/>
        </a:p>
      </dgm:t>
    </dgm:pt>
    <dgm:pt modelId="{EF0C1634-F78B-473B-AB32-69CD8934F90F}">
      <dgm:prSet phldrT="[Text]"/>
      <dgm:spPr/>
      <dgm:t>
        <a:bodyPr/>
        <a:lstStyle/>
        <a:p>
          <a:r>
            <a:rPr lang="en-US" dirty="0"/>
            <a:t>Evidence and Witness statements obtained</a:t>
          </a:r>
        </a:p>
      </dgm:t>
    </dgm:pt>
    <dgm:pt modelId="{E6D8B1A9-7E91-451A-843A-DAEF5D739CC5}" type="parTrans" cxnId="{357C93B0-0B6D-472A-8087-1F0787B5C687}">
      <dgm:prSet/>
      <dgm:spPr/>
      <dgm:t>
        <a:bodyPr/>
        <a:lstStyle/>
        <a:p>
          <a:endParaRPr lang="en-US"/>
        </a:p>
      </dgm:t>
    </dgm:pt>
    <dgm:pt modelId="{F51DC7A1-F0BE-40A4-B3CE-0FA4F832ECD7}" type="sibTrans" cxnId="{357C93B0-0B6D-472A-8087-1F0787B5C687}">
      <dgm:prSet/>
      <dgm:spPr>
        <a:solidFill>
          <a:schemeClr val="bg1"/>
        </a:solidFill>
      </dgm:spPr>
      <dgm:t>
        <a:bodyPr/>
        <a:lstStyle/>
        <a:p>
          <a:endParaRPr lang="en-US"/>
        </a:p>
      </dgm:t>
    </dgm:pt>
    <dgm:pt modelId="{754B5161-6302-44EF-AC2A-5A513790AEA1}">
      <dgm:prSet phldrT="[Text]"/>
      <dgm:spPr/>
      <dgm:t>
        <a:bodyPr/>
        <a:lstStyle/>
        <a:p>
          <a:r>
            <a:rPr lang="en-US" dirty="0"/>
            <a:t>Related evidence issued to reporting party and their advisor</a:t>
          </a:r>
        </a:p>
      </dgm:t>
    </dgm:pt>
    <dgm:pt modelId="{030EB906-BE5E-443B-BC22-1CD3E0402039}" type="parTrans" cxnId="{B9C398F1-FAB4-4F2B-A177-AF45F2596B57}">
      <dgm:prSet/>
      <dgm:spPr/>
      <dgm:t>
        <a:bodyPr/>
        <a:lstStyle/>
        <a:p>
          <a:endParaRPr lang="en-US"/>
        </a:p>
      </dgm:t>
    </dgm:pt>
    <dgm:pt modelId="{40192953-FC0D-4E51-B0F9-102551C89413}" type="sibTrans" cxnId="{B9C398F1-FAB4-4F2B-A177-AF45F2596B57}">
      <dgm:prSet/>
      <dgm:spPr>
        <a:solidFill>
          <a:schemeClr val="bg1"/>
        </a:solidFill>
      </dgm:spPr>
      <dgm:t>
        <a:bodyPr/>
        <a:lstStyle/>
        <a:p>
          <a:endParaRPr lang="en-US"/>
        </a:p>
      </dgm:t>
    </dgm:pt>
    <dgm:pt modelId="{DB282262-DCF1-47A0-A9A6-118B061E68E6}">
      <dgm:prSet phldrT="[Text]"/>
      <dgm:spPr/>
      <dgm:t>
        <a:bodyPr/>
        <a:lstStyle/>
        <a:p>
          <a:r>
            <a:rPr lang="en-US" dirty="0"/>
            <a:t>Statements received or 10 days have passed</a:t>
          </a:r>
        </a:p>
      </dgm:t>
    </dgm:pt>
    <dgm:pt modelId="{CF346581-13EC-4157-BC2A-4C4B3E4587A2}" type="parTrans" cxnId="{13437B98-A87C-48C4-80BA-3AD8D232162E}">
      <dgm:prSet/>
      <dgm:spPr/>
      <dgm:t>
        <a:bodyPr/>
        <a:lstStyle/>
        <a:p>
          <a:endParaRPr lang="en-US"/>
        </a:p>
      </dgm:t>
    </dgm:pt>
    <dgm:pt modelId="{6B7A122B-C919-41E4-88B3-CC2D9DAAE91F}" type="sibTrans" cxnId="{13437B98-A87C-48C4-80BA-3AD8D232162E}">
      <dgm:prSet/>
      <dgm:spPr>
        <a:solidFill>
          <a:schemeClr val="bg1"/>
        </a:solidFill>
      </dgm:spPr>
      <dgm:t>
        <a:bodyPr/>
        <a:lstStyle/>
        <a:p>
          <a:endParaRPr lang="en-US"/>
        </a:p>
      </dgm:t>
    </dgm:pt>
    <dgm:pt modelId="{24F78424-4DE1-473B-A14A-6EF5DFFAFA49}">
      <dgm:prSet phldrT="[Text]"/>
      <dgm:spPr/>
      <dgm:t>
        <a:bodyPr/>
        <a:lstStyle/>
        <a:p>
          <a:r>
            <a:rPr lang="en-US" dirty="0"/>
            <a:t>Investigative Report initiated</a:t>
          </a:r>
        </a:p>
      </dgm:t>
    </dgm:pt>
    <dgm:pt modelId="{11F8D940-7105-49CF-BF29-A0B2169EF401}" type="parTrans" cxnId="{EA6B9249-7E5B-4174-818F-329B23F69253}">
      <dgm:prSet/>
      <dgm:spPr/>
      <dgm:t>
        <a:bodyPr/>
        <a:lstStyle/>
        <a:p>
          <a:endParaRPr lang="en-US"/>
        </a:p>
      </dgm:t>
    </dgm:pt>
    <dgm:pt modelId="{911F65DE-6F65-487A-AEC5-4B96D89A0470}" type="sibTrans" cxnId="{EA6B9249-7E5B-4174-818F-329B23F69253}">
      <dgm:prSet/>
      <dgm:spPr>
        <a:solidFill>
          <a:schemeClr val="bg1"/>
        </a:solidFill>
      </dgm:spPr>
      <dgm:t>
        <a:bodyPr/>
        <a:lstStyle/>
        <a:p>
          <a:endParaRPr lang="en-US"/>
        </a:p>
      </dgm:t>
    </dgm:pt>
    <dgm:pt modelId="{7D4D9E3E-BF64-40C5-AE22-8F747CD48D61}">
      <dgm:prSet phldrT="[Text]"/>
      <dgm:spPr/>
      <dgm:t>
        <a:bodyPr/>
        <a:lstStyle/>
        <a:p>
          <a:r>
            <a:rPr lang="en-US" dirty="0"/>
            <a:t>Investigative Report issued to reporting party and their advisor</a:t>
          </a:r>
        </a:p>
      </dgm:t>
    </dgm:pt>
    <dgm:pt modelId="{C89C33E2-93BF-4D1C-A16E-10DCD0884B11}" type="parTrans" cxnId="{1936FFD8-0FD3-465B-8731-F057A182B8E4}">
      <dgm:prSet/>
      <dgm:spPr/>
      <dgm:t>
        <a:bodyPr/>
        <a:lstStyle/>
        <a:p>
          <a:endParaRPr lang="en-US"/>
        </a:p>
      </dgm:t>
    </dgm:pt>
    <dgm:pt modelId="{61BD959B-1AEA-4A6E-930D-312DE08FF8C6}" type="sibTrans" cxnId="{1936FFD8-0FD3-465B-8731-F057A182B8E4}">
      <dgm:prSet/>
      <dgm:spPr>
        <a:solidFill>
          <a:schemeClr val="bg1"/>
        </a:solidFill>
      </dgm:spPr>
      <dgm:t>
        <a:bodyPr/>
        <a:lstStyle/>
        <a:p>
          <a:endParaRPr lang="en-US"/>
        </a:p>
      </dgm:t>
    </dgm:pt>
    <dgm:pt modelId="{E96B1DD4-C912-4F76-B12D-FEBF62EB80BB}">
      <dgm:prSet phldrT="[Text]"/>
      <dgm:spPr/>
      <dgm:t>
        <a:bodyPr/>
        <a:lstStyle/>
        <a:p>
          <a:r>
            <a:rPr lang="en-US" dirty="0"/>
            <a:t>Statements received or 10 days have passed</a:t>
          </a:r>
        </a:p>
      </dgm:t>
    </dgm:pt>
    <dgm:pt modelId="{5203FB0F-264C-4800-B9E1-4757CCE3E8DC}" type="parTrans" cxnId="{6A1231AB-3CDF-4726-BCD4-1518F730101D}">
      <dgm:prSet/>
      <dgm:spPr/>
      <dgm:t>
        <a:bodyPr/>
        <a:lstStyle/>
        <a:p>
          <a:endParaRPr lang="en-US"/>
        </a:p>
      </dgm:t>
    </dgm:pt>
    <dgm:pt modelId="{C17D2B77-9C88-4CEB-95C1-760AD35C41FE}" type="sibTrans" cxnId="{6A1231AB-3CDF-4726-BCD4-1518F730101D}">
      <dgm:prSet/>
      <dgm:spPr>
        <a:solidFill>
          <a:schemeClr val="bg1"/>
        </a:solidFill>
      </dgm:spPr>
      <dgm:t>
        <a:bodyPr/>
        <a:lstStyle/>
        <a:p>
          <a:endParaRPr lang="en-US"/>
        </a:p>
      </dgm:t>
    </dgm:pt>
    <dgm:pt modelId="{0340101D-77A9-49FB-94D9-023D6A32EA82}">
      <dgm:prSet phldrT="[Text]"/>
      <dgm:spPr/>
      <dgm:t>
        <a:bodyPr/>
        <a:lstStyle/>
        <a:p>
          <a:r>
            <a:rPr lang="en-US" dirty="0"/>
            <a:t>Finalized Investigative Report given to Title IX Coordinator </a:t>
          </a:r>
        </a:p>
      </dgm:t>
    </dgm:pt>
    <dgm:pt modelId="{2BDD4679-A229-4524-9378-1C58BAB5A67E}" type="parTrans" cxnId="{56EAF5EB-6A66-4035-822C-EC468CDC0A5B}">
      <dgm:prSet/>
      <dgm:spPr/>
      <dgm:t>
        <a:bodyPr/>
        <a:lstStyle/>
        <a:p>
          <a:endParaRPr lang="en-US"/>
        </a:p>
      </dgm:t>
    </dgm:pt>
    <dgm:pt modelId="{9EFAE8F9-978C-4097-9FA1-710BBBE59A9A}" type="sibTrans" cxnId="{56EAF5EB-6A66-4035-822C-EC468CDC0A5B}">
      <dgm:prSet/>
      <dgm:spPr/>
      <dgm:t>
        <a:bodyPr/>
        <a:lstStyle/>
        <a:p>
          <a:endParaRPr lang="en-US"/>
        </a:p>
      </dgm:t>
    </dgm:pt>
    <dgm:pt modelId="{8F12A25E-012E-477A-BBE6-85942D6ED0B5}" type="pres">
      <dgm:prSet presAssocID="{8E17D9B6-3610-49A6-A587-8E991540C383}" presName="Name0" presStyleCnt="0">
        <dgm:presLayoutVars>
          <dgm:dir/>
          <dgm:resizeHandles/>
        </dgm:presLayoutVars>
      </dgm:prSet>
      <dgm:spPr/>
    </dgm:pt>
    <dgm:pt modelId="{AD201DD2-84E1-484D-AD01-491DC5E5853F}" type="pres">
      <dgm:prSet presAssocID="{3CEB64A1-81A8-4E0E-B860-52ACB9A821A7}" presName="compNode" presStyleCnt="0"/>
      <dgm:spPr/>
    </dgm:pt>
    <dgm:pt modelId="{BED79D8A-9D4A-47F6-A2CD-6556071B79CE}" type="pres">
      <dgm:prSet presAssocID="{3CEB64A1-81A8-4E0E-B860-52ACB9A821A7}" presName="dummyConnPt" presStyleCnt="0"/>
      <dgm:spPr/>
    </dgm:pt>
    <dgm:pt modelId="{63A56806-5BA0-4E90-8C42-15945442F737}" type="pres">
      <dgm:prSet presAssocID="{3CEB64A1-81A8-4E0E-B860-52ACB9A821A7}" presName="node" presStyleLbl="node1" presStyleIdx="0" presStyleCnt="9" custLinFactNeighborX="-95205" custLinFactNeighborY="5965">
        <dgm:presLayoutVars>
          <dgm:bulletEnabled val="1"/>
        </dgm:presLayoutVars>
      </dgm:prSet>
      <dgm:spPr/>
    </dgm:pt>
    <dgm:pt modelId="{0C50FA65-EBD1-4AAA-8D58-EDDA48F1D63E}" type="pres">
      <dgm:prSet presAssocID="{5153AADC-9ECA-43AE-84F6-1490E5CA9C29}" presName="sibTrans" presStyleLbl="bgSibTrans2D1" presStyleIdx="0" presStyleCnt="8"/>
      <dgm:spPr/>
    </dgm:pt>
    <dgm:pt modelId="{1CE107C1-E149-4220-B75A-EDE52A9F2538}" type="pres">
      <dgm:prSet presAssocID="{E6663B59-47B4-4CD3-B6F9-6FF33048BC16}" presName="compNode" presStyleCnt="0"/>
      <dgm:spPr/>
    </dgm:pt>
    <dgm:pt modelId="{DEB01EDC-6051-4F4B-BC08-F18AD11BD881}" type="pres">
      <dgm:prSet presAssocID="{E6663B59-47B4-4CD3-B6F9-6FF33048BC16}" presName="dummyConnPt" presStyleCnt="0"/>
      <dgm:spPr/>
    </dgm:pt>
    <dgm:pt modelId="{7C73F725-96E4-4939-B785-D2FFE3A306F4}" type="pres">
      <dgm:prSet presAssocID="{E6663B59-47B4-4CD3-B6F9-6FF33048BC16}" presName="node" presStyleLbl="node1" presStyleIdx="1" presStyleCnt="9" custScaleY="111107" custLinFactX="27065" custLinFactY="-25141" custLinFactNeighborX="100000" custLinFactNeighborY="-100000">
        <dgm:presLayoutVars>
          <dgm:bulletEnabled val="1"/>
        </dgm:presLayoutVars>
      </dgm:prSet>
      <dgm:spPr/>
    </dgm:pt>
    <dgm:pt modelId="{2070CB1C-D33F-46E2-A8AD-0DF2470C69FC}" type="pres">
      <dgm:prSet presAssocID="{1659A114-6FA9-4E90-BD0E-B100B4942BC2}" presName="sibTrans" presStyleLbl="bgSibTrans2D1" presStyleIdx="1" presStyleCnt="8"/>
      <dgm:spPr/>
    </dgm:pt>
    <dgm:pt modelId="{889CD451-C944-4AA2-BC2C-A8680001B144}" type="pres">
      <dgm:prSet presAssocID="{EF0C1634-F78B-473B-AB32-69CD8934F90F}" presName="compNode" presStyleCnt="0"/>
      <dgm:spPr/>
    </dgm:pt>
    <dgm:pt modelId="{E2A26909-5139-4530-B1A3-74063BD907EE}" type="pres">
      <dgm:prSet presAssocID="{EF0C1634-F78B-473B-AB32-69CD8934F90F}" presName="dummyConnPt" presStyleCnt="0"/>
      <dgm:spPr/>
    </dgm:pt>
    <dgm:pt modelId="{AA8C333C-F6F5-4FA9-B03A-DB31B5F96F2B}" type="pres">
      <dgm:prSet presAssocID="{EF0C1634-F78B-473B-AB32-69CD8934F90F}" presName="node" presStyleLbl="node1" presStyleIdx="2" presStyleCnt="9" custScaleX="95495" custScaleY="116717" custLinFactX="100000" custLinFactY="-100000" custLinFactNeighborX="175380" custLinFactNeighborY="-154653">
        <dgm:presLayoutVars>
          <dgm:bulletEnabled val="1"/>
        </dgm:presLayoutVars>
      </dgm:prSet>
      <dgm:spPr/>
    </dgm:pt>
    <dgm:pt modelId="{D6ADEA8A-EDEE-413C-BC52-961C610F6967}" type="pres">
      <dgm:prSet presAssocID="{F51DC7A1-F0BE-40A4-B3CE-0FA4F832ECD7}" presName="sibTrans" presStyleLbl="bgSibTrans2D1" presStyleIdx="2" presStyleCnt="8"/>
      <dgm:spPr/>
    </dgm:pt>
    <dgm:pt modelId="{5A1766F7-9C8A-4BE1-8970-5F9CCBBD9D31}" type="pres">
      <dgm:prSet presAssocID="{754B5161-6302-44EF-AC2A-5A513790AEA1}" presName="compNode" presStyleCnt="0"/>
      <dgm:spPr/>
    </dgm:pt>
    <dgm:pt modelId="{4DC8E28C-CDDB-4C31-948C-9980A8FACE8B}" type="pres">
      <dgm:prSet presAssocID="{754B5161-6302-44EF-AC2A-5A513790AEA1}" presName="dummyConnPt" presStyleCnt="0"/>
      <dgm:spPr/>
    </dgm:pt>
    <dgm:pt modelId="{0883A57B-1FEB-4FF4-BA86-3234F2673C79}" type="pres">
      <dgm:prSet presAssocID="{754B5161-6302-44EF-AC2A-5A513790AEA1}" presName="node" presStyleLbl="node1" presStyleIdx="3" presStyleCnt="9" custLinFactX="42380" custLinFactY="-26283" custLinFactNeighborX="100000" custLinFactNeighborY="-100000">
        <dgm:presLayoutVars>
          <dgm:bulletEnabled val="1"/>
        </dgm:presLayoutVars>
      </dgm:prSet>
      <dgm:spPr/>
    </dgm:pt>
    <dgm:pt modelId="{F0F7970B-0C3E-4AE4-86D3-0898884272AB}" type="pres">
      <dgm:prSet presAssocID="{40192953-FC0D-4E51-B0F9-102551C89413}" presName="sibTrans" presStyleLbl="bgSibTrans2D1" presStyleIdx="3" presStyleCnt="8"/>
      <dgm:spPr/>
    </dgm:pt>
    <dgm:pt modelId="{37F4D8AF-1418-457D-9EA7-A7A125660745}" type="pres">
      <dgm:prSet presAssocID="{DB282262-DCF1-47A0-A9A6-118B061E68E6}" presName="compNode" presStyleCnt="0"/>
      <dgm:spPr/>
    </dgm:pt>
    <dgm:pt modelId="{C1250E7B-8CEB-4157-ACE6-11FBE383306F}" type="pres">
      <dgm:prSet presAssocID="{DB282262-DCF1-47A0-A9A6-118B061E68E6}" presName="dummyConnPt" presStyleCnt="0"/>
      <dgm:spPr/>
    </dgm:pt>
    <dgm:pt modelId="{23EB95EC-6496-48E0-9309-788949330AF2}" type="pres">
      <dgm:prSet presAssocID="{DB282262-DCF1-47A0-A9A6-118B061E68E6}" presName="node" presStyleLbl="node1" presStyleIdx="4" presStyleCnt="9" custLinFactNeighborX="-5935" custLinFactNeighborY="-1283">
        <dgm:presLayoutVars>
          <dgm:bulletEnabled val="1"/>
        </dgm:presLayoutVars>
      </dgm:prSet>
      <dgm:spPr/>
    </dgm:pt>
    <dgm:pt modelId="{35A07412-B7EB-469D-8F3B-FCAC00E36AC7}" type="pres">
      <dgm:prSet presAssocID="{6B7A122B-C919-41E4-88B3-CC2D9DAAE91F}" presName="sibTrans" presStyleLbl="bgSibTrans2D1" presStyleIdx="4" presStyleCnt="8"/>
      <dgm:spPr/>
    </dgm:pt>
    <dgm:pt modelId="{40C8D088-BF14-46D4-BDB7-065C9E638211}" type="pres">
      <dgm:prSet presAssocID="{24F78424-4DE1-473B-A14A-6EF5DFFAFA49}" presName="compNode" presStyleCnt="0"/>
      <dgm:spPr/>
    </dgm:pt>
    <dgm:pt modelId="{7FEAB424-FB99-4D0C-8DF1-3C94A4E81E92}" type="pres">
      <dgm:prSet presAssocID="{24F78424-4DE1-473B-A14A-6EF5DFFAFA49}" presName="dummyConnPt" presStyleCnt="0"/>
      <dgm:spPr/>
    </dgm:pt>
    <dgm:pt modelId="{07612998-3DDC-4845-81D9-8C2C985D1D21}" type="pres">
      <dgm:prSet presAssocID="{24F78424-4DE1-473B-A14A-6EF5DFFAFA49}" presName="node" presStyleLbl="node1" presStyleIdx="5" presStyleCnt="9" custLinFactX="-53781" custLinFactY="23717" custLinFactNeighborX="-100000" custLinFactNeighborY="100000">
        <dgm:presLayoutVars>
          <dgm:bulletEnabled val="1"/>
        </dgm:presLayoutVars>
      </dgm:prSet>
      <dgm:spPr/>
    </dgm:pt>
    <dgm:pt modelId="{FEC6DACC-40E6-4080-B9ED-CA8BF944CD25}" type="pres">
      <dgm:prSet presAssocID="{911F65DE-6F65-487A-AEC5-4B96D89A0470}" presName="sibTrans" presStyleLbl="bgSibTrans2D1" presStyleIdx="5" presStyleCnt="8"/>
      <dgm:spPr/>
    </dgm:pt>
    <dgm:pt modelId="{564B0A28-79C6-48FC-A1D2-0191DECFEBEE}" type="pres">
      <dgm:prSet presAssocID="{7D4D9E3E-BF64-40C5-AE22-8F747CD48D61}" presName="compNode" presStyleCnt="0"/>
      <dgm:spPr/>
    </dgm:pt>
    <dgm:pt modelId="{28EBCB4D-EBE5-4AB4-9140-0DE2AC9F0E5F}" type="pres">
      <dgm:prSet presAssocID="{7D4D9E3E-BF64-40C5-AE22-8F747CD48D61}" presName="dummyConnPt" presStyleCnt="0"/>
      <dgm:spPr/>
    </dgm:pt>
    <dgm:pt modelId="{7C029109-1826-4D46-8490-AD614E5AA559}" type="pres">
      <dgm:prSet presAssocID="{7D4D9E3E-BF64-40C5-AE22-8F747CD48D61}" presName="node" presStyleLbl="node1" presStyleIdx="6" presStyleCnt="9" custLinFactX="-100000" custLinFactY="123761" custLinFactNeighborX="-186873" custLinFactNeighborY="200000">
        <dgm:presLayoutVars>
          <dgm:bulletEnabled val="1"/>
        </dgm:presLayoutVars>
      </dgm:prSet>
      <dgm:spPr/>
    </dgm:pt>
    <dgm:pt modelId="{C28F9205-7DC0-4D18-8EF9-7108C772C915}" type="pres">
      <dgm:prSet presAssocID="{61BD959B-1AEA-4A6E-930D-312DE08FF8C6}" presName="sibTrans" presStyleLbl="bgSibTrans2D1" presStyleIdx="6" presStyleCnt="8"/>
      <dgm:spPr/>
    </dgm:pt>
    <dgm:pt modelId="{FF650A47-1D42-4DE6-98AD-539FB783F3E1}" type="pres">
      <dgm:prSet presAssocID="{E96B1DD4-C912-4F76-B12D-FEBF62EB80BB}" presName="compNode" presStyleCnt="0"/>
      <dgm:spPr/>
    </dgm:pt>
    <dgm:pt modelId="{F7A60608-2EF1-4A2B-82C1-814237A3AA74}" type="pres">
      <dgm:prSet presAssocID="{E96B1DD4-C912-4F76-B12D-FEBF62EB80BB}" presName="dummyConnPt" presStyleCnt="0"/>
      <dgm:spPr/>
    </dgm:pt>
    <dgm:pt modelId="{A6EB49EB-5BA8-486A-88FC-D96AA91AA046}" type="pres">
      <dgm:prSet presAssocID="{E96B1DD4-C912-4F76-B12D-FEBF62EB80BB}" presName="node" presStyleLbl="node1" presStyleIdx="7" presStyleCnt="9" custLinFactX="-38935" custLinFactY="20943" custLinFactNeighborX="-100000" custLinFactNeighborY="100000">
        <dgm:presLayoutVars>
          <dgm:bulletEnabled val="1"/>
        </dgm:presLayoutVars>
      </dgm:prSet>
      <dgm:spPr/>
    </dgm:pt>
    <dgm:pt modelId="{B4772630-744D-4FE3-84FB-26C64E8DB019}" type="pres">
      <dgm:prSet presAssocID="{C17D2B77-9C88-4CEB-95C1-760AD35C41FE}" presName="sibTrans" presStyleLbl="bgSibTrans2D1" presStyleIdx="7" presStyleCnt="8"/>
      <dgm:spPr/>
    </dgm:pt>
    <dgm:pt modelId="{8B81A1F9-9029-4213-BBE6-61FA5C21FF0E}" type="pres">
      <dgm:prSet presAssocID="{0340101D-77A9-49FB-94D9-023D6A32EA82}" presName="compNode" presStyleCnt="0"/>
      <dgm:spPr/>
    </dgm:pt>
    <dgm:pt modelId="{88E43AA1-FE0E-4EBB-ADC5-6E592DAFC5E2}" type="pres">
      <dgm:prSet presAssocID="{0340101D-77A9-49FB-94D9-023D6A32EA82}" presName="dummyConnPt" presStyleCnt="0"/>
      <dgm:spPr/>
    </dgm:pt>
    <dgm:pt modelId="{903BE4BC-CB6A-4409-BF1C-7A0B853F2E13}" type="pres">
      <dgm:prSet presAssocID="{0340101D-77A9-49FB-94D9-023D6A32EA82}" presName="node" presStyleLbl="node1" presStyleIdx="8" presStyleCnt="9" custLinFactNeighborX="2074" custLinFactNeighborY="-4057">
        <dgm:presLayoutVars>
          <dgm:bulletEnabled val="1"/>
        </dgm:presLayoutVars>
      </dgm:prSet>
      <dgm:spPr/>
    </dgm:pt>
  </dgm:ptLst>
  <dgm:cxnLst>
    <dgm:cxn modelId="{8D173101-5328-4DC9-903D-EE4DEA7BFFAE}" type="presOf" srcId="{7D4D9E3E-BF64-40C5-AE22-8F747CD48D61}" destId="{7C029109-1826-4D46-8490-AD614E5AA559}" srcOrd="0" destOrd="0" presId="urn:microsoft.com/office/officeart/2005/8/layout/bProcess4"/>
    <dgm:cxn modelId="{C13F5402-3E76-4375-9457-A1452365E885}" type="presOf" srcId="{F51DC7A1-F0BE-40A4-B3CE-0FA4F832ECD7}" destId="{D6ADEA8A-EDEE-413C-BC52-961C610F6967}" srcOrd="0" destOrd="0" presId="urn:microsoft.com/office/officeart/2005/8/layout/bProcess4"/>
    <dgm:cxn modelId="{9D20DA0D-CAB6-450D-9A2D-C2BE806285C2}" type="presOf" srcId="{E6663B59-47B4-4CD3-B6F9-6FF33048BC16}" destId="{7C73F725-96E4-4939-B785-D2FFE3A306F4}" srcOrd="0" destOrd="0" presId="urn:microsoft.com/office/officeart/2005/8/layout/bProcess4"/>
    <dgm:cxn modelId="{E35AF917-96BD-45F6-BB6E-757C8719AE3B}" type="presOf" srcId="{5153AADC-9ECA-43AE-84F6-1490E5CA9C29}" destId="{0C50FA65-EBD1-4AAA-8D58-EDDA48F1D63E}" srcOrd="0" destOrd="0" presId="urn:microsoft.com/office/officeart/2005/8/layout/bProcess4"/>
    <dgm:cxn modelId="{EA6B9249-7E5B-4174-818F-329B23F69253}" srcId="{8E17D9B6-3610-49A6-A587-8E991540C383}" destId="{24F78424-4DE1-473B-A14A-6EF5DFFAFA49}" srcOrd="5" destOrd="0" parTransId="{11F8D940-7105-49CF-BF29-A0B2169EF401}" sibTransId="{911F65DE-6F65-487A-AEC5-4B96D89A0470}"/>
    <dgm:cxn modelId="{EC693050-7731-4E4C-A6A4-E3D847A28577}" type="presOf" srcId="{E96B1DD4-C912-4F76-B12D-FEBF62EB80BB}" destId="{A6EB49EB-5BA8-486A-88FC-D96AA91AA046}" srcOrd="0" destOrd="0" presId="urn:microsoft.com/office/officeart/2005/8/layout/bProcess4"/>
    <dgm:cxn modelId="{37D1A051-B019-4F12-A144-9102C8F12708}" type="presOf" srcId="{24F78424-4DE1-473B-A14A-6EF5DFFAFA49}" destId="{07612998-3DDC-4845-81D9-8C2C985D1D21}" srcOrd="0" destOrd="0" presId="urn:microsoft.com/office/officeart/2005/8/layout/bProcess4"/>
    <dgm:cxn modelId="{EBA8C480-1768-43A7-A431-0CFD591A24FA}" type="presOf" srcId="{754B5161-6302-44EF-AC2A-5A513790AEA1}" destId="{0883A57B-1FEB-4FF4-BA86-3234F2673C79}" srcOrd="0" destOrd="0" presId="urn:microsoft.com/office/officeart/2005/8/layout/bProcess4"/>
    <dgm:cxn modelId="{6C277F81-2F25-439B-990D-F4D5960D02FE}" srcId="{8E17D9B6-3610-49A6-A587-8E991540C383}" destId="{3CEB64A1-81A8-4E0E-B860-52ACB9A821A7}" srcOrd="0" destOrd="0" parTransId="{4E4E9281-96B6-4DC1-B2BE-9B5C327926C6}" sibTransId="{5153AADC-9ECA-43AE-84F6-1490E5CA9C29}"/>
    <dgm:cxn modelId="{B5206085-4262-4072-8285-DF08FF4EF671}" type="presOf" srcId="{8E17D9B6-3610-49A6-A587-8E991540C383}" destId="{8F12A25E-012E-477A-BBE6-85942D6ED0B5}" srcOrd="0" destOrd="0" presId="urn:microsoft.com/office/officeart/2005/8/layout/bProcess4"/>
    <dgm:cxn modelId="{31770B8E-56D6-4567-96F1-16FF034ADFB3}" type="presOf" srcId="{61BD959B-1AEA-4A6E-930D-312DE08FF8C6}" destId="{C28F9205-7DC0-4D18-8EF9-7108C772C915}" srcOrd="0" destOrd="0" presId="urn:microsoft.com/office/officeart/2005/8/layout/bProcess4"/>
    <dgm:cxn modelId="{13437B98-A87C-48C4-80BA-3AD8D232162E}" srcId="{8E17D9B6-3610-49A6-A587-8E991540C383}" destId="{DB282262-DCF1-47A0-A9A6-118B061E68E6}" srcOrd="4" destOrd="0" parTransId="{CF346581-13EC-4157-BC2A-4C4B3E4587A2}" sibTransId="{6B7A122B-C919-41E4-88B3-CC2D9DAAE91F}"/>
    <dgm:cxn modelId="{C0F601A6-685D-4C44-8877-50D67E3879CD}" type="presOf" srcId="{EF0C1634-F78B-473B-AB32-69CD8934F90F}" destId="{AA8C333C-F6F5-4FA9-B03A-DB31B5F96F2B}" srcOrd="0" destOrd="0" presId="urn:microsoft.com/office/officeart/2005/8/layout/bProcess4"/>
    <dgm:cxn modelId="{6A1231AB-3CDF-4726-BCD4-1518F730101D}" srcId="{8E17D9B6-3610-49A6-A587-8E991540C383}" destId="{E96B1DD4-C912-4F76-B12D-FEBF62EB80BB}" srcOrd="7" destOrd="0" parTransId="{5203FB0F-264C-4800-B9E1-4757CCE3E8DC}" sibTransId="{C17D2B77-9C88-4CEB-95C1-760AD35C41FE}"/>
    <dgm:cxn modelId="{00DB7CAC-84E3-4B03-9059-F9F15E62DBB4}" type="presOf" srcId="{1659A114-6FA9-4E90-BD0E-B100B4942BC2}" destId="{2070CB1C-D33F-46E2-A8AD-0DF2470C69FC}" srcOrd="0" destOrd="0" presId="urn:microsoft.com/office/officeart/2005/8/layout/bProcess4"/>
    <dgm:cxn modelId="{09129FAD-ECC2-467E-AE32-4B555E93BE3B}" type="presOf" srcId="{3CEB64A1-81A8-4E0E-B860-52ACB9A821A7}" destId="{63A56806-5BA0-4E90-8C42-15945442F737}" srcOrd="0" destOrd="0" presId="urn:microsoft.com/office/officeart/2005/8/layout/bProcess4"/>
    <dgm:cxn modelId="{357C93B0-0B6D-472A-8087-1F0787B5C687}" srcId="{8E17D9B6-3610-49A6-A587-8E991540C383}" destId="{EF0C1634-F78B-473B-AB32-69CD8934F90F}" srcOrd="2" destOrd="0" parTransId="{E6D8B1A9-7E91-451A-843A-DAEF5D739CC5}" sibTransId="{F51DC7A1-F0BE-40A4-B3CE-0FA4F832ECD7}"/>
    <dgm:cxn modelId="{E0485FBC-AE20-4600-B0AD-D5D6AA2627F2}" type="presOf" srcId="{C17D2B77-9C88-4CEB-95C1-760AD35C41FE}" destId="{B4772630-744D-4FE3-84FB-26C64E8DB019}" srcOrd="0" destOrd="0" presId="urn:microsoft.com/office/officeart/2005/8/layout/bProcess4"/>
    <dgm:cxn modelId="{6BFC36D2-80DC-4D65-A887-93EC7A24F429}" type="presOf" srcId="{DB282262-DCF1-47A0-A9A6-118B061E68E6}" destId="{23EB95EC-6496-48E0-9309-788949330AF2}" srcOrd="0" destOrd="0" presId="urn:microsoft.com/office/officeart/2005/8/layout/bProcess4"/>
    <dgm:cxn modelId="{1936FFD8-0FD3-465B-8731-F057A182B8E4}" srcId="{8E17D9B6-3610-49A6-A587-8E991540C383}" destId="{7D4D9E3E-BF64-40C5-AE22-8F747CD48D61}" srcOrd="6" destOrd="0" parTransId="{C89C33E2-93BF-4D1C-A16E-10DCD0884B11}" sibTransId="{61BD959B-1AEA-4A6E-930D-312DE08FF8C6}"/>
    <dgm:cxn modelId="{1B9B19E9-7FE8-4E71-A8E4-D933ABED53CC}" type="presOf" srcId="{0340101D-77A9-49FB-94D9-023D6A32EA82}" destId="{903BE4BC-CB6A-4409-BF1C-7A0B853F2E13}" srcOrd="0" destOrd="0" presId="urn:microsoft.com/office/officeart/2005/8/layout/bProcess4"/>
    <dgm:cxn modelId="{56EAF5EB-6A66-4035-822C-EC468CDC0A5B}" srcId="{8E17D9B6-3610-49A6-A587-8E991540C383}" destId="{0340101D-77A9-49FB-94D9-023D6A32EA82}" srcOrd="8" destOrd="0" parTransId="{2BDD4679-A229-4524-9378-1C58BAB5A67E}" sibTransId="{9EFAE8F9-978C-4097-9FA1-710BBBE59A9A}"/>
    <dgm:cxn modelId="{E211D3ED-6252-4085-9FF3-A98E5E0B53F2}" type="presOf" srcId="{6B7A122B-C919-41E4-88B3-CC2D9DAAE91F}" destId="{35A07412-B7EB-469D-8F3B-FCAC00E36AC7}" srcOrd="0" destOrd="0" presId="urn:microsoft.com/office/officeart/2005/8/layout/bProcess4"/>
    <dgm:cxn modelId="{5E3739EF-BBD8-4F4A-B4E0-E7F75045AF86}" type="presOf" srcId="{911F65DE-6F65-487A-AEC5-4B96D89A0470}" destId="{FEC6DACC-40E6-4080-B9ED-CA8BF944CD25}" srcOrd="0" destOrd="0" presId="urn:microsoft.com/office/officeart/2005/8/layout/bProcess4"/>
    <dgm:cxn modelId="{D17CD9EF-6E84-4511-98D9-C5163FCD37BC}" type="presOf" srcId="{40192953-FC0D-4E51-B0F9-102551C89413}" destId="{F0F7970B-0C3E-4AE4-86D3-0898884272AB}" srcOrd="0" destOrd="0" presId="urn:microsoft.com/office/officeart/2005/8/layout/bProcess4"/>
    <dgm:cxn modelId="{B9C398F1-FAB4-4F2B-A177-AF45F2596B57}" srcId="{8E17D9B6-3610-49A6-A587-8E991540C383}" destId="{754B5161-6302-44EF-AC2A-5A513790AEA1}" srcOrd="3" destOrd="0" parTransId="{030EB906-BE5E-443B-BC22-1CD3E0402039}" sibTransId="{40192953-FC0D-4E51-B0F9-102551C89413}"/>
    <dgm:cxn modelId="{DB569CF6-557C-4C7B-8F7F-EA30539026EA}" srcId="{8E17D9B6-3610-49A6-A587-8E991540C383}" destId="{E6663B59-47B4-4CD3-B6F9-6FF33048BC16}" srcOrd="1" destOrd="0" parTransId="{C9841B79-1921-4FE1-86A6-2F31D97E598E}" sibTransId="{1659A114-6FA9-4E90-BD0E-B100B4942BC2}"/>
    <dgm:cxn modelId="{6D0901E2-16C6-4CDF-B492-3B8421CAE1AC}" type="presParOf" srcId="{8F12A25E-012E-477A-BBE6-85942D6ED0B5}" destId="{AD201DD2-84E1-484D-AD01-491DC5E5853F}" srcOrd="0" destOrd="0" presId="urn:microsoft.com/office/officeart/2005/8/layout/bProcess4"/>
    <dgm:cxn modelId="{EB86F766-162B-4319-9C06-5F8A28792394}" type="presParOf" srcId="{AD201DD2-84E1-484D-AD01-491DC5E5853F}" destId="{BED79D8A-9D4A-47F6-A2CD-6556071B79CE}" srcOrd="0" destOrd="0" presId="urn:microsoft.com/office/officeart/2005/8/layout/bProcess4"/>
    <dgm:cxn modelId="{A0938583-A274-4475-B2DA-E92513EF4939}" type="presParOf" srcId="{AD201DD2-84E1-484D-AD01-491DC5E5853F}" destId="{63A56806-5BA0-4E90-8C42-15945442F737}" srcOrd="1" destOrd="0" presId="urn:microsoft.com/office/officeart/2005/8/layout/bProcess4"/>
    <dgm:cxn modelId="{43CCA343-8268-4359-A006-6089BC2BEE9A}" type="presParOf" srcId="{8F12A25E-012E-477A-BBE6-85942D6ED0B5}" destId="{0C50FA65-EBD1-4AAA-8D58-EDDA48F1D63E}" srcOrd="1" destOrd="0" presId="urn:microsoft.com/office/officeart/2005/8/layout/bProcess4"/>
    <dgm:cxn modelId="{3EFEDFB6-598D-4126-8A1E-25BEEDDDFACE}" type="presParOf" srcId="{8F12A25E-012E-477A-BBE6-85942D6ED0B5}" destId="{1CE107C1-E149-4220-B75A-EDE52A9F2538}" srcOrd="2" destOrd="0" presId="urn:microsoft.com/office/officeart/2005/8/layout/bProcess4"/>
    <dgm:cxn modelId="{70235DE2-0350-4BC8-BE41-9489439412A3}" type="presParOf" srcId="{1CE107C1-E149-4220-B75A-EDE52A9F2538}" destId="{DEB01EDC-6051-4F4B-BC08-F18AD11BD881}" srcOrd="0" destOrd="0" presId="urn:microsoft.com/office/officeart/2005/8/layout/bProcess4"/>
    <dgm:cxn modelId="{6F7E0C65-2FD8-4A93-875C-D2F7C8D3F310}" type="presParOf" srcId="{1CE107C1-E149-4220-B75A-EDE52A9F2538}" destId="{7C73F725-96E4-4939-B785-D2FFE3A306F4}" srcOrd="1" destOrd="0" presId="urn:microsoft.com/office/officeart/2005/8/layout/bProcess4"/>
    <dgm:cxn modelId="{A7A7953B-74F0-40DE-8C97-06217678C83C}" type="presParOf" srcId="{8F12A25E-012E-477A-BBE6-85942D6ED0B5}" destId="{2070CB1C-D33F-46E2-A8AD-0DF2470C69FC}" srcOrd="3" destOrd="0" presId="urn:microsoft.com/office/officeart/2005/8/layout/bProcess4"/>
    <dgm:cxn modelId="{9D7F0817-BC9D-43E5-A30D-E4780FBF0340}" type="presParOf" srcId="{8F12A25E-012E-477A-BBE6-85942D6ED0B5}" destId="{889CD451-C944-4AA2-BC2C-A8680001B144}" srcOrd="4" destOrd="0" presId="urn:microsoft.com/office/officeart/2005/8/layout/bProcess4"/>
    <dgm:cxn modelId="{4B68FEF7-1B74-45C6-A9E8-0DAF11DF83A5}" type="presParOf" srcId="{889CD451-C944-4AA2-BC2C-A8680001B144}" destId="{E2A26909-5139-4530-B1A3-74063BD907EE}" srcOrd="0" destOrd="0" presId="urn:microsoft.com/office/officeart/2005/8/layout/bProcess4"/>
    <dgm:cxn modelId="{228E1AF8-A394-47E1-B10F-C574F305FBEC}" type="presParOf" srcId="{889CD451-C944-4AA2-BC2C-A8680001B144}" destId="{AA8C333C-F6F5-4FA9-B03A-DB31B5F96F2B}" srcOrd="1" destOrd="0" presId="urn:microsoft.com/office/officeart/2005/8/layout/bProcess4"/>
    <dgm:cxn modelId="{2EB05ADD-9D04-49B1-AE45-AFA1421DFACA}" type="presParOf" srcId="{8F12A25E-012E-477A-BBE6-85942D6ED0B5}" destId="{D6ADEA8A-EDEE-413C-BC52-961C610F6967}" srcOrd="5" destOrd="0" presId="urn:microsoft.com/office/officeart/2005/8/layout/bProcess4"/>
    <dgm:cxn modelId="{02F2020C-2C5A-44AE-A53D-0F535814C220}" type="presParOf" srcId="{8F12A25E-012E-477A-BBE6-85942D6ED0B5}" destId="{5A1766F7-9C8A-4BE1-8970-5F9CCBBD9D31}" srcOrd="6" destOrd="0" presId="urn:microsoft.com/office/officeart/2005/8/layout/bProcess4"/>
    <dgm:cxn modelId="{5DA33AFB-C8B1-47DD-A0EB-053EBFD40D54}" type="presParOf" srcId="{5A1766F7-9C8A-4BE1-8970-5F9CCBBD9D31}" destId="{4DC8E28C-CDDB-4C31-948C-9980A8FACE8B}" srcOrd="0" destOrd="0" presId="urn:microsoft.com/office/officeart/2005/8/layout/bProcess4"/>
    <dgm:cxn modelId="{958E37F1-9811-4921-97D9-3C810C409560}" type="presParOf" srcId="{5A1766F7-9C8A-4BE1-8970-5F9CCBBD9D31}" destId="{0883A57B-1FEB-4FF4-BA86-3234F2673C79}" srcOrd="1" destOrd="0" presId="urn:microsoft.com/office/officeart/2005/8/layout/bProcess4"/>
    <dgm:cxn modelId="{1E78D9E9-608A-4762-A330-31FCC642DB59}" type="presParOf" srcId="{8F12A25E-012E-477A-BBE6-85942D6ED0B5}" destId="{F0F7970B-0C3E-4AE4-86D3-0898884272AB}" srcOrd="7" destOrd="0" presId="urn:microsoft.com/office/officeart/2005/8/layout/bProcess4"/>
    <dgm:cxn modelId="{B650F613-EDA4-46C1-9E10-8AC4DE445D7E}" type="presParOf" srcId="{8F12A25E-012E-477A-BBE6-85942D6ED0B5}" destId="{37F4D8AF-1418-457D-9EA7-A7A125660745}" srcOrd="8" destOrd="0" presId="urn:microsoft.com/office/officeart/2005/8/layout/bProcess4"/>
    <dgm:cxn modelId="{A796A709-4C7D-4424-B60D-5341C870BA75}" type="presParOf" srcId="{37F4D8AF-1418-457D-9EA7-A7A125660745}" destId="{C1250E7B-8CEB-4157-ACE6-11FBE383306F}" srcOrd="0" destOrd="0" presId="urn:microsoft.com/office/officeart/2005/8/layout/bProcess4"/>
    <dgm:cxn modelId="{9969F42E-1934-4697-BABD-35C89D3F921A}" type="presParOf" srcId="{37F4D8AF-1418-457D-9EA7-A7A125660745}" destId="{23EB95EC-6496-48E0-9309-788949330AF2}" srcOrd="1" destOrd="0" presId="urn:microsoft.com/office/officeart/2005/8/layout/bProcess4"/>
    <dgm:cxn modelId="{904C872D-3CCF-443A-9C59-66A1BFE9A04E}" type="presParOf" srcId="{8F12A25E-012E-477A-BBE6-85942D6ED0B5}" destId="{35A07412-B7EB-469D-8F3B-FCAC00E36AC7}" srcOrd="9" destOrd="0" presId="urn:microsoft.com/office/officeart/2005/8/layout/bProcess4"/>
    <dgm:cxn modelId="{0A289A93-A97B-4327-8CCE-80270F3D683F}" type="presParOf" srcId="{8F12A25E-012E-477A-BBE6-85942D6ED0B5}" destId="{40C8D088-BF14-46D4-BDB7-065C9E638211}" srcOrd="10" destOrd="0" presId="urn:microsoft.com/office/officeart/2005/8/layout/bProcess4"/>
    <dgm:cxn modelId="{19F88FC9-B6AF-45C8-9902-AF9CAA733D53}" type="presParOf" srcId="{40C8D088-BF14-46D4-BDB7-065C9E638211}" destId="{7FEAB424-FB99-4D0C-8DF1-3C94A4E81E92}" srcOrd="0" destOrd="0" presId="urn:microsoft.com/office/officeart/2005/8/layout/bProcess4"/>
    <dgm:cxn modelId="{B7E96AD8-10D6-4BA6-B9A3-946151EE82AF}" type="presParOf" srcId="{40C8D088-BF14-46D4-BDB7-065C9E638211}" destId="{07612998-3DDC-4845-81D9-8C2C985D1D21}" srcOrd="1" destOrd="0" presId="urn:microsoft.com/office/officeart/2005/8/layout/bProcess4"/>
    <dgm:cxn modelId="{6A7E3671-FAF8-4BFA-8DC7-D0B3B196E0C1}" type="presParOf" srcId="{8F12A25E-012E-477A-BBE6-85942D6ED0B5}" destId="{FEC6DACC-40E6-4080-B9ED-CA8BF944CD25}" srcOrd="11" destOrd="0" presId="urn:microsoft.com/office/officeart/2005/8/layout/bProcess4"/>
    <dgm:cxn modelId="{FA7A60E9-2308-4D61-818E-6A8BD4B02F8B}" type="presParOf" srcId="{8F12A25E-012E-477A-BBE6-85942D6ED0B5}" destId="{564B0A28-79C6-48FC-A1D2-0191DECFEBEE}" srcOrd="12" destOrd="0" presId="urn:microsoft.com/office/officeart/2005/8/layout/bProcess4"/>
    <dgm:cxn modelId="{53149542-84D7-4BE8-828E-298956E7EA9A}" type="presParOf" srcId="{564B0A28-79C6-48FC-A1D2-0191DECFEBEE}" destId="{28EBCB4D-EBE5-4AB4-9140-0DE2AC9F0E5F}" srcOrd="0" destOrd="0" presId="urn:microsoft.com/office/officeart/2005/8/layout/bProcess4"/>
    <dgm:cxn modelId="{DB4CF906-A957-4B15-A219-88A3602F28FE}" type="presParOf" srcId="{564B0A28-79C6-48FC-A1D2-0191DECFEBEE}" destId="{7C029109-1826-4D46-8490-AD614E5AA559}" srcOrd="1" destOrd="0" presId="urn:microsoft.com/office/officeart/2005/8/layout/bProcess4"/>
    <dgm:cxn modelId="{217D1D53-53FF-4108-A6CC-D7739717750C}" type="presParOf" srcId="{8F12A25E-012E-477A-BBE6-85942D6ED0B5}" destId="{C28F9205-7DC0-4D18-8EF9-7108C772C915}" srcOrd="13" destOrd="0" presId="urn:microsoft.com/office/officeart/2005/8/layout/bProcess4"/>
    <dgm:cxn modelId="{2F4892A1-8955-41C0-B1CC-7DBCA3F1E660}" type="presParOf" srcId="{8F12A25E-012E-477A-BBE6-85942D6ED0B5}" destId="{FF650A47-1D42-4DE6-98AD-539FB783F3E1}" srcOrd="14" destOrd="0" presId="urn:microsoft.com/office/officeart/2005/8/layout/bProcess4"/>
    <dgm:cxn modelId="{0E0582C4-B4C7-4501-98CF-31DEF996A636}" type="presParOf" srcId="{FF650A47-1D42-4DE6-98AD-539FB783F3E1}" destId="{F7A60608-2EF1-4A2B-82C1-814237A3AA74}" srcOrd="0" destOrd="0" presId="urn:microsoft.com/office/officeart/2005/8/layout/bProcess4"/>
    <dgm:cxn modelId="{2C28BF91-C5E6-467C-BBAF-95D89D709FCE}" type="presParOf" srcId="{FF650A47-1D42-4DE6-98AD-539FB783F3E1}" destId="{A6EB49EB-5BA8-486A-88FC-D96AA91AA046}" srcOrd="1" destOrd="0" presId="urn:microsoft.com/office/officeart/2005/8/layout/bProcess4"/>
    <dgm:cxn modelId="{72DCF8F4-2BB0-4AE7-9EE3-65DA1417FD55}" type="presParOf" srcId="{8F12A25E-012E-477A-BBE6-85942D6ED0B5}" destId="{B4772630-744D-4FE3-84FB-26C64E8DB019}" srcOrd="15" destOrd="0" presId="urn:microsoft.com/office/officeart/2005/8/layout/bProcess4"/>
    <dgm:cxn modelId="{1F558C61-20E0-4296-A286-F4DFDC7F1A32}" type="presParOf" srcId="{8F12A25E-012E-477A-BBE6-85942D6ED0B5}" destId="{8B81A1F9-9029-4213-BBE6-61FA5C21FF0E}" srcOrd="16" destOrd="0" presId="urn:microsoft.com/office/officeart/2005/8/layout/bProcess4"/>
    <dgm:cxn modelId="{6E50687C-D727-4D20-95F8-C337E94A809C}" type="presParOf" srcId="{8B81A1F9-9029-4213-BBE6-61FA5C21FF0E}" destId="{88E43AA1-FE0E-4EBB-ADC5-6E592DAFC5E2}" srcOrd="0" destOrd="0" presId="urn:microsoft.com/office/officeart/2005/8/layout/bProcess4"/>
    <dgm:cxn modelId="{02CAB48A-0CBF-453F-8A75-A0D91A4F7A5E}" type="presParOf" srcId="{8B81A1F9-9029-4213-BBE6-61FA5C21FF0E}" destId="{903BE4BC-CB6A-4409-BF1C-7A0B853F2E1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0FA65-EBD1-4AAA-8D58-EDDA48F1D63E}">
      <dsp:nvSpPr>
        <dsp:cNvPr id="0" name=""/>
        <dsp:cNvSpPr/>
      </dsp:nvSpPr>
      <dsp:spPr>
        <a:xfrm rot="21599472">
          <a:off x="393981" y="267319"/>
          <a:ext cx="2842719" cy="173316"/>
        </a:xfrm>
        <a:prstGeom prst="rect">
          <a:avLst/>
        </a:prstGeom>
        <a:solidFill>
          <a:schemeClr val="bg1"/>
        </a:solidFill>
        <a:ln>
          <a:solidFill>
            <a:schemeClr val="bg1"/>
          </a:solidFill>
        </a:ln>
        <a:effectLst/>
      </dsp:spPr>
      <dsp:style>
        <a:lnRef idx="0">
          <a:scrgbClr r="0" g="0" b="0"/>
        </a:lnRef>
        <a:fillRef idx="1">
          <a:scrgbClr r="0" g="0" b="0"/>
        </a:fillRef>
        <a:effectRef idx="0">
          <a:scrgbClr r="0" g="0" b="0"/>
        </a:effectRef>
        <a:fontRef idx="minor">
          <a:schemeClr val="lt1"/>
        </a:fontRef>
      </dsp:style>
    </dsp:sp>
    <dsp:sp modelId="{63A56806-5BA0-4E90-8C42-15945442F737}">
      <dsp:nvSpPr>
        <dsp:cNvPr id="0" name=""/>
        <dsp:cNvSpPr/>
      </dsp:nvSpPr>
      <dsp:spPr>
        <a:xfrm>
          <a:off x="0" y="70546"/>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NOI sent to reporting parties</a:t>
          </a:r>
        </a:p>
      </dsp:txBody>
      <dsp:txXfrm>
        <a:off x="33842" y="104388"/>
        <a:ext cx="1858058" cy="1087761"/>
      </dsp:txXfrm>
    </dsp:sp>
    <dsp:sp modelId="{2070CB1C-D33F-46E2-A8AD-0DF2470C69FC}">
      <dsp:nvSpPr>
        <dsp:cNvPr id="0" name=""/>
        <dsp:cNvSpPr/>
      </dsp:nvSpPr>
      <dsp:spPr>
        <a:xfrm rot="117179">
          <a:off x="3235870" y="315794"/>
          <a:ext cx="2857626"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7C73F725-96E4-4939-B785-D2FFE3A306F4}">
      <dsp:nvSpPr>
        <dsp:cNvPr id="0" name=""/>
        <dsp:cNvSpPr/>
      </dsp:nvSpPr>
      <dsp:spPr>
        <a:xfrm>
          <a:off x="2847135" y="0"/>
          <a:ext cx="1925742" cy="1283781"/>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Interview scheduled with reporting party and their advisor</a:t>
          </a:r>
        </a:p>
      </dsp:txBody>
      <dsp:txXfrm>
        <a:off x="2884736" y="37601"/>
        <a:ext cx="1850540" cy="1208579"/>
      </dsp:txXfrm>
    </dsp:sp>
    <dsp:sp modelId="{D6ADEA8A-EDEE-413C-BC52-961C610F6967}">
      <dsp:nvSpPr>
        <dsp:cNvPr id="0" name=""/>
        <dsp:cNvSpPr/>
      </dsp:nvSpPr>
      <dsp:spPr>
        <a:xfrm rot="5399564">
          <a:off x="5308440" y="1160846"/>
          <a:ext cx="1568652"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AA8C333C-F6F5-4FA9-B03A-DB31B5F96F2B}">
      <dsp:nvSpPr>
        <dsp:cNvPr id="0" name=""/>
        <dsp:cNvSpPr/>
      </dsp:nvSpPr>
      <dsp:spPr>
        <a:xfrm>
          <a:off x="5746678" y="76196"/>
          <a:ext cx="1838988" cy="1348601"/>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Evidence and Witness statements obtained</a:t>
          </a:r>
        </a:p>
      </dsp:txBody>
      <dsp:txXfrm>
        <a:off x="5786177" y="115695"/>
        <a:ext cx="1759990" cy="1269603"/>
      </dsp:txXfrm>
    </dsp:sp>
    <dsp:sp modelId="{F0F7970B-0C3E-4AE4-86D3-0898884272AB}">
      <dsp:nvSpPr>
        <dsp:cNvPr id="0" name=""/>
        <dsp:cNvSpPr/>
      </dsp:nvSpPr>
      <dsp:spPr>
        <a:xfrm rot="10800000">
          <a:off x="3236700" y="1954005"/>
          <a:ext cx="2856165"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0883A57B-1FEB-4FF4-BA86-3234F2673C79}">
      <dsp:nvSpPr>
        <dsp:cNvPr id="0" name=""/>
        <dsp:cNvSpPr/>
      </dsp:nvSpPr>
      <dsp:spPr>
        <a:xfrm>
          <a:off x="5703301" y="1752598"/>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Related evidence issued to reporting party and their advisor</a:t>
          </a:r>
        </a:p>
      </dsp:txBody>
      <dsp:txXfrm>
        <a:off x="5737143" y="1786440"/>
        <a:ext cx="1858058" cy="1087761"/>
      </dsp:txXfrm>
    </dsp:sp>
    <dsp:sp modelId="{35A07412-B7EB-469D-8F3B-FCAC00E36AC7}">
      <dsp:nvSpPr>
        <dsp:cNvPr id="0" name=""/>
        <dsp:cNvSpPr/>
      </dsp:nvSpPr>
      <dsp:spPr>
        <a:xfrm rot="10800000">
          <a:off x="389566" y="1954005"/>
          <a:ext cx="2847133"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23EB95EC-6496-48E0-9309-788949330AF2}">
      <dsp:nvSpPr>
        <dsp:cNvPr id="0" name=""/>
        <dsp:cNvSpPr/>
      </dsp:nvSpPr>
      <dsp:spPr>
        <a:xfrm>
          <a:off x="2847135" y="1752598"/>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Statements received or 10 days have passed</a:t>
          </a:r>
        </a:p>
      </dsp:txBody>
      <dsp:txXfrm>
        <a:off x="2880977" y="1786440"/>
        <a:ext cx="1858058" cy="1087761"/>
      </dsp:txXfrm>
    </dsp:sp>
    <dsp:sp modelId="{FEC6DACC-40E6-4080-B9ED-CA8BF944CD25}">
      <dsp:nvSpPr>
        <dsp:cNvPr id="0" name=""/>
        <dsp:cNvSpPr/>
      </dsp:nvSpPr>
      <dsp:spPr>
        <a:xfrm rot="5400004">
          <a:off x="-336395" y="2679967"/>
          <a:ext cx="1451922"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07612998-3DDC-4845-81D9-8C2C985D1D21}">
      <dsp:nvSpPr>
        <dsp:cNvPr id="0" name=""/>
        <dsp:cNvSpPr/>
      </dsp:nvSpPr>
      <dsp:spPr>
        <a:xfrm>
          <a:off x="1" y="1752598"/>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Investigative Report initiated</a:t>
          </a:r>
        </a:p>
      </dsp:txBody>
      <dsp:txXfrm>
        <a:off x="33843" y="1786440"/>
        <a:ext cx="1858058" cy="1087761"/>
      </dsp:txXfrm>
    </dsp:sp>
    <dsp:sp modelId="{C28F9205-7DC0-4D18-8EF9-7108C772C915}">
      <dsp:nvSpPr>
        <dsp:cNvPr id="0" name=""/>
        <dsp:cNvSpPr/>
      </dsp:nvSpPr>
      <dsp:spPr>
        <a:xfrm rot="21546692">
          <a:off x="393810" y="3388302"/>
          <a:ext cx="2843060"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7C029109-1826-4D46-8490-AD614E5AA559}">
      <dsp:nvSpPr>
        <dsp:cNvPr id="0" name=""/>
        <dsp:cNvSpPr/>
      </dsp:nvSpPr>
      <dsp:spPr>
        <a:xfrm>
          <a:off x="0" y="3213354"/>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Investigative Report issued to reporting party and their advisor</a:t>
          </a:r>
        </a:p>
      </dsp:txBody>
      <dsp:txXfrm>
        <a:off x="33842" y="3247196"/>
        <a:ext cx="1858058" cy="1087761"/>
      </dsp:txXfrm>
    </dsp:sp>
    <dsp:sp modelId="{B4772630-744D-4FE3-84FB-26C64E8DB019}">
      <dsp:nvSpPr>
        <dsp:cNvPr id="0" name=""/>
        <dsp:cNvSpPr/>
      </dsp:nvSpPr>
      <dsp:spPr>
        <a:xfrm>
          <a:off x="3241117" y="3361844"/>
          <a:ext cx="2706637" cy="173316"/>
        </a:xfrm>
        <a:prstGeom prst="rect">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A6EB49EB-5BA8-486A-88FC-D96AA91AA046}">
      <dsp:nvSpPr>
        <dsp:cNvPr id="0" name=""/>
        <dsp:cNvSpPr/>
      </dsp:nvSpPr>
      <dsp:spPr>
        <a:xfrm>
          <a:off x="2847135" y="3164853"/>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Statements received or 10 days have passed</a:t>
          </a:r>
        </a:p>
      </dsp:txBody>
      <dsp:txXfrm>
        <a:off x="2880977" y="3198695"/>
        <a:ext cx="1858058" cy="1087761"/>
      </dsp:txXfrm>
    </dsp:sp>
    <dsp:sp modelId="{903BE4BC-CB6A-4409-BF1C-7A0B853F2E13}">
      <dsp:nvSpPr>
        <dsp:cNvPr id="0" name=""/>
        <dsp:cNvSpPr/>
      </dsp:nvSpPr>
      <dsp:spPr>
        <a:xfrm>
          <a:off x="5562606" y="3164853"/>
          <a:ext cx="1925742" cy="115544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Finalized Investigative Report given to Title IX Coordinator </a:t>
          </a:r>
        </a:p>
      </dsp:txBody>
      <dsp:txXfrm>
        <a:off x="5596448" y="3198695"/>
        <a:ext cx="1858058" cy="108776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dirty="0"/>
          </a:p>
        </p:txBody>
      </p:sp>
      <p:sp>
        <p:nvSpPr>
          <p:cNvPr id="29699"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dirty="0"/>
          </a:p>
        </p:txBody>
      </p:sp>
      <p:sp>
        <p:nvSpPr>
          <p:cNvPr id="29700"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dirty="0"/>
          </a:p>
        </p:txBody>
      </p:sp>
      <p:sp>
        <p:nvSpPr>
          <p:cNvPr id="29701"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C32EC225-042F-475B-ADAF-2D6957A3A75D}" type="slidenum">
              <a:rPr lang="en-US"/>
              <a:pPr>
                <a:defRPr/>
              </a:pPr>
              <a:t>‹#›</a:t>
            </a:fld>
            <a:endParaRPr lang="en-US" dirty="0"/>
          </a:p>
        </p:txBody>
      </p:sp>
    </p:spTree>
    <p:extLst>
      <p:ext uri="{BB962C8B-B14F-4D97-AF65-F5344CB8AC3E}">
        <p14:creationId xmlns:p14="http://schemas.microsoft.com/office/powerpoint/2010/main" val="2847670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210A90E-1D0B-48F7-8C3A-03B9D0E61BB3}" type="datetimeFigureOut">
              <a:rPr lang="en-US" smtClean="0"/>
              <a:t>8/21/2020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6D78058-60A5-496E-829F-E4BA7BEA2FBF}" type="slidenum">
              <a:rPr lang="en-US" smtClean="0"/>
              <a:t>‹#›</a:t>
            </a:fld>
            <a:endParaRPr lang="en-US" dirty="0"/>
          </a:p>
        </p:txBody>
      </p:sp>
    </p:spTree>
    <p:extLst>
      <p:ext uri="{BB962C8B-B14F-4D97-AF65-F5344CB8AC3E}">
        <p14:creationId xmlns:p14="http://schemas.microsoft.com/office/powerpoint/2010/main" val="331338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pPr>
              <a:defRPr/>
            </a:pPr>
            <a:endParaRPr lang="en-US" dirty="0"/>
          </a:p>
        </p:txBody>
      </p:sp>
      <p:sp>
        <p:nvSpPr>
          <p:cNvPr id="5" name="Footer Placeholder 4"/>
          <p:cNvSpPr>
            <a:spLocks noGrp="1"/>
          </p:cNvSpPr>
          <p:nvPr>
            <p:ph type="ftr" sz="quarter" idx="11"/>
          </p:nvPr>
        </p:nvSpPr>
        <p:spPr>
          <a:xfrm>
            <a:off x="533401" y="5936189"/>
            <a:ext cx="4021666" cy="365125"/>
          </a:xfrm>
        </p:spPr>
        <p:txBody>
          <a:bodyPr/>
          <a:lstStyle/>
          <a:p>
            <a:pPr>
              <a:defRPr/>
            </a:pPr>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pPr>
              <a:defRPr/>
            </a:pPr>
            <a:fld id="{F9916584-AC8A-48CC-9359-2167D4C62EAE}" type="slidenum">
              <a:rPr lang="en-US" smtClean="0"/>
              <a:pPr>
                <a:defRPr/>
              </a:pPr>
              <a:t>‹#›</a:t>
            </a:fld>
            <a:endParaRPr lang="en-US" dirty="0"/>
          </a:p>
        </p:txBody>
      </p:sp>
    </p:spTree>
    <p:extLst>
      <p:ext uri="{BB962C8B-B14F-4D97-AF65-F5344CB8AC3E}">
        <p14:creationId xmlns:p14="http://schemas.microsoft.com/office/powerpoint/2010/main" val="286217756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199305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2701036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pPr>
              <a:defRPr/>
            </a:pPr>
            <a:fld id="{DB7D3699-2785-4AEF-BD15-642D9AB347D2}" type="slidenum">
              <a:rPr lang="en-US" smtClean="0"/>
              <a:pPr>
                <a:defRPr/>
              </a:pPr>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4187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1226599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3197138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2111678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09036C0-793E-4B89-B028-B3FDC2952426}" type="slidenum">
              <a:rPr lang="en-US" smtClean="0"/>
              <a:pPr>
                <a:defRPr/>
              </a:pPr>
              <a:t>‹#›</a:t>
            </a:fld>
            <a:endParaRPr lang="en-US" dirty="0"/>
          </a:p>
        </p:txBody>
      </p:sp>
    </p:spTree>
    <p:extLst>
      <p:ext uri="{BB962C8B-B14F-4D97-AF65-F5344CB8AC3E}">
        <p14:creationId xmlns:p14="http://schemas.microsoft.com/office/powerpoint/2010/main" val="776440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pPr>
              <a:defRPr/>
            </a:pPr>
            <a:endParaRPr lang="en-US" dirty="0"/>
          </a:p>
        </p:txBody>
      </p:sp>
      <p:sp>
        <p:nvSpPr>
          <p:cNvPr id="5" name="Footer Placeholder 4"/>
          <p:cNvSpPr>
            <a:spLocks noGrp="1"/>
          </p:cNvSpPr>
          <p:nvPr>
            <p:ph type="ftr" sz="quarter" idx="11"/>
          </p:nvPr>
        </p:nvSpPr>
        <p:spPr>
          <a:xfrm>
            <a:off x="510241" y="5936189"/>
            <a:ext cx="4518959" cy="365125"/>
          </a:xfrm>
        </p:spPr>
        <p:txBody>
          <a:bodyPr/>
          <a:lstStyle/>
          <a:p>
            <a:pPr>
              <a:defRPr/>
            </a:pPr>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pPr>
              <a:defRPr/>
            </a:pPr>
            <a:fld id="{8EDE622D-D8AA-4E79-B942-8BE2E6E8FFA2}" type="slidenum">
              <a:rPr lang="en-US" smtClean="0"/>
              <a:pPr>
                <a:defRPr/>
              </a:pPr>
              <a:t>‹#›</a:t>
            </a:fld>
            <a:endParaRPr lang="en-US" dirty="0"/>
          </a:p>
        </p:txBody>
      </p:sp>
    </p:spTree>
    <p:extLst>
      <p:ext uri="{BB962C8B-B14F-4D97-AF65-F5344CB8AC3E}">
        <p14:creationId xmlns:p14="http://schemas.microsoft.com/office/powerpoint/2010/main" val="152930549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EFFEC86-16DA-48BB-BF6B-8BDFB3A41D07}" type="slidenum">
              <a:rPr lang="en-US" smtClean="0"/>
              <a:pPr>
                <a:defRPr/>
              </a:pPr>
              <a:t>‹#›</a:t>
            </a:fld>
            <a:endParaRPr lang="en-US" dirty="0"/>
          </a:p>
        </p:txBody>
      </p:sp>
    </p:spTree>
    <p:extLst>
      <p:ext uri="{BB962C8B-B14F-4D97-AF65-F5344CB8AC3E}">
        <p14:creationId xmlns:p14="http://schemas.microsoft.com/office/powerpoint/2010/main" val="263686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pPr>
              <a:defRPr/>
            </a:pPr>
            <a:endParaRPr lang="en-US" dirty="0"/>
          </a:p>
        </p:txBody>
      </p:sp>
      <p:sp>
        <p:nvSpPr>
          <p:cNvPr id="5" name="Footer Placeholder 4"/>
          <p:cNvSpPr>
            <a:spLocks noGrp="1"/>
          </p:cNvSpPr>
          <p:nvPr>
            <p:ph type="ftr" sz="quarter" idx="11"/>
          </p:nvPr>
        </p:nvSpPr>
        <p:spPr>
          <a:xfrm>
            <a:off x="533400" y="5936189"/>
            <a:ext cx="4834673" cy="365125"/>
          </a:xfrm>
        </p:spPr>
        <p:txBody>
          <a:bodyPr/>
          <a:lstStyle/>
          <a:p>
            <a:pPr>
              <a:defRPr/>
            </a:pPr>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pPr>
              <a:defRPr/>
            </a:pPr>
            <a:fld id="{FD5753F5-F551-4628-AB94-A98BB1CFADAB}" type="slidenum">
              <a:rPr lang="en-US" smtClean="0"/>
              <a:pPr>
                <a:defRPr/>
              </a:pPr>
              <a:t>‹#›</a:t>
            </a:fld>
            <a:endParaRPr lang="en-US" dirty="0"/>
          </a:p>
        </p:txBody>
      </p:sp>
    </p:spTree>
    <p:extLst>
      <p:ext uri="{BB962C8B-B14F-4D97-AF65-F5344CB8AC3E}">
        <p14:creationId xmlns:p14="http://schemas.microsoft.com/office/powerpoint/2010/main" val="402709961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400609580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B07384A-1ECE-49F3-A19B-F915AFD97F8E}" type="slidenum">
              <a:rPr lang="en-US" smtClean="0"/>
              <a:pPr>
                <a:defRPr/>
              </a:pPr>
              <a:t>‹#›</a:t>
            </a:fld>
            <a:endParaRPr lang="en-US" dirty="0"/>
          </a:p>
        </p:txBody>
      </p:sp>
    </p:spTree>
    <p:extLst>
      <p:ext uri="{BB962C8B-B14F-4D97-AF65-F5344CB8AC3E}">
        <p14:creationId xmlns:p14="http://schemas.microsoft.com/office/powerpoint/2010/main" val="131925505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835B622-A704-4A63-A14B-339C057E5CC6}" type="slidenum">
              <a:rPr lang="en-US" smtClean="0"/>
              <a:pPr>
                <a:defRPr/>
              </a:pPr>
              <a:t>‹#›</a:t>
            </a:fld>
            <a:endParaRPr lang="en-US" dirty="0"/>
          </a:p>
        </p:txBody>
      </p:sp>
    </p:spTree>
    <p:extLst>
      <p:ext uri="{BB962C8B-B14F-4D97-AF65-F5344CB8AC3E}">
        <p14:creationId xmlns:p14="http://schemas.microsoft.com/office/powerpoint/2010/main" val="3080217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46EB897-5382-4A24-ACF7-92D258C0B2C6}" type="slidenum">
              <a:rPr lang="en-US" smtClean="0"/>
              <a:pPr>
                <a:defRPr/>
              </a:pPr>
              <a:t>‹#›</a:t>
            </a:fld>
            <a:endParaRPr lang="en-US" dirty="0"/>
          </a:p>
        </p:txBody>
      </p:sp>
    </p:spTree>
    <p:extLst>
      <p:ext uri="{BB962C8B-B14F-4D97-AF65-F5344CB8AC3E}">
        <p14:creationId xmlns:p14="http://schemas.microsoft.com/office/powerpoint/2010/main" val="2170395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5AA45B2-8543-4815-82AE-E603C455B411}" type="slidenum">
              <a:rPr lang="en-US" smtClean="0"/>
              <a:pPr>
                <a:defRPr/>
              </a:pPr>
              <a:t>‹#›</a:t>
            </a:fld>
            <a:endParaRPr lang="en-US" dirty="0"/>
          </a:p>
        </p:txBody>
      </p:sp>
    </p:spTree>
    <p:extLst>
      <p:ext uri="{BB962C8B-B14F-4D97-AF65-F5344CB8AC3E}">
        <p14:creationId xmlns:p14="http://schemas.microsoft.com/office/powerpoint/2010/main" val="32782059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279504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8000">
              <a:schemeClr val="bg2">
                <a:lumMod val="20000"/>
                <a:lumOff val="80000"/>
              </a:schemeClr>
            </a:gs>
            <a:gs pos="0">
              <a:schemeClr val="bg2">
                <a:shade val="100000"/>
                <a:hueMod val="100000"/>
                <a:satMod val="110000"/>
                <a:lumMod val="130000"/>
              </a:schemeClr>
            </a:gs>
            <a:gs pos="98000">
              <a:schemeClr val="bg2">
                <a:shade val="78000"/>
                <a:hueMod val="118000"/>
                <a:satMod val="120000"/>
                <a:lumMod val="69000"/>
              </a:schemeClr>
            </a:gs>
          </a:gsLst>
          <a:lin ang="2520000" scaled="0"/>
          <a:tileRect/>
        </a:gradFill>
        <a:effectLst/>
      </p:bgPr>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a:defRPr/>
            </a:pPr>
            <a:fld id="{DB7D3699-2785-4AEF-BD15-642D9AB347D2}" type="slidenum">
              <a:rPr lang="en-US" smtClean="0"/>
              <a:pPr>
                <a:defRPr/>
              </a:pPr>
              <a:t>‹#›</a:t>
            </a:fld>
            <a:endParaRPr lang="en-US" dirty="0"/>
          </a:p>
        </p:txBody>
      </p:sp>
    </p:spTree>
    <p:extLst>
      <p:ext uri="{BB962C8B-B14F-4D97-AF65-F5344CB8AC3E}">
        <p14:creationId xmlns:p14="http://schemas.microsoft.com/office/powerpoint/2010/main" val="3543832347"/>
      </p:ext>
    </p:extLst>
  </p:cSld>
  <p:clrMap bg1="dk1" tx1="lt1" bg2="dk2" tx2="lt2" accent1="accent1" accent2="accent2" accent3="accent3" accent4="accent4" accent5="accent5" accent6="accent6" hlink="hlink" folHlink="folHlink"/>
  <p:sldLayoutIdLst>
    <p:sldLayoutId id="2147484767" r:id="rId1"/>
    <p:sldLayoutId id="2147484768" r:id="rId2"/>
    <p:sldLayoutId id="2147484769" r:id="rId3"/>
    <p:sldLayoutId id="2147484770" r:id="rId4"/>
    <p:sldLayoutId id="2147484771" r:id="rId5"/>
    <p:sldLayoutId id="2147484772" r:id="rId6"/>
    <p:sldLayoutId id="2147484773" r:id="rId7"/>
    <p:sldLayoutId id="2147484774" r:id="rId8"/>
    <p:sldLayoutId id="2147484775" r:id="rId9"/>
    <p:sldLayoutId id="2147484776" r:id="rId10"/>
    <p:sldLayoutId id="2147484777" r:id="rId11"/>
    <p:sldLayoutId id="2147484778" r:id="rId12"/>
    <p:sldLayoutId id="2147484779" r:id="rId13"/>
    <p:sldLayoutId id="2147484780" r:id="rId14"/>
    <p:sldLayoutId id="2147484781" r:id="rId15"/>
    <p:sldLayoutId id="2147484782" r:id="rId16"/>
    <p:sldLayoutId id="214748478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wnc.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hyperlink" Target="https://www2.ed.gov/policy/rights/guid/ocr/sex.html" TargetMode="External"/><Relationship Id="rId2" Type="http://schemas.openxmlformats.org/officeDocument/2006/relationships/hyperlink" Target="https://nshe.nevada.edu/wp-content/uploads/file/BoardOfRegents/Handbook/title4/T4-CH08%20Student%20Recruitment%20and%20Retention%20Policy%20Equal%20Employment%20Opportunity%20Policy%20and%20Affirmative%20Action%20Program%20for%20NSHE.pdf"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www.wnc.edu/carson-city/" TargetMode="External"/><Relationship Id="rId2" Type="http://schemas.openxmlformats.org/officeDocument/2006/relationships/hyperlink" Target="mailto:mark.ghan@wnc.edu" TargetMode="External"/><Relationship Id="rId1" Type="http://schemas.openxmlformats.org/officeDocument/2006/relationships/slideLayout" Target="../slideLayouts/slideLayout8.xml"/><Relationship Id="rId4" Type="http://schemas.openxmlformats.org/officeDocument/2006/relationships/hyperlink" Target="https://www.wnc.edu/carson-city/bristlecone-build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718D5-2865-4B19-AC12-E1792084CC20}"/>
              </a:ext>
            </a:extLst>
          </p:cNvPr>
          <p:cNvSpPr>
            <a:spLocks noGrp="1"/>
          </p:cNvSpPr>
          <p:nvPr>
            <p:ph type="ctrTitle"/>
          </p:nvPr>
        </p:nvSpPr>
        <p:spPr/>
        <p:txBody>
          <a:bodyPr/>
          <a:lstStyle/>
          <a:p>
            <a:br>
              <a:rPr lang="en-US" sz="3600" dirty="0"/>
            </a:br>
            <a:r>
              <a:rPr lang="en-US" dirty="0"/>
              <a:t>Investigator Training</a:t>
            </a:r>
            <a:br>
              <a:rPr lang="en-US" sz="3600" dirty="0"/>
            </a:br>
            <a:r>
              <a:rPr lang="en-US" sz="2400" dirty="0"/>
              <a:t>Title IX and Non-Title IX</a:t>
            </a:r>
            <a:br>
              <a:rPr lang="en-US" sz="2000" dirty="0"/>
            </a:br>
            <a:endParaRPr lang="en-US" sz="2000" dirty="0"/>
          </a:p>
        </p:txBody>
      </p:sp>
      <p:sp>
        <p:nvSpPr>
          <p:cNvPr id="3" name="Subtitle 2">
            <a:extLst>
              <a:ext uri="{FF2B5EF4-FFF2-40B4-BE49-F238E27FC236}">
                <a16:creationId xmlns:a16="http://schemas.microsoft.com/office/drawing/2014/main" id="{1EC1F0EE-FECD-491B-89BF-D39AD054D18E}"/>
              </a:ext>
            </a:extLst>
          </p:cNvPr>
          <p:cNvSpPr>
            <a:spLocks noGrp="1"/>
          </p:cNvSpPr>
          <p:nvPr>
            <p:ph type="subTitle" idx="1"/>
          </p:nvPr>
        </p:nvSpPr>
        <p:spPr/>
        <p:txBody>
          <a:bodyPr>
            <a:normAutofit/>
          </a:bodyPr>
          <a:lstStyle/>
          <a:p>
            <a:r>
              <a:rPr lang="en-US" sz="2400" b="1" dirty="0">
                <a:solidFill>
                  <a:schemeClr val="bg1"/>
                </a:solidFill>
              </a:rPr>
              <a:t>Office of Institutional Equity</a:t>
            </a:r>
          </a:p>
        </p:txBody>
      </p:sp>
      <p:pic>
        <p:nvPicPr>
          <p:cNvPr id="6" name="Picture 5">
            <a:hlinkClick r:id="rId2"/>
            <a:extLst>
              <a:ext uri="{FF2B5EF4-FFF2-40B4-BE49-F238E27FC236}">
                <a16:creationId xmlns:a16="http://schemas.microsoft.com/office/drawing/2014/main" id="{04A059C5-C67E-43E7-9CBF-B27913533D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57408" y="2782069"/>
            <a:ext cx="1276350" cy="1276350"/>
          </a:xfrm>
          <a:prstGeom prst="rect">
            <a:avLst/>
          </a:prstGeom>
          <a:noFill/>
          <a:ln>
            <a:noFill/>
          </a:ln>
        </p:spPr>
      </p:pic>
    </p:spTree>
    <p:extLst>
      <p:ext uri="{BB962C8B-B14F-4D97-AF65-F5344CB8AC3E}">
        <p14:creationId xmlns:p14="http://schemas.microsoft.com/office/powerpoint/2010/main" val="183947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3B9E-6E81-4110-BFCB-7EAEAE7BD94A}"/>
              </a:ext>
            </a:extLst>
          </p:cNvPr>
          <p:cNvSpPr>
            <a:spLocks noGrp="1"/>
          </p:cNvSpPr>
          <p:nvPr>
            <p:ph type="title"/>
          </p:nvPr>
        </p:nvSpPr>
        <p:spPr>
          <a:xfrm>
            <a:off x="1085850" y="857251"/>
            <a:ext cx="7886700" cy="994172"/>
          </a:xfrm>
        </p:spPr>
        <p:txBody>
          <a:bodyPr/>
          <a:lstStyle/>
          <a:p>
            <a:pPr algn="l"/>
            <a:r>
              <a:rPr lang="en-US" dirty="0"/>
              <a:t>Title IX Jurisdiction </a:t>
            </a:r>
          </a:p>
        </p:txBody>
      </p:sp>
      <p:sp>
        <p:nvSpPr>
          <p:cNvPr id="3" name="Content Placeholder 2">
            <a:extLst>
              <a:ext uri="{FF2B5EF4-FFF2-40B4-BE49-F238E27FC236}">
                <a16:creationId xmlns:a16="http://schemas.microsoft.com/office/drawing/2014/main" id="{A7D0643D-2884-4314-B021-C3C4650AF668}"/>
              </a:ext>
            </a:extLst>
          </p:cNvPr>
          <p:cNvSpPr>
            <a:spLocks noGrp="1"/>
          </p:cNvSpPr>
          <p:nvPr>
            <p:ph idx="1"/>
          </p:nvPr>
        </p:nvSpPr>
        <p:spPr>
          <a:xfrm>
            <a:off x="304800" y="2209800"/>
            <a:ext cx="8458200" cy="4343400"/>
          </a:xfrm>
        </p:spPr>
        <p:txBody>
          <a:bodyPr>
            <a:normAutofit/>
          </a:bodyPr>
          <a:lstStyle/>
          <a:p>
            <a:r>
              <a:rPr lang="en-US" sz="1875" dirty="0">
                <a:solidFill>
                  <a:schemeClr val="bg1"/>
                </a:solidFill>
              </a:rPr>
              <a:t>For the alleged conduct to be considered within the authority of Title IX it must occur:</a:t>
            </a:r>
          </a:p>
          <a:p>
            <a:pPr lvl="1"/>
            <a:r>
              <a:rPr lang="en-US" sz="1650" dirty="0">
                <a:solidFill>
                  <a:schemeClr val="bg1"/>
                </a:solidFill>
              </a:rPr>
              <a:t>Within the United States of America</a:t>
            </a:r>
          </a:p>
          <a:p>
            <a:pPr lvl="2"/>
            <a:r>
              <a:rPr lang="en-US" sz="1500" dirty="0">
                <a:solidFill>
                  <a:schemeClr val="bg1"/>
                </a:solidFill>
              </a:rPr>
              <a:t>If the alleged incident took place outside of the United States, it will be considered a Non-Title IX incident.</a:t>
            </a:r>
          </a:p>
          <a:p>
            <a:pPr lvl="1"/>
            <a:r>
              <a:rPr lang="en-US" sz="1875" dirty="0">
                <a:solidFill>
                  <a:schemeClr val="bg1"/>
                </a:solidFill>
              </a:rPr>
              <a:t>Within WNC’s educational program or activity</a:t>
            </a:r>
          </a:p>
          <a:p>
            <a:pPr lvl="2"/>
            <a:r>
              <a:rPr lang="en-US" sz="1650" dirty="0">
                <a:solidFill>
                  <a:schemeClr val="bg1"/>
                </a:solidFill>
              </a:rPr>
              <a:t>The alleged act must occur within the scope of a WNC program or sponsored event.</a:t>
            </a:r>
          </a:p>
          <a:p>
            <a:pPr lvl="3"/>
            <a:r>
              <a:rPr lang="en-US" sz="1500" dirty="0">
                <a:solidFill>
                  <a:schemeClr val="bg1"/>
                </a:solidFill>
              </a:rPr>
              <a:t>For example, the alleged incident occurred during WNC soccer game and it involved two WNC student-athletes. This example would be considered a Title IX incident.</a:t>
            </a:r>
          </a:p>
          <a:p>
            <a:pPr lvl="3"/>
            <a:r>
              <a:rPr lang="en-US" sz="1500" dirty="0">
                <a:solidFill>
                  <a:schemeClr val="bg1"/>
                </a:solidFill>
              </a:rPr>
              <a:t>For example, the alleged incident took place at a non-WNC affiliated residence between two fellow WNC Students that happen to be roommates. This example would be considered a Non-Title IX incident because it did not occur within the scope an educational program, activity, or facility. </a:t>
            </a:r>
          </a:p>
          <a:p>
            <a:pPr lvl="2"/>
            <a:endParaRPr lang="en-US" dirty="0"/>
          </a:p>
          <a:p>
            <a:pPr marL="685800" lvl="2" indent="0">
              <a:buNone/>
            </a:pPr>
            <a:endParaRPr lang="en-US" dirty="0"/>
          </a:p>
        </p:txBody>
      </p:sp>
    </p:spTree>
    <p:extLst>
      <p:ext uri="{BB962C8B-B14F-4D97-AF65-F5344CB8AC3E}">
        <p14:creationId xmlns:p14="http://schemas.microsoft.com/office/powerpoint/2010/main" val="781038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CA7D-704B-405D-8CDB-D36C3F72E05B}"/>
              </a:ext>
            </a:extLst>
          </p:cNvPr>
          <p:cNvSpPr>
            <a:spLocks noGrp="1"/>
          </p:cNvSpPr>
          <p:nvPr>
            <p:ph type="title"/>
          </p:nvPr>
        </p:nvSpPr>
        <p:spPr>
          <a:xfrm>
            <a:off x="1113233" y="857251"/>
            <a:ext cx="7514035" cy="1314449"/>
          </a:xfrm>
        </p:spPr>
        <p:txBody>
          <a:bodyPr/>
          <a:lstStyle/>
          <a:p>
            <a:pPr algn="l"/>
            <a:r>
              <a:rPr lang="en-US" dirty="0"/>
              <a:t>Title IX Grievance Process Authorization</a:t>
            </a:r>
          </a:p>
        </p:txBody>
      </p:sp>
      <p:sp>
        <p:nvSpPr>
          <p:cNvPr id="3" name="Content Placeholder 2">
            <a:extLst>
              <a:ext uri="{FF2B5EF4-FFF2-40B4-BE49-F238E27FC236}">
                <a16:creationId xmlns:a16="http://schemas.microsoft.com/office/drawing/2014/main" id="{977F7727-3916-4E0C-840D-6568B311EE03}"/>
              </a:ext>
            </a:extLst>
          </p:cNvPr>
          <p:cNvSpPr>
            <a:spLocks noGrp="1"/>
          </p:cNvSpPr>
          <p:nvPr>
            <p:ph idx="1"/>
          </p:nvPr>
        </p:nvSpPr>
        <p:spPr>
          <a:xfrm>
            <a:off x="304800" y="2288952"/>
            <a:ext cx="8686800" cy="3959448"/>
          </a:xfrm>
        </p:spPr>
        <p:txBody>
          <a:bodyPr>
            <a:normAutofit/>
          </a:bodyPr>
          <a:lstStyle/>
          <a:p>
            <a:r>
              <a:rPr lang="en-US" sz="1875" dirty="0">
                <a:solidFill>
                  <a:schemeClr val="bg1"/>
                </a:solidFill>
              </a:rPr>
              <a:t>For a Title IX grievance process to be authorized the following must occur:</a:t>
            </a:r>
          </a:p>
          <a:p>
            <a:pPr lvl="2"/>
            <a:r>
              <a:rPr lang="en-US" sz="1650" dirty="0">
                <a:solidFill>
                  <a:schemeClr val="bg1"/>
                </a:solidFill>
              </a:rPr>
              <a:t>The alleged conduct satisfies one or more of the three pronged requirements listed within Title IX’s definition of Sexual Harassment.</a:t>
            </a:r>
          </a:p>
          <a:p>
            <a:pPr lvl="2"/>
            <a:r>
              <a:rPr lang="en-US" sz="1650" dirty="0">
                <a:solidFill>
                  <a:schemeClr val="bg1"/>
                </a:solidFill>
              </a:rPr>
              <a:t>The alleged conduct occurred within the United States</a:t>
            </a:r>
          </a:p>
          <a:p>
            <a:pPr lvl="2"/>
            <a:r>
              <a:rPr lang="en-US" sz="1650" dirty="0">
                <a:solidFill>
                  <a:schemeClr val="bg1"/>
                </a:solidFill>
              </a:rPr>
              <a:t>The alleged conduct occurred within WNC educational program or activity.</a:t>
            </a:r>
          </a:p>
          <a:p>
            <a:pPr lvl="1"/>
            <a:endParaRPr lang="en-US" dirty="0">
              <a:solidFill>
                <a:schemeClr val="bg1"/>
              </a:solidFill>
            </a:endParaRPr>
          </a:p>
          <a:p>
            <a:r>
              <a:rPr lang="en-US" sz="1875" dirty="0">
                <a:solidFill>
                  <a:schemeClr val="bg1"/>
                </a:solidFill>
              </a:rPr>
              <a:t>If the alleged incident does not meet the above, then the Title IX Grievance Process is Not Authorized.</a:t>
            </a:r>
          </a:p>
          <a:p>
            <a:pPr lvl="2"/>
            <a:r>
              <a:rPr lang="en-US" sz="1650" dirty="0">
                <a:solidFill>
                  <a:schemeClr val="bg1"/>
                </a:solidFill>
              </a:rPr>
              <a:t>However, this does NOT mean WNC will take no action. </a:t>
            </a:r>
          </a:p>
          <a:p>
            <a:pPr lvl="2"/>
            <a:r>
              <a:rPr lang="en-US" sz="1650" dirty="0">
                <a:solidFill>
                  <a:schemeClr val="bg1"/>
                </a:solidFill>
              </a:rPr>
              <a:t>If the Title IX Grievance Process is not authorized, at the discretion of OIE, then the incident may be investigated utilizing the Non-Title IX grievance procedure list in Title 4, Chapter 8, Section 13 of the NSHE Board of Regents Handbook</a:t>
            </a:r>
            <a:r>
              <a:rPr lang="en-US" sz="1500" dirty="0">
                <a:solidFill>
                  <a:schemeClr val="bg1"/>
                </a:solidFill>
              </a:rPr>
              <a:t>.</a:t>
            </a:r>
          </a:p>
          <a:p>
            <a:pPr lvl="1"/>
            <a:endParaRPr lang="en-US" dirty="0"/>
          </a:p>
        </p:txBody>
      </p:sp>
    </p:spTree>
    <p:extLst>
      <p:ext uri="{BB962C8B-B14F-4D97-AF65-F5344CB8AC3E}">
        <p14:creationId xmlns:p14="http://schemas.microsoft.com/office/powerpoint/2010/main" val="2608829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0E54-FBAF-4A69-B879-346638035D94}"/>
              </a:ext>
            </a:extLst>
          </p:cNvPr>
          <p:cNvSpPr>
            <a:spLocks noGrp="1"/>
          </p:cNvSpPr>
          <p:nvPr>
            <p:ph type="ctrTitle"/>
          </p:nvPr>
        </p:nvSpPr>
        <p:spPr/>
        <p:txBody>
          <a:bodyPr/>
          <a:lstStyle/>
          <a:p>
            <a:r>
              <a:rPr lang="en-US" dirty="0"/>
              <a:t>Investigations</a:t>
            </a:r>
          </a:p>
        </p:txBody>
      </p:sp>
      <p:sp>
        <p:nvSpPr>
          <p:cNvPr id="3" name="Subtitle 2">
            <a:extLst>
              <a:ext uri="{FF2B5EF4-FFF2-40B4-BE49-F238E27FC236}">
                <a16:creationId xmlns:a16="http://schemas.microsoft.com/office/drawing/2014/main" id="{774C8781-60A7-4085-B3E3-9F3DAB30C479}"/>
              </a:ext>
            </a:extLst>
          </p:cNvPr>
          <p:cNvSpPr>
            <a:spLocks noGrp="1"/>
          </p:cNvSpPr>
          <p:nvPr>
            <p:ph type="subTitle" idx="1"/>
          </p:nvPr>
        </p:nvSpPr>
        <p:spPr>
          <a:xfrm>
            <a:off x="152401" y="4394040"/>
            <a:ext cx="8763000" cy="1117687"/>
          </a:xfrm>
        </p:spPr>
        <p:txBody>
          <a:bodyPr/>
          <a:lstStyle/>
          <a:p>
            <a:r>
              <a:rPr lang="en-US" sz="2000" b="1" i="1" dirty="0">
                <a:solidFill>
                  <a:schemeClr val="bg1"/>
                </a:solidFill>
                <a:ea typeface="ＭＳ Ｐゴシック" pitchFamily="34" charset="-128"/>
              </a:rPr>
              <a:t>“As an investigator, you must always remember that you have no </a:t>
            </a:r>
            <a:r>
              <a:rPr lang="en-US" altLang="ja-JP" sz="2000" b="1" i="1" dirty="0">
                <a:solidFill>
                  <a:schemeClr val="bg1"/>
                </a:solidFill>
                <a:ea typeface="ＭＳ Ｐゴシック" pitchFamily="34" charset="-128"/>
              </a:rPr>
              <a:t>side other than the integrity of the process.”</a:t>
            </a:r>
          </a:p>
          <a:p>
            <a:r>
              <a:rPr lang="en-US" b="1" i="1" dirty="0">
                <a:solidFill>
                  <a:schemeClr val="bg1"/>
                </a:solidFill>
                <a:ea typeface="ＭＳ Ｐゴシック" pitchFamily="34" charset="-128"/>
              </a:rPr>
              <a:t>-Unknown</a:t>
            </a:r>
            <a:endParaRPr lang="en-US" i="1" dirty="0">
              <a:solidFill>
                <a:schemeClr val="bg1"/>
              </a:solidFill>
            </a:endParaRPr>
          </a:p>
        </p:txBody>
      </p:sp>
    </p:spTree>
    <p:extLst>
      <p:ext uri="{BB962C8B-B14F-4D97-AF65-F5344CB8AC3E}">
        <p14:creationId xmlns:p14="http://schemas.microsoft.com/office/powerpoint/2010/main" val="46217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a typeface="ＭＳ Ｐゴシック" pitchFamily="34" charset="-128"/>
              </a:rPr>
              <a:t>Investigations</a:t>
            </a:r>
            <a:endParaRPr lang="en-US" dirty="0"/>
          </a:p>
        </p:txBody>
      </p:sp>
      <p:sp>
        <p:nvSpPr>
          <p:cNvPr id="3" name="Content Placeholder 2"/>
          <p:cNvSpPr>
            <a:spLocks noGrp="1"/>
          </p:cNvSpPr>
          <p:nvPr>
            <p:ph idx="1"/>
          </p:nvPr>
        </p:nvSpPr>
        <p:spPr>
          <a:xfrm>
            <a:off x="533400" y="2209800"/>
            <a:ext cx="6887389" cy="3726389"/>
          </a:xfrm>
        </p:spPr>
        <p:txBody>
          <a:bodyPr>
            <a:normAutofit lnSpcReduction="10000"/>
          </a:bodyPr>
          <a:lstStyle/>
          <a:p>
            <a:pPr marL="0" indent="0">
              <a:buNone/>
            </a:pPr>
            <a:r>
              <a:rPr lang="en-US" sz="2800" dirty="0">
                <a:solidFill>
                  <a:schemeClr val="bg1"/>
                </a:solidFill>
              </a:rPr>
              <a:t>WNC requires that all investigations, both Title IX and Non-Title IX be:</a:t>
            </a:r>
          </a:p>
          <a:p>
            <a:pPr marL="0" indent="0">
              <a:buNone/>
            </a:pPr>
            <a:endParaRPr lang="en-US" sz="2800" dirty="0">
              <a:solidFill>
                <a:schemeClr val="bg1"/>
              </a:solidFill>
            </a:endParaRPr>
          </a:p>
          <a:p>
            <a:pPr>
              <a:buFont typeface="Wingdings" panose="05000000000000000000" pitchFamily="2" charset="2"/>
              <a:buChar char="v"/>
            </a:pPr>
            <a:r>
              <a:rPr lang="en-US" sz="2800" dirty="0">
                <a:solidFill>
                  <a:schemeClr val="bg1"/>
                </a:solidFill>
              </a:rPr>
              <a:t>Prompt </a:t>
            </a:r>
          </a:p>
          <a:p>
            <a:pPr>
              <a:buFont typeface="Wingdings" panose="05000000000000000000" pitchFamily="2" charset="2"/>
              <a:buChar char="v"/>
            </a:pPr>
            <a:r>
              <a:rPr lang="en-US" sz="2800" dirty="0">
                <a:solidFill>
                  <a:schemeClr val="bg1"/>
                </a:solidFill>
              </a:rPr>
              <a:t>Impartial </a:t>
            </a:r>
          </a:p>
          <a:p>
            <a:pPr>
              <a:buFont typeface="Wingdings" panose="05000000000000000000" pitchFamily="2" charset="2"/>
              <a:buChar char="v"/>
            </a:pPr>
            <a:r>
              <a:rPr lang="en-US" sz="2800" dirty="0">
                <a:solidFill>
                  <a:schemeClr val="bg1"/>
                </a:solidFill>
              </a:rPr>
              <a:t>Thorough </a:t>
            </a:r>
          </a:p>
          <a:p>
            <a:pPr>
              <a:buFont typeface="Wingdings" panose="05000000000000000000" pitchFamily="2" charset="2"/>
              <a:buChar char="v"/>
            </a:pPr>
            <a:r>
              <a:rPr lang="en-US" sz="2800" dirty="0">
                <a:solidFill>
                  <a:schemeClr val="bg1"/>
                </a:solidFill>
              </a:rPr>
              <a:t>Objective</a:t>
            </a:r>
          </a:p>
          <a:p>
            <a:pPr>
              <a:buFont typeface="Wingdings" panose="05000000000000000000" pitchFamily="2" charset="2"/>
              <a:buChar char="v"/>
            </a:pPr>
            <a:r>
              <a:rPr lang="en-US" sz="2800" dirty="0">
                <a:solidFill>
                  <a:schemeClr val="bg1"/>
                </a:solidFill>
              </a:rPr>
              <a:t>Equitable</a:t>
            </a:r>
          </a:p>
        </p:txBody>
      </p:sp>
    </p:spTree>
    <p:extLst>
      <p:ext uri="{BB962C8B-B14F-4D97-AF65-F5344CB8AC3E}">
        <p14:creationId xmlns:p14="http://schemas.microsoft.com/office/powerpoint/2010/main" val="1632521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Timeliness of the Investigation</a:t>
            </a:r>
          </a:p>
        </p:txBody>
      </p:sp>
      <p:sp>
        <p:nvSpPr>
          <p:cNvPr id="3" name="Content Placeholder 2"/>
          <p:cNvSpPr>
            <a:spLocks noGrp="1"/>
          </p:cNvSpPr>
          <p:nvPr>
            <p:ph sz="quarter" idx="1"/>
          </p:nvPr>
        </p:nvSpPr>
        <p:spPr/>
        <p:txBody>
          <a:bodyPr>
            <a:normAutofit/>
          </a:bodyPr>
          <a:lstStyle/>
          <a:p>
            <a:pPr algn="just"/>
            <a:r>
              <a:rPr lang="en-US" sz="2000" dirty="0">
                <a:solidFill>
                  <a:schemeClr val="bg1"/>
                </a:solidFill>
              </a:rPr>
              <a:t>WNC has the responsibility of conducting </a:t>
            </a:r>
            <a:r>
              <a:rPr lang="en-US" sz="2000" dirty="0">
                <a:solidFill>
                  <a:srgbClr val="000000"/>
                </a:solidFill>
              </a:rPr>
              <a:t>a </a:t>
            </a:r>
            <a:r>
              <a:rPr lang="en-US" sz="2000" b="0" i="0" dirty="0">
                <a:solidFill>
                  <a:srgbClr val="000000"/>
                </a:solidFill>
                <a:effectLst/>
              </a:rPr>
              <a:t>prompt, thorough, impartial, and equitable investigation and resolution of the complaint.</a:t>
            </a:r>
            <a:endParaRPr lang="en-US" sz="2000" dirty="0">
              <a:solidFill>
                <a:schemeClr val="bg1"/>
              </a:solidFill>
            </a:endParaRPr>
          </a:p>
          <a:p>
            <a:pPr algn="just"/>
            <a:r>
              <a:rPr lang="en-US" sz="2000" dirty="0">
                <a:solidFill>
                  <a:schemeClr val="bg1"/>
                </a:solidFill>
              </a:rPr>
              <a:t>Title 4, Chapter 8, Section 13, of the Board of Regents Handbook states</a:t>
            </a:r>
            <a:r>
              <a:rPr lang="en-US" sz="2000" i="1" dirty="0">
                <a:solidFill>
                  <a:schemeClr val="bg1"/>
                </a:solidFill>
              </a:rPr>
              <a:t>; “</a:t>
            </a:r>
            <a:r>
              <a:rPr lang="en-US" sz="2000" b="0" i="1" dirty="0">
                <a:solidFill>
                  <a:schemeClr val="bg1"/>
                </a:solidFill>
                <a:effectLst/>
              </a:rPr>
              <a:t>an investigation should be completed within a reasonable time from receipt of the complaint or information about the conduct.”</a:t>
            </a:r>
          </a:p>
          <a:p>
            <a:pPr marL="0" indent="0" algn="just">
              <a:buNone/>
            </a:pPr>
            <a:endParaRPr lang="en-US" sz="2000" i="1" dirty="0">
              <a:solidFill>
                <a:schemeClr val="bg1"/>
              </a:solidFill>
            </a:endParaRPr>
          </a:p>
        </p:txBody>
      </p:sp>
    </p:spTree>
    <p:extLst>
      <p:ext uri="{BB962C8B-B14F-4D97-AF65-F5344CB8AC3E}">
        <p14:creationId xmlns:p14="http://schemas.microsoft.com/office/powerpoint/2010/main" val="3377120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Interview Process</a:t>
            </a:r>
          </a:p>
        </p:txBody>
      </p:sp>
      <p:sp>
        <p:nvSpPr>
          <p:cNvPr id="3" name="Content Placeholder 2"/>
          <p:cNvSpPr>
            <a:spLocks noGrp="1"/>
          </p:cNvSpPr>
          <p:nvPr>
            <p:ph sz="quarter" idx="1"/>
          </p:nvPr>
        </p:nvSpPr>
        <p:spPr>
          <a:xfrm>
            <a:off x="533400" y="2133600"/>
            <a:ext cx="6887389" cy="4190999"/>
          </a:xfrm>
        </p:spPr>
        <p:txBody>
          <a:bodyPr>
            <a:normAutofit fontScale="70000" lnSpcReduction="20000"/>
          </a:bodyPr>
          <a:lstStyle/>
          <a:p>
            <a:pPr marL="0" indent="0">
              <a:buNone/>
            </a:pPr>
            <a:r>
              <a:rPr lang="en-US" sz="2900" b="1" dirty="0">
                <a:solidFill>
                  <a:schemeClr val="bg1"/>
                </a:solidFill>
              </a:rPr>
              <a:t>Order of Interviews</a:t>
            </a:r>
          </a:p>
          <a:p>
            <a:pPr lvl="1"/>
            <a:r>
              <a:rPr lang="en-US" sz="2300" dirty="0">
                <a:solidFill>
                  <a:schemeClr val="bg1"/>
                </a:solidFill>
              </a:rPr>
              <a:t>The usual order for interviewing is the Complainant, the Respondent, and witnesses. This is determined on a case by case basis. Re-interviewing if necessary.</a:t>
            </a:r>
          </a:p>
          <a:p>
            <a:pPr marL="0" indent="0">
              <a:buNone/>
            </a:pPr>
            <a:r>
              <a:rPr lang="en-US" sz="2900" b="1" dirty="0">
                <a:solidFill>
                  <a:schemeClr val="bg1"/>
                </a:solidFill>
              </a:rPr>
              <a:t>Introduction of Interview, explain:</a:t>
            </a:r>
          </a:p>
          <a:p>
            <a:pPr lvl="1"/>
            <a:r>
              <a:rPr lang="en-US" sz="2300" dirty="0">
                <a:solidFill>
                  <a:schemeClr val="bg1"/>
                </a:solidFill>
              </a:rPr>
              <a:t>The purpose of meeting with them.</a:t>
            </a:r>
          </a:p>
          <a:p>
            <a:pPr lvl="1"/>
            <a:r>
              <a:rPr lang="en-US" sz="2300" dirty="0">
                <a:solidFill>
                  <a:schemeClr val="bg1"/>
                </a:solidFill>
              </a:rPr>
              <a:t>The Process of Investigation, </a:t>
            </a:r>
            <a:r>
              <a:rPr lang="en-US" sz="2300" dirty="0">
                <a:solidFill>
                  <a:schemeClr val="bg1"/>
                </a:solidFill>
                <a:ea typeface="ＭＳ Ｐゴシック" pitchFamily="34" charset="-128"/>
              </a:rPr>
              <a:t>your role as a fair/impartial fact gatherer, and any privacy protections.</a:t>
            </a:r>
          </a:p>
          <a:p>
            <a:pPr lvl="1"/>
            <a:r>
              <a:rPr lang="en-US" sz="2300" dirty="0">
                <a:solidFill>
                  <a:schemeClr val="bg1"/>
                </a:solidFill>
              </a:rPr>
              <a:t>The seriousness of the investigation.</a:t>
            </a:r>
          </a:p>
          <a:p>
            <a:pPr lvl="1"/>
            <a:r>
              <a:rPr lang="en-US" sz="2300" dirty="0">
                <a:solidFill>
                  <a:schemeClr val="bg1"/>
                </a:solidFill>
              </a:rPr>
              <a:t>Their specific role in the investigation, i.e. as a witness.</a:t>
            </a:r>
          </a:p>
          <a:p>
            <a:pPr lvl="1"/>
            <a:r>
              <a:rPr lang="en-US" sz="2300" dirty="0">
                <a:solidFill>
                  <a:schemeClr val="bg1"/>
                </a:solidFill>
              </a:rPr>
              <a:t>Importance of their cooperation and honesty.</a:t>
            </a:r>
          </a:p>
          <a:p>
            <a:pPr lvl="1"/>
            <a:r>
              <a:rPr lang="en-US" sz="2300" dirty="0">
                <a:solidFill>
                  <a:schemeClr val="bg1"/>
                </a:solidFill>
              </a:rPr>
              <a:t>Explain and stress no retaliation.</a:t>
            </a:r>
          </a:p>
          <a:p>
            <a:pPr marL="0" indent="0">
              <a:buNone/>
            </a:pPr>
            <a:r>
              <a:rPr lang="en-US" sz="2900" b="1" dirty="0">
                <a:solidFill>
                  <a:schemeClr val="bg1"/>
                </a:solidFill>
              </a:rPr>
              <a:t>Format for Interview Notes</a:t>
            </a:r>
          </a:p>
          <a:p>
            <a:pPr lvl="1"/>
            <a:r>
              <a:rPr lang="en-US" sz="2300" dirty="0">
                <a:solidFill>
                  <a:schemeClr val="bg1"/>
                </a:solidFill>
              </a:rPr>
              <a:t>Date &amp; Time/Location/Individuals Present/Note any follow up Items.</a:t>
            </a:r>
          </a:p>
          <a:p>
            <a:pPr lvl="1"/>
            <a:r>
              <a:rPr lang="en-US" sz="2300" dirty="0">
                <a:solidFill>
                  <a:schemeClr val="bg1"/>
                </a:solidFill>
              </a:rPr>
              <a:t>Record facts/observations not speculation/conclusions</a:t>
            </a:r>
          </a:p>
          <a:p>
            <a:pPr lvl="1"/>
            <a:r>
              <a:rPr lang="en-US" sz="2300" dirty="0">
                <a:solidFill>
                  <a:schemeClr val="bg1"/>
                </a:solidFill>
              </a:rPr>
              <a:t>Don’t make legal conclusions.</a:t>
            </a:r>
            <a:r>
              <a:rPr lang="en-US" sz="2400" dirty="0">
                <a:solidFill>
                  <a:schemeClr val="tx2"/>
                </a:solidFill>
                <a:ea typeface="ＭＳ Ｐゴシック" pitchFamily="34" charset="-128"/>
              </a:rPr>
              <a:t> </a:t>
            </a:r>
          </a:p>
          <a:p>
            <a:pPr lvl="1"/>
            <a:endParaRPr lang="en-US" sz="2300" dirty="0">
              <a:solidFill>
                <a:schemeClr val="bg1"/>
              </a:solidFill>
            </a:endParaRPr>
          </a:p>
        </p:txBody>
      </p:sp>
    </p:spTree>
    <p:extLst>
      <p:ext uri="{BB962C8B-B14F-4D97-AF65-F5344CB8AC3E}">
        <p14:creationId xmlns:p14="http://schemas.microsoft.com/office/powerpoint/2010/main" val="450534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Successful Tips for Interviewing</a:t>
            </a:r>
          </a:p>
        </p:txBody>
      </p:sp>
      <p:sp>
        <p:nvSpPr>
          <p:cNvPr id="3" name="Content Placeholder 2"/>
          <p:cNvSpPr>
            <a:spLocks noGrp="1"/>
          </p:cNvSpPr>
          <p:nvPr>
            <p:ph sz="quarter" idx="1"/>
          </p:nvPr>
        </p:nvSpPr>
        <p:spPr>
          <a:xfrm>
            <a:off x="533400" y="2336872"/>
            <a:ext cx="7315200" cy="4444928"/>
          </a:xfrm>
        </p:spPr>
        <p:txBody>
          <a:bodyPr>
            <a:normAutofit fontScale="62500" lnSpcReduction="20000"/>
          </a:bodyPr>
          <a:lstStyle/>
          <a:p>
            <a:r>
              <a:rPr lang="en-US" sz="2900" dirty="0">
                <a:solidFill>
                  <a:schemeClr val="bg1"/>
                </a:solidFill>
              </a:rPr>
              <a:t>If necessary, slow down the person being interviewed to allow for accurate note taking.</a:t>
            </a:r>
          </a:p>
          <a:p>
            <a:r>
              <a:rPr lang="en-US" sz="2900" dirty="0">
                <a:solidFill>
                  <a:schemeClr val="bg1"/>
                </a:solidFill>
              </a:rPr>
              <a:t>If statement is based on a rumor or second-hand information; document in the notes.</a:t>
            </a:r>
          </a:p>
          <a:p>
            <a:r>
              <a:rPr lang="en-US" sz="2900" dirty="0">
                <a:solidFill>
                  <a:schemeClr val="bg1"/>
                </a:solidFill>
              </a:rPr>
              <a:t>Establish rapport: </a:t>
            </a:r>
          </a:p>
          <a:p>
            <a:pPr lvl="1">
              <a:buFont typeface="Wingdings" panose="05000000000000000000" pitchFamily="2" charset="2"/>
              <a:buChar char="Ø"/>
            </a:pPr>
            <a:r>
              <a:rPr lang="en-US" sz="2500" dirty="0">
                <a:solidFill>
                  <a:schemeClr val="bg1"/>
                </a:solidFill>
                <a:ea typeface="ＭＳ Ｐゴシック" pitchFamily="34" charset="-128"/>
              </a:rPr>
              <a:t>Create a comfortable, respectful, professional atmosphere. </a:t>
            </a:r>
          </a:p>
          <a:p>
            <a:pPr lvl="1">
              <a:buFont typeface="Wingdings" panose="05000000000000000000" pitchFamily="2" charset="2"/>
              <a:buChar char="Ø"/>
            </a:pPr>
            <a:r>
              <a:rPr lang="en-US" sz="2500" dirty="0">
                <a:solidFill>
                  <a:schemeClr val="bg1"/>
                </a:solidFill>
              </a:rPr>
              <a:t>Ask the easy questions first – save the difficult ones for last.</a:t>
            </a:r>
          </a:p>
          <a:p>
            <a:r>
              <a:rPr lang="en-US" sz="2900" dirty="0">
                <a:solidFill>
                  <a:schemeClr val="bg1"/>
                </a:solidFill>
              </a:rPr>
              <a:t>Ask short, open ended questions i.e., </a:t>
            </a:r>
            <a:r>
              <a:rPr lang="en-US" sz="2900" i="1" dirty="0">
                <a:solidFill>
                  <a:schemeClr val="bg1"/>
                </a:solidFill>
              </a:rPr>
              <a:t>“and then what happened next?” </a:t>
            </a:r>
          </a:p>
          <a:p>
            <a:r>
              <a:rPr lang="en-US" sz="2900" dirty="0">
                <a:solidFill>
                  <a:schemeClr val="bg1"/>
                </a:solidFill>
              </a:rPr>
              <a:t>Do not ask legal questions this is an administrative investigation, not a criminal investigation.</a:t>
            </a:r>
          </a:p>
          <a:p>
            <a:r>
              <a:rPr lang="en-US" sz="2900" dirty="0">
                <a:solidFill>
                  <a:schemeClr val="bg1"/>
                </a:solidFill>
              </a:rPr>
              <a:t>Stay on task and within the purview of the investigation.</a:t>
            </a:r>
          </a:p>
          <a:p>
            <a:r>
              <a:rPr lang="en-US" sz="2900" dirty="0">
                <a:solidFill>
                  <a:schemeClr val="bg1"/>
                </a:solidFill>
              </a:rPr>
              <a:t>Ask </a:t>
            </a:r>
            <a:r>
              <a:rPr lang="en-US" sz="2900" i="1" dirty="0">
                <a:solidFill>
                  <a:schemeClr val="bg1"/>
                </a:solidFill>
              </a:rPr>
              <a:t>“Is there anything else I should know?”</a:t>
            </a:r>
          </a:p>
          <a:p>
            <a:r>
              <a:rPr lang="en-US" sz="2900" dirty="0">
                <a:solidFill>
                  <a:schemeClr val="bg1"/>
                </a:solidFill>
                <a:ea typeface="ＭＳ Ｐゴシック" pitchFamily="34" charset="-128"/>
              </a:rPr>
              <a:t>Always be professional, gather the facts, make no judgments, and make no statements or comments about any of the other parties.</a:t>
            </a:r>
          </a:p>
          <a:p>
            <a:endParaRPr lang="en-US" dirty="0">
              <a:solidFill>
                <a:schemeClr val="bg1"/>
              </a:solidFill>
            </a:endParaRPr>
          </a:p>
        </p:txBody>
      </p:sp>
    </p:spTree>
    <p:extLst>
      <p:ext uri="{BB962C8B-B14F-4D97-AF65-F5344CB8AC3E}">
        <p14:creationId xmlns:p14="http://schemas.microsoft.com/office/powerpoint/2010/main" val="338963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a:xfrm>
            <a:off x="612775" y="753227"/>
            <a:ext cx="8153400" cy="1090789"/>
          </a:xfrm>
        </p:spPr>
        <p:txBody>
          <a:bodyPr>
            <a:normAutofit/>
          </a:bodyPr>
          <a:lstStyle/>
          <a:p>
            <a:r>
              <a:rPr lang="en-US" dirty="0">
                <a:ea typeface="ＭＳ Ｐゴシック" pitchFamily="34" charset="-128"/>
              </a:rPr>
              <a:t>Interview Best Practices</a:t>
            </a:r>
          </a:p>
        </p:txBody>
      </p:sp>
      <p:sp>
        <p:nvSpPr>
          <p:cNvPr id="83971" name="Content Placeholder 2"/>
          <p:cNvSpPr>
            <a:spLocks noGrp="1"/>
          </p:cNvSpPr>
          <p:nvPr>
            <p:ph sz="quarter" idx="1"/>
          </p:nvPr>
        </p:nvSpPr>
        <p:spPr>
          <a:xfrm>
            <a:off x="612775" y="2057400"/>
            <a:ext cx="7845425" cy="4047373"/>
          </a:xfrm>
        </p:spPr>
        <p:txBody>
          <a:bodyPr>
            <a:normAutofit lnSpcReduction="10000"/>
          </a:bodyPr>
          <a:lstStyle/>
          <a:p>
            <a:r>
              <a:rPr lang="en-US" sz="1900" dirty="0">
                <a:solidFill>
                  <a:schemeClr val="bg1"/>
                </a:solidFill>
                <a:ea typeface="ＭＳ Ｐゴシック" pitchFamily="34" charset="-128"/>
              </a:rPr>
              <a:t>Outline your interview questions. Be flexible – sometimes the interviews may take an unexpected turn and you will have to ask questions differently then prepared.</a:t>
            </a:r>
          </a:p>
          <a:p>
            <a:r>
              <a:rPr lang="en-US" sz="1900" dirty="0">
                <a:solidFill>
                  <a:schemeClr val="bg1"/>
                </a:solidFill>
                <a:ea typeface="ＭＳ Ｐゴシック" pitchFamily="34" charset="-128"/>
              </a:rPr>
              <a:t>Be detailed in your questions and be sure to get the answers.</a:t>
            </a:r>
          </a:p>
          <a:p>
            <a:r>
              <a:rPr lang="en-US" sz="1900" dirty="0">
                <a:solidFill>
                  <a:schemeClr val="bg1"/>
                </a:solidFill>
                <a:ea typeface="ＭＳ Ｐゴシック" pitchFamily="34" charset="-128"/>
              </a:rPr>
              <a:t>It is always beneficial to have two investigators present.</a:t>
            </a:r>
          </a:p>
          <a:p>
            <a:pPr lvl="1">
              <a:buFont typeface="Wingdings" panose="05000000000000000000" pitchFamily="2" charset="2"/>
              <a:buChar char="Ø"/>
            </a:pPr>
            <a:r>
              <a:rPr lang="en-US" sz="1700" dirty="0">
                <a:solidFill>
                  <a:schemeClr val="bg1"/>
                </a:solidFill>
                <a:ea typeface="ＭＳ Ｐゴシック" pitchFamily="34" charset="-128"/>
              </a:rPr>
              <a:t>Two sets of ears and notes can make a difference in gathering &amp; processing the evidence.</a:t>
            </a:r>
          </a:p>
          <a:p>
            <a:pPr lvl="1">
              <a:buFont typeface="Wingdings" panose="05000000000000000000" pitchFamily="2" charset="2"/>
              <a:buChar char="Ø"/>
            </a:pPr>
            <a:r>
              <a:rPr lang="en-US" sz="1700" dirty="0">
                <a:solidFill>
                  <a:schemeClr val="bg1"/>
                </a:solidFill>
                <a:ea typeface="ＭＳ Ｐゴシック" pitchFamily="34" charset="-128"/>
              </a:rPr>
              <a:t>A team of investigators may help to ensure that your investigation meets these requirements of being prompt, thorough and impartial; and to ensure the maximum amount of relevant information available is collected.</a:t>
            </a:r>
          </a:p>
          <a:p>
            <a:pPr lvl="1">
              <a:buFont typeface="Wingdings" panose="05000000000000000000" pitchFamily="2" charset="2"/>
              <a:buChar char="Ø"/>
            </a:pPr>
            <a:r>
              <a:rPr lang="en-US" sz="1700" dirty="0">
                <a:solidFill>
                  <a:schemeClr val="bg1"/>
                </a:solidFill>
                <a:ea typeface="ＭＳ Ｐゴシック" pitchFamily="34" charset="-128"/>
              </a:rPr>
              <a:t>Who investigates may be strategic to each specific case.</a:t>
            </a:r>
          </a:p>
          <a:p>
            <a:pPr lvl="1">
              <a:buFont typeface="Wingdings" panose="05000000000000000000" pitchFamily="2" charset="2"/>
              <a:buChar char="Ø"/>
            </a:pPr>
            <a:r>
              <a:rPr lang="en-US" sz="1700" dirty="0">
                <a:solidFill>
                  <a:schemeClr val="bg1"/>
                </a:solidFill>
                <a:ea typeface="ＭＳ Ｐゴシック" pitchFamily="34" charset="-128"/>
              </a:rPr>
              <a:t>Ability to brainstorm investigation steps and lines of questioning. </a:t>
            </a:r>
          </a:p>
          <a:p>
            <a:r>
              <a:rPr lang="en-US" sz="1900" dirty="0">
                <a:solidFill>
                  <a:schemeClr val="bg1"/>
                </a:solidFill>
                <a:ea typeface="ＭＳ Ｐゴシック" pitchFamily="34" charset="-128"/>
              </a:rPr>
              <a:t>Be cognizant of the difference between rumor and fact.</a:t>
            </a:r>
            <a:endParaRPr lang="en-US" altLang="ja-JP" sz="1900" dirty="0">
              <a:solidFill>
                <a:schemeClr val="bg1"/>
              </a:solidFill>
              <a:ea typeface="ＭＳ Ｐゴシック" pitchFamily="34" charset="-128"/>
            </a:endParaRPr>
          </a:p>
          <a:p>
            <a:pPr marL="0" indent="0">
              <a:buNone/>
            </a:pPr>
            <a:endParaRPr lang="en-US" altLang="ja-JP" sz="2800" dirty="0">
              <a:solidFill>
                <a:schemeClr val="bg1"/>
              </a:solidFill>
              <a:ea typeface="ＭＳ Ｐゴシック" pitchFamily="34" charset="-128"/>
            </a:endParaRPr>
          </a:p>
        </p:txBody>
      </p:sp>
    </p:spTree>
    <p:extLst>
      <p:ext uri="{BB962C8B-B14F-4D97-AF65-F5344CB8AC3E}">
        <p14:creationId xmlns:p14="http://schemas.microsoft.com/office/powerpoint/2010/main" val="3682535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38485-BA2D-44C9-A876-7A835E3A0A9B}"/>
              </a:ext>
            </a:extLst>
          </p:cNvPr>
          <p:cNvSpPr>
            <a:spLocks noGrp="1"/>
          </p:cNvSpPr>
          <p:nvPr>
            <p:ph type="title"/>
          </p:nvPr>
        </p:nvSpPr>
        <p:spPr/>
        <p:txBody>
          <a:bodyPr/>
          <a:lstStyle/>
          <a:p>
            <a:r>
              <a:rPr lang="en-US" dirty="0">
                <a:ea typeface="ＭＳ Ｐゴシック" pitchFamily="34" charset="-128"/>
              </a:rPr>
              <a:t>Interview Best Practices</a:t>
            </a:r>
            <a:br>
              <a:rPr lang="en-US" dirty="0">
                <a:ea typeface="ＭＳ Ｐゴシック" pitchFamily="34" charset="-128"/>
              </a:rPr>
            </a:br>
            <a:r>
              <a:rPr lang="en-US" sz="1900" dirty="0">
                <a:ea typeface="ＭＳ Ｐゴシック" pitchFamily="34" charset="-128"/>
              </a:rPr>
              <a:t>Continued</a:t>
            </a:r>
            <a:endParaRPr lang="en-US" sz="1900" dirty="0"/>
          </a:p>
        </p:txBody>
      </p:sp>
      <p:sp>
        <p:nvSpPr>
          <p:cNvPr id="3" name="Content Placeholder 2">
            <a:extLst>
              <a:ext uri="{FF2B5EF4-FFF2-40B4-BE49-F238E27FC236}">
                <a16:creationId xmlns:a16="http://schemas.microsoft.com/office/drawing/2014/main" id="{1E9075C1-1810-4D76-AEB6-D05E4B8F4F63}"/>
              </a:ext>
            </a:extLst>
          </p:cNvPr>
          <p:cNvSpPr>
            <a:spLocks noGrp="1"/>
          </p:cNvSpPr>
          <p:nvPr>
            <p:ph idx="1"/>
          </p:nvPr>
        </p:nvSpPr>
        <p:spPr/>
        <p:txBody>
          <a:bodyPr>
            <a:normAutofit/>
          </a:bodyPr>
          <a:lstStyle/>
          <a:p>
            <a:r>
              <a:rPr lang="en-US" sz="1900" dirty="0">
                <a:solidFill>
                  <a:schemeClr val="bg1"/>
                </a:solidFill>
                <a:ea typeface="ＭＳ Ｐゴシック" pitchFamily="34" charset="-128"/>
              </a:rPr>
              <a:t>Ask who else you should talk to (witnesses) and ask for any pertinent documentation (i.e. texts, emails, cards, notes, photos, etc.)</a:t>
            </a:r>
          </a:p>
          <a:p>
            <a:r>
              <a:rPr lang="en-US" sz="1900" dirty="0">
                <a:solidFill>
                  <a:schemeClr val="bg1"/>
                </a:solidFill>
                <a:ea typeface="ＭＳ Ｐゴシック" pitchFamily="34" charset="-128"/>
              </a:rPr>
              <a:t>Let parties know you may need to follow up with them as the investigation progresses (additional interviews or requests for information).</a:t>
            </a:r>
          </a:p>
          <a:p>
            <a:r>
              <a:rPr lang="en-US" sz="1900" dirty="0">
                <a:solidFill>
                  <a:schemeClr val="bg1"/>
                </a:solidFill>
                <a:ea typeface="ＭＳ Ｐゴシック" pitchFamily="34" charset="-128"/>
              </a:rPr>
              <a:t>Discuss retaliation and the consequences of engaging in the behavior.</a:t>
            </a:r>
          </a:p>
          <a:p>
            <a:endParaRPr lang="en-US" dirty="0"/>
          </a:p>
        </p:txBody>
      </p:sp>
    </p:spTree>
    <p:extLst>
      <p:ext uri="{BB962C8B-B14F-4D97-AF65-F5344CB8AC3E}">
        <p14:creationId xmlns:p14="http://schemas.microsoft.com/office/powerpoint/2010/main" val="324863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401016" y="1066800"/>
            <a:ext cx="7620000" cy="1090789"/>
          </a:xfrm>
        </p:spPr>
        <p:txBody>
          <a:bodyPr>
            <a:normAutofit fontScale="90000"/>
          </a:bodyPr>
          <a:lstStyle/>
          <a:p>
            <a:r>
              <a:rPr lang="en-US" sz="4000" dirty="0">
                <a:ea typeface="ＭＳ Ｐゴシック" pitchFamily="34" charset="-128"/>
              </a:rPr>
              <a:t>Complainant  Interview  </a:t>
            </a:r>
            <a:br>
              <a:rPr lang="en-US" sz="4000" dirty="0">
                <a:ea typeface="ＭＳ Ｐゴシック" pitchFamily="34" charset="-128"/>
              </a:rPr>
            </a:br>
            <a:r>
              <a:rPr lang="en-US" sz="2100" dirty="0"/>
              <a:t>The individual(s) who is alleged to be the victim of conduct.</a:t>
            </a:r>
            <a:br>
              <a:rPr lang="en-US" sz="4000" dirty="0"/>
            </a:br>
            <a:endParaRPr lang="en-US" sz="4000" dirty="0">
              <a:ea typeface="ＭＳ Ｐゴシック" pitchFamily="34" charset="-128"/>
            </a:endParaRPr>
          </a:p>
        </p:txBody>
      </p:sp>
      <p:sp>
        <p:nvSpPr>
          <p:cNvPr id="86019" name="Content Placeholder 2"/>
          <p:cNvSpPr>
            <a:spLocks noGrp="1"/>
          </p:cNvSpPr>
          <p:nvPr>
            <p:ph sz="quarter" idx="1"/>
          </p:nvPr>
        </p:nvSpPr>
        <p:spPr>
          <a:xfrm>
            <a:off x="612775" y="2057400"/>
            <a:ext cx="8153400" cy="4572000"/>
          </a:xfrm>
        </p:spPr>
        <p:txBody>
          <a:bodyPr>
            <a:normAutofit fontScale="62500" lnSpcReduction="20000"/>
          </a:bodyPr>
          <a:lstStyle/>
          <a:p>
            <a:pPr marL="0" indent="0">
              <a:buNone/>
            </a:pPr>
            <a:endParaRPr lang="en-US" sz="2400" b="1" dirty="0">
              <a:solidFill>
                <a:schemeClr val="bg1"/>
              </a:solidFill>
              <a:ea typeface="ＭＳ Ｐゴシック" pitchFamily="34" charset="-128"/>
            </a:endParaRPr>
          </a:p>
          <a:p>
            <a:r>
              <a:rPr lang="en-US" sz="2400" dirty="0">
                <a:solidFill>
                  <a:schemeClr val="bg1"/>
                </a:solidFill>
                <a:ea typeface="ＭＳ Ｐゴシック" pitchFamily="34" charset="-128"/>
              </a:rPr>
              <a:t>Explain &amp; provide a copy of  the process of investigation and any relevant information. Inform them that the complaint will be shared with the Respondent.</a:t>
            </a:r>
          </a:p>
          <a:p>
            <a:r>
              <a:rPr lang="en-US" sz="2400" dirty="0">
                <a:solidFill>
                  <a:schemeClr val="bg1"/>
                </a:solidFill>
                <a:ea typeface="ＭＳ Ｐゴシック" pitchFamily="34" charset="-128"/>
              </a:rPr>
              <a:t>Acknowledge the difficulty of reporting and thank them for coming forward.  </a:t>
            </a:r>
          </a:p>
          <a:p>
            <a:r>
              <a:rPr lang="en-US" sz="2400" dirty="0">
                <a:solidFill>
                  <a:schemeClr val="bg1"/>
                </a:solidFill>
                <a:ea typeface="ＭＳ Ｐゴシック" pitchFamily="34" charset="-128"/>
              </a:rPr>
              <a:t>Ask them to share in detail a complete account of what occurred.</a:t>
            </a:r>
          </a:p>
          <a:p>
            <a:r>
              <a:rPr lang="en-US" sz="2400" dirty="0">
                <a:solidFill>
                  <a:schemeClr val="bg1"/>
                </a:solidFill>
                <a:ea typeface="ＭＳ Ｐゴシック" pitchFamily="34" charset="-128"/>
              </a:rPr>
              <a:t>Ask if there are any witness(s) they would like interviewed who may have pertinent information to the case.</a:t>
            </a:r>
          </a:p>
          <a:p>
            <a:r>
              <a:rPr lang="en-US" sz="2400" dirty="0">
                <a:solidFill>
                  <a:schemeClr val="bg1"/>
                </a:solidFill>
                <a:ea typeface="ＭＳ Ｐゴシック" pitchFamily="34" charset="-128"/>
              </a:rPr>
              <a:t>Ask if they have any pertinent evidence to provide such as blogs, social media, text messages, emails, etc.</a:t>
            </a:r>
          </a:p>
          <a:p>
            <a:r>
              <a:rPr lang="en-US" sz="2400" dirty="0">
                <a:solidFill>
                  <a:schemeClr val="bg1"/>
                </a:solidFill>
                <a:ea typeface="ＭＳ Ｐゴシック" pitchFamily="34" charset="-128"/>
              </a:rPr>
              <a:t>Before the conclusion of the interview, review your notes and clarify anything that is uncertain.</a:t>
            </a:r>
          </a:p>
          <a:p>
            <a:r>
              <a:rPr lang="en-US" sz="2400" dirty="0">
                <a:solidFill>
                  <a:schemeClr val="bg1"/>
                </a:solidFill>
                <a:ea typeface="ＭＳ Ｐゴシック" pitchFamily="34" charset="-128"/>
              </a:rPr>
              <a:t>Ask what </a:t>
            </a:r>
            <a:r>
              <a:rPr lang="en-US" altLang="ja-JP" sz="2400" dirty="0">
                <a:solidFill>
                  <a:schemeClr val="bg1"/>
                </a:solidFill>
                <a:ea typeface="ＭＳ Ｐゴシック" pitchFamily="34" charset="-128"/>
              </a:rPr>
              <a:t>they hope to see as a remedy to the complaint.</a:t>
            </a:r>
          </a:p>
          <a:p>
            <a:r>
              <a:rPr lang="en-US" sz="2400" dirty="0">
                <a:solidFill>
                  <a:schemeClr val="bg1"/>
                </a:solidFill>
                <a:ea typeface="ＭＳ Ｐゴシック" pitchFamily="34" charset="-128"/>
              </a:rPr>
              <a:t>Find out if their academics and/or work have been affected and assist in providing supportive measures.</a:t>
            </a:r>
          </a:p>
          <a:p>
            <a:r>
              <a:rPr lang="en-US" sz="2400" dirty="0">
                <a:solidFill>
                  <a:schemeClr val="bg1"/>
                </a:solidFill>
                <a:ea typeface="ＭＳ Ｐゴシック" pitchFamily="34" charset="-128"/>
              </a:rPr>
              <a:t>Discuss retaliation and inform them that the Respondent will also be advised not to retaliate.</a:t>
            </a:r>
          </a:p>
          <a:p>
            <a:r>
              <a:rPr lang="en-US" sz="2400" dirty="0">
                <a:solidFill>
                  <a:schemeClr val="bg1"/>
                </a:solidFill>
                <a:ea typeface="ＭＳ Ｐゴシック" pitchFamily="34" charset="-128"/>
              </a:rPr>
              <a:t>Inform the complainant that they can contact you anytime with questions or any situation that may arise.</a:t>
            </a:r>
          </a:p>
          <a:p>
            <a:endParaRPr lang="en-US" sz="2400" dirty="0">
              <a:solidFill>
                <a:schemeClr val="tx2"/>
              </a:solidFill>
              <a:ea typeface="ＭＳ Ｐゴシック" pitchFamily="34" charset="-128"/>
            </a:endParaRPr>
          </a:p>
        </p:txBody>
      </p:sp>
    </p:spTree>
    <p:extLst>
      <p:ext uri="{BB962C8B-B14F-4D97-AF65-F5344CB8AC3E}">
        <p14:creationId xmlns:p14="http://schemas.microsoft.com/office/powerpoint/2010/main" val="270085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66AB2-0167-45B6-9996-BE3CC0AE5F7C}"/>
              </a:ext>
            </a:extLst>
          </p:cNvPr>
          <p:cNvSpPr>
            <a:spLocks noGrp="1"/>
          </p:cNvSpPr>
          <p:nvPr>
            <p:ph type="title"/>
          </p:nvPr>
        </p:nvSpPr>
        <p:spPr>
          <a:xfrm>
            <a:off x="533401" y="753228"/>
            <a:ext cx="6894772" cy="1080938"/>
          </a:xfrm>
        </p:spPr>
        <p:txBody>
          <a:bodyPr/>
          <a:lstStyle/>
          <a:p>
            <a:r>
              <a:rPr lang="en-US" dirty="0"/>
              <a:t>Course Objectives</a:t>
            </a:r>
          </a:p>
        </p:txBody>
      </p:sp>
      <p:sp>
        <p:nvSpPr>
          <p:cNvPr id="3" name="Content Placeholder 2">
            <a:extLst>
              <a:ext uri="{FF2B5EF4-FFF2-40B4-BE49-F238E27FC236}">
                <a16:creationId xmlns:a16="http://schemas.microsoft.com/office/drawing/2014/main" id="{21C935EB-24E6-4F7F-AA7A-565FA7BF71AA}"/>
              </a:ext>
            </a:extLst>
          </p:cNvPr>
          <p:cNvSpPr>
            <a:spLocks noGrp="1"/>
          </p:cNvSpPr>
          <p:nvPr>
            <p:ph idx="1"/>
          </p:nvPr>
        </p:nvSpPr>
        <p:spPr>
          <a:xfrm>
            <a:off x="533400" y="2336872"/>
            <a:ext cx="6887389" cy="4140128"/>
          </a:xfrm>
        </p:spPr>
        <p:txBody>
          <a:bodyPr>
            <a:normAutofit fontScale="70000" lnSpcReduction="20000"/>
          </a:bodyPr>
          <a:lstStyle/>
          <a:p>
            <a:pPr lvl="0" fontAlgn="base">
              <a:buFont typeface="Wingdings" panose="05000000000000000000" pitchFamily="2" charset="2"/>
              <a:buChar char="ü"/>
            </a:pPr>
            <a:r>
              <a:rPr lang="en-US" sz="2400" dirty="0">
                <a:solidFill>
                  <a:schemeClr val="bg1"/>
                </a:solidFill>
              </a:rPr>
              <a:t>Understanding </a:t>
            </a:r>
            <a:r>
              <a:rPr lang="en-US" dirty="0">
                <a:solidFill>
                  <a:schemeClr val="bg1"/>
                </a:solidFill>
              </a:rPr>
              <a:t>Title IX &amp; What it Addresses</a:t>
            </a:r>
          </a:p>
          <a:p>
            <a:pPr lvl="0" fontAlgn="base">
              <a:buFont typeface="Wingdings" panose="05000000000000000000" pitchFamily="2" charset="2"/>
              <a:buChar char="ü"/>
            </a:pPr>
            <a:r>
              <a:rPr lang="en-US" sz="2400" dirty="0">
                <a:solidFill>
                  <a:schemeClr val="bg1"/>
                </a:solidFill>
              </a:rPr>
              <a:t>Investigation Expectations</a:t>
            </a:r>
          </a:p>
          <a:p>
            <a:pPr lvl="0" fontAlgn="base">
              <a:buFont typeface="Wingdings" panose="05000000000000000000" pitchFamily="2" charset="2"/>
              <a:buChar char="ü"/>
            </a:pPr>
            <a:r>
              <a:rPr lang="en-US" sz="2400" dirty="0">
                <a:solidFill>
                  <a:schemeClr val="bg1"/>
                </a:solidFill>
              </a:rPr>
              <a:t>Interview Processes</a:t>
            </a:r>
          </a:p>
          <a:p>
            <a:pPr lvl="0" fontAlgn="base">
              <a:buFont typeface="Wingdings" panose="05000000000000000000" pitchFamily="2" charset="2"/>
              <a:buChar char="ü"/>
            </a:pPr>
            <a:r>
              <a:rPr lang="en-US" sz="2400" dirty="0">
                <a:solidFill>
                  <a:schemeClr val="bg1"/>
                </a:solidFill>
              </a:rPr>
              <a:t>Interviewing Tips for Success</a:t>
            </a:r>
          </a:p>
          <a:p>
            <a:pPr lvl="0" fontAlgn="base">
              <a:buFont typeface="Wingdings" panose="05000000000000000000" pitchFamily="2" charset="2"/>
              <a:buChar char="ü"/>
            </a:pPr>
            <a:r>
              <a:rPr lang="en-US" sz="2400" dirty="0">
                <a:solidFill>
                  <a:schemeClr val="bg1"/>
                </a:solidFill>
              </a:rPr>
              <a:t>Best Practices</a:t>
            </a:r>
          </a:p>
          <a:p>
            <a:pPr fontAlgn="base">
              <a:buFont typeface="Wingdings" panose="05000000000000000000" pitchFamily="2" charset="2"/>
              <a:buChar char="ü"/>
            </a:pPr>
            <a:r>
              <a:rPr lang="en-US" sz="2400" dirty="0">
                <a:solidFill>
                  <a:schemeClr val="bg1"/>
                </a:solidFill>
              </a:rPr>
              <a:t>Investigator Don’ts</a:t>
            </a:r>
          </a:p>
          <a:p>
            <a:pPr lvl="0" fontAlgn="base">
              <a:buFont typeface="Wingdings" panose="05000000000000000000" pitchFamily="2" charset="2"/>
              <a:buChar char="ü"/>
            </a:pPr>
            <a:r>
              <a:rPr lang="en-US" sz="2400" dirty="0">
                <a:solidFill>
                  <a:schemeClr val="bg1"/>
                </a:solidFill>
              </a:rPr>
              <a:t>Building the Investigative File</a:t>
            </a:r>
          </a:p>
          <a:p>
            <a:pPr lvl="0" fontAlgn="base">
              <a:buFont typeface="Wingdings" panose="05000000000000000000" pitchFamily="2" charset="2"/>
              <a:buChar char="ü"/>
            </a:pPr>
            <a:r>
              <a:rPr lang="en-US" sz="2400" b="0" dirty="0">
                <a:solidFill>
                  <a:schemeClr val="bg1"/>
                </a:solidFill>
              </a:rPr>
              <a:t>Understanding Relevancy</a:t>
            </a:r>
          </a:p>
          <a:p>
            <a:pPr lvl="0" fontAlgn="base">
              <a:buFont typeface="Wingdings" panose="05000000000000000000" pitchFamily="2" charset="2"/>
              <a:buChar char="ü"/>
            </a:pPr>
            <a:r>
              <a:rPr lang="en-US" sz="2400" dirty="0">
                <a:solidFill>
                  <a:schemeClr val="bg1"/>
                </a:solidFill>
              </a:rPr>
              <a:t>Weighing the Evidence</a:t>
            </a:r>
          </a:p>
          <a:p>
            <a:pPr lvl="0" fontAlgn="base">
              <a:buFont typeface="Wingdings" panose="05000000000000000000" pitchFamily="2" charset="2"/>
              <a:buChar char="ü"/>
            </a:pPr>
            <a:r>
              <a:rPr lang="en-US" sz="2400" dirty="0">
                <a:solidFill>
                  <a:schemeClr val="bg1"/>
                </a:solidFill>
              </a:rPr>
              <a:t>Importance of Impartiality </a:t>
            </a:r>
          </a:p>
          <a:p>
            <a:pPr lvl="0" fontAlgn="base">
              <a:buFont typeface="Wingdings" panose="05000000000000000000" pitchFamily="2" charset="2"/>
              <a:buChar char="ü"/>
            </a:pPr>
            <a:r>
              <a:rPr lang="en-US" sz="2400" dirty="0">
                <a:solidFill>
                  <a:schemeClr val="bg1"/>
                </a:solidFill>
              </a:rPr>
              <a:t>Recognizing </a:t>
            </a:r>
            <a:r>
              <a:rPr lang="en-US" dirty="0">
                <a:solidFill>
                  <a:schemeClr val="bg1"/>
                </a:solidFill>
              </a:rPr>
              <a:t>B</a:t>
            </a:r>
            <a:r>
              <a:rPr lang="en-US" sz="2400" dirty="0">
                <a:solidFill>
                  <a:schemeClr val="bg1"/>
                </a:solidFill>
              </a:rPr>
              <a:t>iases and Stereotypes</a:t>
            </a:r>
          </a:p>
          <a:p>
            <a:pPr lvl="0" fontAlgn="base">
              <a:buFont typeface="Wingdings" panose="05000000000000000000" pitchFamily="2" charset="2"/>
              <a:buChar char="ü"/>
            </a:pPr>
            <a:r>
              <a:rPr lang="en-US" sz="2400" dirty="0">
                <a:solidFill>
                  <a:schemeClr val="bg1"/>
                </a:solidFill>
              </a:rPr>
              <a:t>Burden of Proof &amp; Understanding where it Rests</a:t>
            </a:r>
          </a:p>
          <a:p>
            <a:pPr lvl="0" fontAlgn="base">
              <a:buFont typeface="Wingdings" panose="05000000000000000000" pitchFamily="2" charset="2"/>
              <a:buChar char="ü"/>
            </a:pPr>
            <a:r>
              <a:rPr lang="en-US" sz="2400" dirty="0">
                <a:solidFill>
                  <a:schemeClr val="bg1"/>
                </a:solidFill>
              </a:rPr>
              <a:t>Title IX Grievance Process</a:t>
            </a:r>
          </a:p>
          <a:p>
            <a:endParaRPr lang="en-US" dirty="0"/>
          </a:p>
        </p:txBody>
      </p:sp>
    </p:spTree>
    <p:extLst>
      <p:ext uri="{BB962C8B-B14F-4D97-AF65-F5344CB8AC3E}">
        <p14:creationId xmlns:p14="http://schemas.microsoft.com/office/powerpoint/2010/main" val="1881194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a:xfrm>
            <a:off x="381000" y="1060174"/>
            <a:ext cx="7315200" cy="990600"/>
          </a:xfrm>
        </p:spPr>
        <p:txBody>
          <a:bodyPr>
            <a:normAutofit fontScale="90000"/>
          </a:bodyPr>
          <a:lstStyle/>
          <a:p>
            <a:r>
              <a:rPr lang="en-US" sz="4000" dirty="0">
                <a:ea typeface="ＭＳ Ｐゴシック" pitchFamily="34" charset="-128"/>
              </a:rPr>
              <a:t>Respondent Interview</a:t>
            </a:r>
            <a:br>
              <a:rPr lang="en-US" dirty="0">
                <a:ea typeface="ＭＳ Ｐゴシック" pitchFamily="34" charset="-128"/>
              </a:rPr>
            </a:br>
            <a:r>
              <a:rPr lang="en-US" sz="2100" dirty="0"/>
              <a:t>The individual(s) alleged to be the perpetrator of the conduct. </a:t>
            </a:r>
            <a:br>
              <a:rPr lang="en-US" sz="2100" dirty="0"/>
            </a:br>
            <a:endParaRPr lang="en-US" sz="2100" dirty="0">
              <a:ea typeface="ＭＳ Ｐゴシック" pitchFamily="34" charset="-128"/>
            </a:endParaRPr>
          </a:p>
        </p:txBody>
      </p:sp>
      <p:sp>
        <p:nvSpPr>
          <p:cNvPr id="90115" name="Content Placeholder 2"/>
          <p:cNvSpPr>
            <a:spLocks noGrp="1"/>
          </p:cNvSpPr>
          <p:nvPr>
            <p:ph sz="quarter" idx="1"/>
          </p:nvPr>
        </p:nvSpPr>
        <p:spPr>
          <a:xfrm>
            <a:off x="457200" y="2133600"/>
            <a:ext cx="8305800" cy="4572000"/>
          </a:xfrm>
        </p:spPr>
        <p:txBody>
          <a:bodyPr>
            <a:normAutofit fontScale="62500" lnSpcReduction="20000"/>
          </a:bodyPr>
          <a:lstStyle/>
          <a:p>
            <a:r>
              <a:rPr lang="en-US" sz="2400" dirty="0">
                <a:solidFill>
                  <a:schemeClr val="bg1"/>
                </a:solidFill>
                <a:ea typeface="ＭＳ Ｐゴシック" pitchFamily="34" charset="-128"/>
              </a:rPr>
              <a:t>Explain &amp; provide a copy of  the process of investigation and any relevant information. </a:t>
            </a:r>
          </a:p>
          <a:p>
            <a:r>
              <a:rPr lang="en-US" sz="2400" dirty="0">
                <a:solidFill>
                  <a:schemeClr val="bg1"/>
                </a:solidFill>
                <a:ea typeface="ＭＳ Ｐゴシック" pitchFamily="34" charset="-128"/>
              </a:rPr>
              <a:t>Acknowledge the difficulty of the situation and thank them for meeting with you.</a:t>
            </a:r>
          </a:p>
          <a:p>
            <a:r>
              <a:rPr lang="en-US" sz="2400" dirty="0">
                <a:solidFill>
                  <a:schemeClr val="bg1"/>
                </a:solidFill>
                <a:ea typeface="ＭＳ Ｐゴシック" pitchFamily="34" charset="-128"/>
              </a:rPr>
              <a:t>Provide a confidential copy of the complaint and ask them to respond verbally to the allegations.</a:t>
            </a:r>
          </a:p>
          <a:p>
            <a:pPr lvl="1"/>
            <a:r>
              <a:rPr lang="en-US" dirty="0">
                <a:solidFill>
                  <a:schemeClr val="bg1"/>
                </a:solidFill>
                <a:ea typeface="ＭＳ Ｐゴシック" pitchFamily="34" charset="-128"/>
              </a:rPr>
              <a:t>This is accomplished by thoroughly questioning them with a combination of open and closed ended questions pertaining to the allegations.</a:t>
            </a:r>
          </a:p>
          <a:p>
            <a:r>
              <a:rPr lang="en-US" sz="2400" dirty="0">
                <a:solidFill>
                  <a:schemeClr val="bg1"/>
                </a:solidFill>
                <a:ea typeface="ＭＳ Ｐゴシック" pitchFamily="34" charset="-128"/>
              </a:rPr>
              <a:t>Ask if there are any witness(s) they would like interviewed who may have pertinent information to the case.</a:t>
            </a:r>
          </a:p>
          <a:p>
            <a:r>
              <a:rPr lang="en-US" dirty="0">
                <a:solidFill>
                  <a:schemeClr val="bg1"/>
                </a:solidFill>
                <a:ea typeface="ＭＳ Ｐゴシック" pitchFamily="34" charset="-128"/>
              </a:rPr>
              <a:t>Ask if </a:t>
            </a:r>
            <a:r>
              <a:rPr lang="en-US" sz="2400" dirty="0">
                <a:solidFill>
                  <a:schemeClr val="bg1"/>
                </a:solidFill>
                <a:ea typeface="ＭＳ Ｐゴシック" pitchFamily="34" charset="-128"/>
              </a:rPr>
              <a:t>they have any pertinent evidence to provide such as blogs, social media, text messages, emails, etc</a:t>
            </a:r>
            <a:r>
              <a:rPr lang="en-US" dirty="0">
                <a:solidFill>
                  <a:schemeClr val="bg1"/>
                </a:solidFill>
                <a:ea typeface="ＭＳ Ｐゴシック" pitchFamily="34" charset="-128"/>
              </a:rPr>
              <a:t>.</a:t>
            </a:r>
          </a:p>
          <a:p>
            <a:r>
              <a:rPr lang="en-US" sz="2400" dirty="0">
                <a:solidFill>
                  <a:schemeClr val="bg1"/>
                </a:solidFill>
                <a:ea typeface="ＭＳ Ｐゴシック" pitchFamily="34" charset="-128"/>
              </a:rPr>
              <a:t>Request a written response to the allegations and give due date.</a:t>
            </a:r>
          </a:p>
          <a:p>
            <a:r>
              <a:rPr lang="en-US" sz="2400" dirty="0">
                <a:solidFill>
                  <a:schemeClr val="bg1"/>
                </a:solidFill>
                <a:ea typeface="ＭＳ Ｐゴシック" pitchFamily="34" charset="-128"/>
              </a:rPr>
              <a:t>Before the conclusion of the interview, review your notes and clarify anything that is uncertain.</a:t>
            </a:r>
          </a:p>
          <a:p>
            <a:r>
              <a:rPr lang="en-US" sz="2400" dirty="0">
                <a:solidFill>
                  <a:schemeClr val="bg1"/>
                </a:solidFill>
                <a:ea typeface="ＭＳ Ｐゴシック" pitchFamily="34" charset="-128"/>
              </a:rPr>
              <a:t>Let the Respondent know how they will hear from you next.</a:t>
            </a:r>
          </a:p>
          <a:p>
            <a:r>
              <a:rPr lang="en-US" sz="2400" dirty="0">
                <a:solidFill>
                  <a:schemeClr val="bg1"/>
                </a:solidFill>
                <a:ea typeface="ＭＳ Ｐゴシック" pitchFamily="34" charset="-128"/>
              </a:rPr>
              <a:t>Provide (CAPS or Employee Assistance) counseling options.</a:t>
            </a:r>
          </a:p>
          <a:p>
            <a:r>
              <a:rPr lang="en-US" sz="2400" dirty="0">
                <a:solidFill>
                  <a:schemeClr val="bg1"/>
                </a:solidFill>
                <a:ea typeface="ＭＳ Ｐゴシック" pitchFamily="34" charset="-128"/>
              </a:rPr>
              <a:t>Discuss retaliation and any consequences of the behavior or actions.</a:t>
            </a:r>
          </a:p>
          <a:p>
            <a:r>
              <a:rPr lang="en-US" sz="2400" dirty="0">
                <a:solidFill>
                  <a:schemeClr val="bg1"/>
                </a:solidFill>
                <a:ea typeface="ＭＳ Ｐゴシック" pitchFamily="34" charset="-128"/>
              </a:rPr>
              <a:t>Inform the complainant that they can contact you anytime with questions or any situation that may arise.</a:t>
            </a:r>
          </a:p>
          <a:p>
            <a:endParaRPr lang="en-US" sz="2400" dirty="0">
              <a:solidFill>
                <a:schemeClr val="bg1"/>
              </a:solidFill>
              <a:ea typeface="ＭＳ Ｐゴシック" pitchFamily="34" charset="-128"/>
            </a:endParaRPr>
          </a:p>
          <a:p>
            <a:endParaRPr lang="en-US" sz="2400" dirty="0">
              <a:solidFill>
                <a:schemeClr val="tx2"/>
              </a:solidFill>
              <a:ea typeface="ＭＳ Ｐゴシック" pitchFamily="34" charset="-128"/>
            </a:endParaRPr>
          </a:p>
          <a:p>
            <a:endParaRPr lang="en-US" sz="2400" dirty="0">
              <a:solidFill>
                <a:schemeClr val="tx2"/>
              </a:solidFill>
              <a:ea typeface="ＭＳ Ｐゴシック" pitchFamily="34" charset="-128"/>
            </a:endParaRPr>
          </a:p>
          <a:p>
            <a:endParaRPr lang="en-US" sz="2400" dirty="0">
              <a:solidFill>
                <a:schemeClr val="tx2"/>
              </a:solidFill>
              <a:ea typeface="ＭＳ Ｐゴシック" pitchFamily="34" charset="-128"/>
            </a:endParaRPr>
          </a:p>
        </p:txBody>
      </p:sp>
    </p:spTree>
    <p:extLst>
      <p:ext uri="{BB962C8B-B14F-4D97-AF65-F5344CB8AC3E}">
        <p14:creationId xmlns:p14="http://schemas.microsoft.com/office/powerpoint/2010/main" val="3823465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381000" y="1143000"/>
            <a:ext cx="7467600" cy="1005816"/>
          </a:xfrm>
        </p:spPr>
        <p:txBody>
          <a:bodyPr>
            <a:normAutofit fontScale="90000"/>
          </a:bodyPr>
          <a:lstStyle/>
          <a:p>
            <a:r>
              <a:rPr lang="en-US" dirty="0">
                <a:ea typeface="ＭＳ Ｐゴシック" pitchFamily="34" charset="-128"/>
              </a:rPr>
              <a:t>Witness Interview</a:t>
            </a:r>
            <a:br>
              <a:rPr lang="en-US" dirty="0">
                <a:ea typeface="ＭＳ Ｐゴシック" pitchFamily="34" charset="-128"/>
              </a:rPr>
            </a:br>
            <a:r>
              <a:rPr lang="en-US" sz="2100" dirty="0"/>
              <a:t>The individual(s) that have or could potentially have information related and/or relevant to the alleged incident.</a:t>
            </a:r>
            <a:br>
              <a:rPr lang="en-US" sz="3600" dirty="0"/>
            </a:br>
            <a:endParaRPr lang="en-US" dirty="0">
              <a:ea typeface="ＭＳ Ｐゴシック" pitchFamily="34" charset="-128"/>
            </a:endParaRPr>
          </a:p>
        </p:txBody>
      </p:sp>
      <p:sp>
        <p:nvSpPr>
          <p:cNvPr id="93187" name="Content Placeholder 2"/>
          <p:cNvSpPr>
            <a:spLocks noGrp="1"/>
          </p:cNvSpPr>
          <p:nvPr>
            <p:ph sz="quarter" idx="1"/>
          </p:nvPr>
        </p:nvSpPr>
        <p:spPr>
          <a:xfrm>
            <a:off x="612775" y="2286000"/>
            <a:ext cx="8074025" cy="3810000"/>
          </a:xfrm>
        </p:spPr>
        <p:txBody>
          <a:bodyPr>
            <a:normAutofit fontScale="92500" lnSpcReduction="10000"/>
          </a:bodyPr>
          <a:lstStyle/>
          <a:p>
            <a:r>
              <a:rPr lang="en-US" sz="1900" dirty="0">
                <a:solidFill>
                  <a:schemeClr val="bg1"/>
                </a:solidFill>
                <a:ea typeface="ＭＳ Ｐゴシック" pitchFamily="34" charset="-128"/>
              </a:rPr>
              <a:t>Thank the witness for participating in the process. Inform them that there has been a complaint and that questions will be asked pertaining to the allegations.</a:t>
            </a:r>
          </a:p>
          <a:p>
            <a:r>
              <a:rPr lang="en-US" sz="1900" dirty="0">
                <a:solidFill>
                  <a:schemeClr val="bg1"/>
                </a:solidFill>
                <a:ea typeface="ＭＳ Ｐゴシック" pitchFamily="34" charset="-128"/>
              </a:rPr>
              <a:t>Establish the relationship to the other parties in the case.</a:t>
            </a:r>
          </a:p>
          <a:p>
            <a:r>
              <a:rPr lang="en-US" sz="1900" dirty="0">
                <a:solidFill>
                  <a:schemeClr val="bg1"/>
                </a:solidFill>
                <a:ea typeface="ＭＳ Ｐゴシック" pitchFamily="34" charset="-128"/>
              </a:rPr>
              <a:t>Ask specific questions and address the need for truthfulness.</a:t>
            </a:r>
          </a:p>
          <a:p>
            <a:r>
              <a:rPr lang="en-US" sz="1900" dirty="0">
                <a:solidFill>
                  <a:schemeClr val="bg1"/>
                </a:solidFill>
                <a:ea typeface="ＭＳ Ｐゴシック" pitchFamily="34" charset="-128"/>
              </a:rPr>
              <a:t>Ask if they have been contacted by one of the parties.</a:t>
            </a:r>
          </a:p>
          <a:p>
            <a:r>
              <a:rPr lang="en-US" sz="1900" dirty="0">
                <a:solidFill>
                  <a:schemeClr val="bg1"/>
                </a:solidFill>
                <a:ea typeface="ＭＳ Ｐゴシック" pitchFamily="34" charset="-128"/>
              </a:rPr>
              <a:t>Ask if there is anything other information that they can provide.</a:t>
            </a:r>
          </a:p>
          <a:p>
            <a:r>
              <a:rPr lang="en-US" sz="2000" dirty="0">
                <a:solidFill>
                  <a:schemeClr val="bg1"/>
                </a:solidFill>
                <a:ea typeface="ＭＳ Ｐゴシック" pitchFamily="34" charset="-128"/>
              </a:rPr>
              <a:t>Before the conclusion of the interview, review your notes and clarify anything that is uncertain.</a:t>
            </a:r>
            <a:endParaRPr lang="en-US" sz="1900" dirty="0">
              <a:solidFill>
                <a:schemeClr val="bg1"/>
              </a:solidFill>
              <a:ea typeface="ＭＳ Ｐゴシック" pitchFamily="34" charset="-128"/>
            </a:endParaRPr>
          </a:p>
          <a:p>
            <a:r>
              <a:rPr lang="en-US" sz="1900" dirty="0">
                <a:solidFill>
                  <a:schemeClr val="bg1"/>
                </a:solidFill>
                <a:ea typeface="ＭＳ Ｐゴシック" pitchFamily="34" charset="-128"/>
              </a:rPr>
              <a:t>Explain retaliation and ask them to contact us if they experience the behavior by one of the parties for their involvement.</a:t>
            </a:r>
          </a:p>
          <a:p>
            <a:r>
              <a:rPr lang="en-US" sz="1900" dirty="0">
                <a:solidFill>
                  <a:schemeClr val="bg1"/>
                </a:solidFill>
                <a:ea typeface="ＭＳ Ｐゴシック" pitchFamily="34" charset="-128"/>
              </a:rPr>
              <a:t>Discuss the importance of confidentiality.</a:t>
            </a:r>
          </a:p>
          <a:p>
            <a:endParaRPr lang="en-US" dirty="0">
              <a:solidFill>
                <a:schemeClr val="tx2"/>
              </a:solidFill>
              <a:ea typeface="ＭＳ Ｐゴシック" pitchFamily="34" charset="-128"/>
            </a:endParaRPr>
          </a:p>
        </p:txBody>
      </p:sp>
    </p:spTree>
    <p:extLst>
      <p:ext uri="{BB962C8B-B14F-4D97-AF65-F5344CB8AC3E}">
        <p14:creationId xmlns:p14="http://schemas.microsoft.com/office/powerpoint/2010/main" val="2839519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08E-3F48-43BF-AC87-DE5C1EF332E7}"/>
              </a:ext>
            </a:extLst>
          </p:cNvPr>
          <p:cNvSpPr>
            <a:spLocks noGrp="1"/>
          </p:cNvSpPr>
          <p:nvPr>
            <p:ph type="title"/>
          </p:nvPr>
        </p:nvSpPr>
        <p:spPr/>
        <p:txBody>
          <a:bodyPr/>
          <a:lstStyle/>
          <a:p>
            <a:r>
              <a:rPr lang="en-US" dirty="0"/>
              <a:t>Interviewer’s Don’ts</a:t>
            </a:r>
          </a:p>
        </p:txBody>
      </p:sp>
      <p:sp>
        <p:nvSpPr>
          <p:cNvPr id="3" name="Content Placeholder 2">
            <a:extLst>
              <a:ext uri="{FF2B5EF4-FFF2-40B4-BE49-F238E27FC236}">
                <a16:creationId xmlns:a16="http://schemas.microsoft.com/office/drawing/2014/main" id="{C80F4963-8569-446E-B112-889A6A6F04AF}"/>
              </a:ext>
            </a:extLst>
          </p:cNvPr>
          <p:cNvSpPr>
            <a:spLocks noGrp="1"/>
          </p:cNvSpPr>
          <p:nvPr>
            <p:ph idx="1"/>
          </p:nvPr>
        </p:nvSpPr>
        <p:spPr/>
        <p:txBody>
          <a:bodyPr>
            <a:normAutofit fontScale="92500" lnSpcReduction="20000"/>
          </a:bodyPr>
          <a:lstStyle/>
          <a:p>
            <a:r>
              <a:rPr lang="en-US" sz="1800" dirty="0">
                <a:solidFill>
                  <a:schemeClr val="bg1"/>
                </a:solidFill>
              </a:rPr>
              <a:t>Do not use rumor or second-hand information as fact.</a:t>
            </a:r>
          </a:p>
          <a:p>
            <a:r>
              <a:rPr lang="en-US" sz="1800" dirty="0">
                <a:solidFill>
                  <a:schemeClr val="bg1"/>
                </a:solidFill>
              </a:rPr>
              <a:t>Do not lead the interviewee or put words into their mouths.</a:t>
            </a:r>
          </a:p>
          <a:p>
            <a:r>
              <a:rPr lang="en-US" sz="1800" dirty="0">
                <a:solidFill>
                  <a:schemeClr val="bg1"/>
                </a:solidFill>
              </a:rPr>
              <a:t>The complainant is not always right.</a:t>
            </a:r>
          </a:p>
          <a:p>
            <a:r>
              <a:rPr lang="en-US" sz="1800" dirty="0">
                <a:solidFill>
                  <a:schemeClr val="bg1"/>
                </a:solidFill>
                <a:ea typeface="ＭＳ Ｐゴシック" pitchFamily="34" charset="-128"/>
              </a:rPr>
              <a:t>Do not make judgments</a:t>
            </a:r>
          </a:p>
          <a:p>
            <a:r>
              <a:rPr lang="en-US" sz="1800" dirty="0">
                <a:solidFill>
                  <a:schemeClr val="bg1"/>
                </a:solidFill>
                <a:ea typeface="ＭＳ Ｐゴシック" pitchFamily="34" charset="-128"/>
              </a:rPr>
              <a:t>Do not make statements or comments about any of the parties.</a:t>
            </a:r>
          </a:p>
          <a:p>
            <a:r>
              <a:rPr lang="en-US" sz="1800" dirty="0">
                <a:solidFill>
                  <a:schemeClr val="bg1"/>
                </a:solidFill>
                <a:ea typeface="ＭＳ Ｐゴシック" pitchFamily="34" charset="-128"/>
              </a:rPr>
              <a:t>Do not be accusatory or hostile toward the interviewee.</a:t>
            </a:r>
          </a:p>
          <a:p>
            <a:r>
              <a:rPr lang="en-US" sz="1800" dirty="0">
                <a:solidFill>
                  <a:schemeClr val="bg1"/>
                </a:solidFill>
                <a:ea typeface="ＭＳ Ｐゴシック" pitchFamily="34" charset="-128"/>
              </a:rPr>
              <a:t>Do not make the interview personal; the investigator has no stake in the case other than investigating fairly and impartially.</a:t>
            </a:r>
          </a:p>
          <a:p>
            <a:r>
              <a:rPr lang="en-US" sz="1800" dirty="0">
                <a:solidFill>
                  <a:schemeClr val="bg1"/>
                </a:solidFill>
                <a:ea typeface="ＭＳ Ｐゴシック" pitchFamily="34" charset="-128"/>
              </a:rPr>
              <a:t>Do not sway the evidence toward a personal belief. </a:t>
            </a:r>
          </a:p>
          <a:p>
            <a:r>
              <a:rPr lang="en-US" sz="1800" dirty="0">
                <a:solidFill>
                  <a:schemeClr val="bg1"/>
                </a:solidFill>
                <a:ea typeface="ＭＳ Ｐゴシック" pitchFamily="34" charset="-128"/>
              </a:rPr>
              <a:t>Do not discuss personal experiences with the interviewee.  It is about them, not the investigator.</a:t>
            </a:r>
          </a:p>
          <a:p>
            <a:pPr marL="0" indent="0" algn="ctr">
              <a:buNone/>
            </a:pPr>
            <a:r>
              <a:rPr lang="en-US" sz="1800" b="1" i="1" dirty="0">
                <a:solidFill>
                  <a:schemeClr val="bg1"/>
                </a:solidFill>
                <a:ea typeface="ＭＳ Ｐゴシック" pitchFamily="34" charset="-128"/>
              </a:rPr>
              <a:t>All these actions could create a huge liability for the institution.</a:t>
            </a:r>
          </a:p>
          <a:p>
            <a:endParaRPr lang="en-US" sz="1800" dirty="0">
              <a:solidFill>
                <a:schemeClr val="bg1"/>
              </a:solidFill>
              <a:ea typeface="ＭＳ Ｐゴシック" pitchFamily="34" charset="-128"/>
            </a:endParaRPr>
          </a:p>
          <a:p>
            <a:endParaRPr lang="en-US" dirty="0"/>
          </a:p>
          <a:p>
            <a:endParaRPr lang="en-US" dirty="0"/>
          </a:p>
        </p:txBody>
      </p:sp>
    </p:spTree>
    <p:extLst>
      <p:ext uri="{BB962C8B-B14F-4D97-AF65-F5344CB8AC3E}">
        <p14:creationId xmlns:p14="http://schemas.microsoft.com/office/powerpoint/2010/main" val="1783576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495300" y="749915"/>
            <a:ext cx="8153400" cy="990600"/>
          </a:xfrm>
        </p:spPr>
        <p:txBody>
          <a:bodyPr>
            <a:normAutofit/>
          </a:bodyPr>
          <a:lstStyle/>
          <a:p>
            <a:r>
              <a:rPr lang="en-US" dirty="0">
                <a:ea typeface="ＭＳ Ｐゴシック" pitchFamily="34" charset="-128"/>
              </a:rPr>
              <a:t>Investigative File</a:t>
            </a:r>
          </a:p>
        </p:txBody>
      </p:sp>
      <p:sp>
        <p:nvSpPr>
          <p:cNvPr id="100355" name="Content Placeholder 2"/>
          <p:cNvSpPr>
            <a:spLocks noGrp="1"/>
          </p:cNvSpPr>
          <p:nvPr>
            <p:ph sz="quarter" idx="1"/>
          </p:nvPr>
        </p:nvSpPr>
        <p:spPr>
          <a:xfrm>
            <a:off x="612775" y="2057400"/>
            <a:ext cx="7693025" cy="4038600"/>
          </a:xfrm>
        </p:spPr>
        <p:txBody>
          <a:bodyPr>
            <a:normAutofit fontScale="77500" lnSpcReduction="20000"/>
          </a:bodyPr>
          <a:lstStyle/>
          <a:p>
            <a:pPr marL="0" indent="0">
              <a:buNone/>
            </a:pPr>
            <a:r>
              <a:rPr lang="en-US" sz="2300" b="1" dirty="0">
                <a:solidFill>
                  <a:schemeClr val="bg1"/>
                </a:solidFill>
                <a:ea typeface="ＭＳ Ｐゴシック" pitchFamily="34" charset="-128"/>
              </a:rPr>
              <a:t>File</a:t>
            </a:r>
          </a:p>
          <a:p>
            <a:r>
              <a:rPr lang="en-US" sz="1900" dirty="0">
                <a:solidFill>
                  <a:schemeClr val="bg1"/>
                </a:solidFill>
                <a:ea typeface="ＭＳ Ｐゴシック" pitchFamily="34" charset="-128"/>
              </a:rPr>
              <a:t>Assemble an investigative file and keep it in a secure location.</a:t>
            </a:r>
          </a:p>
          <a:p>
            <a:r>
              <a:rPr lang="en-US" sz="1900" dirty="0">
                <a:solidFill>
                  <a:schemeClr val="bg1"/>
                </a:solidFill>
                <a:ea typeface="ＭＳ Ｐゴシック" pitchFamily="34" charset="-128"/>
              </a:rPr>
              <a:t>Set up the data base and any electronic file system used in conjunction to the paper file.</a:t>
            </a:r>
          </a:p>
          <a:p>
            <a:r>
              <a:rPr lang="en-US" sz="1900" dirty="0">
                <a:solidFill>
                  <a:schemeClr val="bg1"/>
                </a:solidFill>
                <a:ea typeface="ＭＳ Ｐゴシック" pitchFamily="34" charset="-128"/>
              </a:rPr>
              <a:t>Keep an accurate and detailed case log of the steps in the process. Notating date, time, description and investigators initials.</a:t>
            </a:r>
          </a:p>
          <a:p>
            <a:r>
              <a:rPr lang="en-US" sz="1800" dirty="0">
                <a:solidFill>
                  <a:schemeClr val="bg1"/>
                </a:solidFill>
                <a:ea typeface="ＭＳ Ｐゴシック" pitchFamily="34" charset="-128"/>
              </a:rPr>
              <a:t>Communications sent to all parties/witnesses</a:t>
            </a:r>
          </a:p>
          <a:p>
            <a:r>
              <a:rPr lang="en-US" sz="1800" dirty="0">
                <a:solidFill>
                  <a:schemeClr val="bg1"/>
                </a:solidFill>
                <a:ea typeface="ＭＳ Ｐゴシック" pitchFamily="34" charset="-128"/>
              </a:rPr>
              <a:t>Copies of all pertinent evidence and materials collected.</a:t>
            </a:r>
          </a:p>
          <a:p>
            <a:r>
              <a:rPr lang="en-US" sz="1800" dirty="0">
                <a:solidFill>
                  <a:schemeClr val="bg1"/>
                </a:solidFill>
                <a:ea typeface="ＭＳ Ｐゴシック" pitchFamily="34" charset="-128"/>
              </a:rPr>
              <a:t>Copy of Investigative report</a:t>
            </a:r>
          </a:p>
          <a:p>
            <a:pPr marL="0" indent="0">
              <a:buNone/>
            </a:pPr>
            <a:r>
              <a:rPr lang="en-US" sz="2300" b="1" dirty="0">
                <a:solidFill>
                  <a:schemeClr val="bg1"/>
                </a:solidFill>
                <a:ea typeface="ＭＳ Ｐゴシック" pitchFamily="34" charset="-128"/>
              </a:rPr>
              <a:t>Investigative Notes</a:t>
            </a:r>
          </a:p>
          <a:p>
            <a:r>
              <a:rPr lang="en-US" sz="1900" dirty="0">
                <a:solidFill>
                  <a:schemeClr val="bg1"/>
                </a:solidFill>
                <a:ea typeface="ＭＳ Ｐゴシック" pitchFamily="34" charset="-128"/>
              </a:rPr>
              <a:t>Notes should be complete, accurate, and detailed.</a:t>
            </a:r>
          </a:p>
          <a:p>
            <a:r>
              <a:rPr lang="en-US" sz="1900" dirty="0">
                <a:solidFill>
                  <a:schemeClr val="bg1"/>
                </a:solidFill>
                <a:ea typeface="ＭＳ Ｐゴシック" pitchFamily="34" charset="-128"/>
              </a:rPr>
              <a:t>When possible, include verbatim statements concerning critical issues.</a:t>
            </a:r>
          </a:p>
          <a:p>
            <a:r>
              <a:rPr lang="en-US" sz="1900" dirty="0">
                <a:solidFill>
                  <a:schemeClr val="bg1"/>
                </a:solidFill>
                <a:ea typeface="ＭＳ Ｐゴシック" pitchFamily="34" charset="-128"/>
              </a:rPr>
              <a:t>Notate in the notes what is told to the complainant, respondent and witnesses by the investigator(s).</a:t>
            </a:r>
          </a:p>
          <a:p>
            <a:r>
              <a:rPr lang="en-US" sz="1900" dirty="0">
                <a:solidFill>
                  <a:schemeClr val="bg1"/>
                </a:solidFill>
                <a:ea typeface="ＭＳ Ｐゴシック" pitchFamily="34" charset="-128"/>
              </a:rPr>
              <a:t>Documentation is critical: you are creating the record of the complaint.</a:t>
            </a:r>
          </a:p>
          <a:p>
            <a:endParaRPr lang="en-US" sz="1900" dirty="0">
              <a:solidFill>
                <a:schemeClr val="bg1"/>
              </a:solidFill>
              <a:ea typeface="ＭＳ Ｐゴシック" pitchFamily="34" charset="-128"/>
            </a:endParaRPr>
          </a:p>
          <a:p>
            <a:endParaRPr lang="en-US" sz="1900" dirty="0">
              <a:solidFill>
                <a:schemeClr val="bg1"/>
              </a:solidFill>
              <a:ea typeface="ＭＳ Ｐゴシック" pitchFamily="34" charset="-128"/>
            </a:endParaRPr>
          </a:p>
          <a:p>
            <a:endParaRPr lang="en-US" sz="1900" dirty="0">
              <a:solidFill>
                <a:schemeClr val="bg1"/>
              </a:solidFill>
              <a:ea typeface="ＭＳ Ｐゴシック" pitchFamily="34" charset="-128"/>
            </a:endParaRPr>
          </a:p>
          <a:p>
            <a:pPr>
              <a:buFont typeface="Wingdings" pitchFamily="2" charset="2"/>
              <a:buNone/>
            </a:pPr>
            <a:endParaRPr lang="en-US" dirty="0">
              <a:ea typeface="ＭＳ Ｐゴシック"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A7B9F-86A6-4531-83E2-82BDFB63F7E8}"/>
              </a:ext>
            </a:extLst>
          </p:cNvPr>
          <p:cNvSpPr>
            <a:spLocks noGrp="1"/>
          </p:cNvSpPr>
          <p:nvPr>
            <p:ph type="ctrTitle"/>
          </p:nvPr>
        </p:nvSpPr>
        <p:spPr>
          <a:xfrm>
            <a:off x="620842" y="2742465"/>
            <a:ext cx="6069268" cy="1373070"/>
          </a:xfrm>
        </p:spPr>
        <p:txBody>
          <a:bodyPr/>
          <a:lstStyle/>
          <a:p>
            <a:r>
              <a:rPr lang="en-US" sz="3600" dirty="0"/>
              <a:t>Requirements of the Title IX Investigator</a:t>
            </a:r>
          </a:p>
        </p:txBody>
      </p:sp>
    </p:spTree>
    <p:extLst>
      <p:ext uri="{BB962C8B-B14F-4D97-AF65-F5344CB8AC3E}">
        <p14:creationId xmlns:p14="http://schemas.microsoft.com/office/powerpoint/2010/main" val="1072497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6FF0-008E-4251-B88B-EA2FDC4DAFFF}"/>
              </a:ext>
            </a:extLst>
          </p:cNvPr>
          <p:cNvSpPr>
            <a:spLocks noGrp="1"/>
          </p:cNvSpPr>
          <p:nvPr>
            <p:ph type="title"/>
          </p:nvPr>
        </p:nvSpPr>
        <p:spPr>
          <a:xfrm>
            <a:off x="685800" y="1098607"/>
            <a:ext cx="6742372" cy="1080938"/>
          </a:xfrm>
        </p:spPr>
        <p:txBody>
          <a:bodyPr>
            <a:normAutofit/>
          </a:bodyPr>
          <a:lstStyle/>
          <a:p>
            <a:r>
              <a:rPr lang="en-US" sz="3600" b="0" dirty="0"/>
              <a:t>The Title IX Investigator must:</a:t>
            </a:r>
            <a:br>
              <a:rPr lang="en-US" sz="3600" b="0" dirty="0">
                <a:solidFill>
                  <a:schemeClr val="bg1"/>
                </a:solidFill>
              </a:rPr>
            </a:br>
            <a:endParaRPr lang="en-US" dirty="0"/>
          </a:p>
        </p:txBody>
      </p:sp>
      <p:sp>
        <p:nvSpPr>
          <p:cNvPr id="3" name="Content Placeholder 2">
            <a:extLst>
              <a:ext uri="{FF2B5EF4-FFF2-40B4-BE49-F238E27FC236}">
                <a16:creationId xmlns:a16="http://schemas.microsoft.com/office/drawing/2014/main" id="{09EB411A-249A-4E6F-9044-4D87F41DDBFB}"/>
              </a:ext>
            </a:extLst>
          </p:cNvPr>
          <p:cNvSpPr>
            <a:spLocks noGrp="1"/>
          </p:cNvSpPr>
          <p:nvPr>
            <p:ph idx="1"/>
          </p:nvPr>
        </p:nvSpPr>
        <p:spPr>
          <a:xfrm>
            <a:off x="822960" y="2438400"/>
            <a:ext cx="7520940" cy="2780524"/>
          </a:xfrm>
        </p:spPr>
        <p:txBody>
          <a:bodyPr>
            <a:normAutofit lnSpcReduction="10000"/>
          </a:bodyPr>
          <a:lstStyle/>
          <a:p>
            <a:pPr marL="402336" lvl="2" indent="-342900">
              <a:buFont typeface="Wingdings" panose="05000000000000000000" pitchFamily="2" charset="2"/>
              <a:buChar char="ü"/>
            </a:pPr>
            <a:r>
              <a:rPr lang="en-US" sz="2200" b="0" dirty="0">
                <a:solidFill>
                  <a:schemeClr val="bg1"/>
                </a:solidFill>
              </a:rPr>
              <a:t>Understand relevancy</a:t>
            </a:r>
          </a:p>
          <a:p>
            <a:pPr marL="402336" lvl="2" indent="-342900">
              <a:buFont typeface="Wingdings" panose="05000000000000000000" pitchFamily="2" charset="2"/>
              <a:buChar char="ü"/>
            </a:pPr>
            <a:r>
              <a:rPr lang="en-US" sz="2200" dirty="0">
                <a:solidFill>
                  <a:schemeClr val="bg1"/>
                </a:solidFill>
              </a:rPr>
              <a:t>Understand restrictions regarding questions asked</a:t>
            </a:r>
          </a:p>
          <a:p>
            <a:pPr marL="402336" lvl="2" indent="-342900">
              <a:buFont typeface="Wingdings" panose="05000000000000000000" pitchFamily="2" charset="2"/>
              <a:buChar char="ü"/>
            </a:pPr>
            <a:r>
              <a:rPr lang="en-US" sz="2200" b="0" dirty="0">
                <a:solidFill>
                  <a:schemeClr val="bg1"/>
                </a:solidFill>
              </a:rPr>
              <a:t>Understand consent</a:t>
            </a:r>
          </a:p>
          <a:p>
            <a:pPr marL="402336" lvl="2" indent="-342900">
              <a:buFont typeface="Wingdings" panose="05000000000000000000" pitchFamily="2" charset="2"/>
              <a:buChar char="ü"/>
            </a:pPr>
            <a:r>
              <a:rPr lang="en-US" sz="2200" dirty="0">
                <a:solidFill>
                  <a:schemeClr val="bg1"/>
                </a:solidFill>
              </a:rPr>
              <a:t>Be aware of any necessary accommodations</a:t>
            </a:r>
            <a:endParaRPr lang="en-US" sz="2200" b="0" dirty="0">
              <a:solidFill>
                <a:schemeClr val="bg1"/>
              </a:solidFill>
            </a:endParaRPr>
          </a:p>
          <a:p>
            <a:pPr marL="402336" lvl="2" indent="-342900">
              <a:buFont typeface="Wingdings" panose="05000000000000000000" pitchFamily="2" charset="2"/>
              <a:buChar char="ü"/>
            </a:pPr>
            <a:r>
              <a:rPr lang="en-US" sz="2200" dirty="0">
                <a:solidFill>
                  <a:schemeClr val="bg1"/>
                </a:solidFill>
              </a:rPr>
              <a:t>Understand how to weigh the evidence</a:t>
            </a:r>
          </a:p>
          <a:p>
            <a:pPr marL="402336" lvl="2" indent="-342900">
              <a:buFont typeface="Wingdings" panose="05000000000000000000" pitchFamily="2" charset="2"/>
              <a:buChar char="ü"/>
            </a:pPr>
            <a:r>
              <a:rPr lang="en-US" sz="2200" dirty="0">
                <a:solidFill>
                  <a:schemeClr val="bg1"/>
                </a:solidFill>
              </a:rPr>
              <a:t>Serve Impartially </a:t>
            </a:r>
          </a:p>
          <a:p>
            <a:pPr marL="402336" lvl="2" indent="-342900">
              <a:buFont typeface="Wingdings" panose="05000000000000000000" pitchFamily="2" charset="2"/>
              <a:buChar char="ü"/>
            </a:pPr>
            <a:r>
              <a:rPr lang="en-US" sz="2200" dirty="0">
                <a:solidFill>
                  <a:schemeClr val="bg1"/>
                </a:solidFill>
              </a:rPr>
              <a:t>Recognize bias and stereotypes</a:t>
            </a:r>
          </a:p>
          <a:p>
            <a:pPr marL="402336" lvl="2" indent="-342900">
              <a:buFont typeface="Wingdings" panose="05000000000000000000" pitchFamily="2" charset="2"/>
              <a:buChar char="ü"/>
            </a:pPr>
            <a:r>
              <a:rPr lang="en-US" sz="2200" dirty="0">
                <a:solidFill>
                  <a:schemeClr val="bg1"/>
                </a:solidFill>
              </a:rPr>
              <a:t>Understand where the burden of proof rests</a:t>
            </a:r>
          </a:p>
          <a:p>
            <a:endParaRPr lang="en-US" dirty="0"/>
          </a:p>
        </p:txBody>
      </p:sp>
    </p:spTree>
    <p:extLst>
      <p:ext uri="{BB962C8B-B14F-4D97-AF65-F5344CB8AC3E}">
        <p14:creationId xmlns:p14="http://schemas.microsoft.com/office/powerpoint/2010/main" val="23791573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6FF0-008E-4251-B88B-EA2FDC4DAFFF}"/>
              </a:ext>
            </a:extLst>
          </p:cNvPr>
          <p:cNvSpPr>
            <a:spLocks noGrp="1"/>
          </p:cNvSpPr>
          <p:nvPr>
            <p:ph type="title"/>
          </p:nvPr>
        </p:nvSpPr>
        <p:spPr>
          <a:xfrm>
            <a:off x="685799" y="753228"/>
            <a:ext cx="6742373" cy="1080938"/>
          </a:xfrm>
        </p:spPr>
        <p:txBody>
          <a:bodyPr/>
          <a:lstStyle/>
          <a:p>
            <a:r>
              <a:rPr lang="en-US" dirty="0"/>
              <a:t>Relevance</a:t>
            </a:r>
          </a:p>
        </p:txBody>
      </p:sp>
      <p:sp>
        <p:nvSpPr>
          <p:cNvPr id="4" name="Content Placeholder 2">
            <a:extLst>
              <a:ext uri="{FF2B5EF4-FFF2-40B4-BE49-F238E27FC236}">
                <a16:creationId xmlns:a16="http://schemas.microsoft.com/office/drawing/2014/main" id="{6226EA3A-32C1-475E-8766-AF827CFE02AC}"/>
              </a:ext>
            </a:extLst>
          </p:cNvPr>
          <p:cNvSpPr txBox="1">
            <a:spLocks/>
          </p:cNvSpPr>
          <p:nvPr/>
        </p:nvSpPr>
        <p:spPr>
          <a:xfrm>
            <a:off x="838200" y="2057400"/>
            <a:ext cx="7760443" cy="385487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
                <a:srgbClr val="30ACEC">
                  <a:lumMod val="75000"/>
                </a:srgbClr>
              </a:buClr>
              <a:buSzPct val="145000"/>
              <a:buNone/>
              <a:tabLst/>
              <a:defRPr/>
            </a:pPr>
            <a:r>
              <a:rPr kumimoji="0" lang="en-US" sz="1900" i="0" u="none" strike="noStrike" kern="1200" cap="none" spc="0" normalizeH="0" baseline="0" noProof="0" dirty="0">
                <a:ln>
                  <a:noFill/>
                </a:ln>
                <a:solidFill>
                  <a:sysClr val="windowText" lastClr="000000"/>
                </a:solidFill>
                <a:effectLst/>
                <a:uLnTx/>
                <a:uFillTx/>
                <a:ea typeface="+mn-ea"/>
                <a:cs typeface="+mn-cs"/>
              </a:rPr>
              <a:t>“Relevant” means a question or evidence having any tendency to make the existence of any fact that is of consequence to the determination of the action more or less probable than it would be without the question or evidence. </a:t>
            </a:r>
            <a:r>
              <a:rPr kumimoji="0" lang="en-US" sz="1900" b="0" i="0" u="none" strike="noStrike" kern="1200" cap="none" spc="0" normalizeH="0" baseline="0" noProof="0" dirty="0">
                <a:ln>
                  <a:noFill/>
                </a:ln>
                <a:solidFill>
                  <a:sysClr val="windowText" lastClr="000000"/>
                </a:solidFill>
                <a:effectLst/>
                <a:uLnTx/>
                <a:uFillTx/>
                <a:ea typeface="+mn-ea"/>
                <a:cs typeface="+mn-cs"/>
              </a:rPr>
              <a:t>(Title 4, Chapter 8, Section 13).</a:t>
            </a:r>
          </a:p>
          <a:p>
            <a:pPr marL="0" marR="0" lvl="0" indent="0" algn="l" defTabSz="457200" rtl="0" eaLnBrk="1" fontAlgn="auto" latinLnBrk="0" hangingPunct="1">
              <a:lnSpc>
                <a:spcPct val="100000"/>
              </a:lnSpc>
              <a:spcBef>
                <a:spcPct val="20000"/>
              </a:spcBef>
              <a:spcAft>
                <a:spcPts val="600"/>
              </a:spcAft>
              <a:buClr>
                <a:srgbClr val="30ACEC">
                  <a:lumMod val="75000"/>
                </a:srgbClr>
              </a:buClr>
              <a:buSzPct val="145000"/>
              <a:buNone/>
              <a:tabLst/>
              <a:defRPr/>
            </a:pPr>
            <a:r>
              <a:rPr kumimoji="0" lang="en-US" sz="1900" b="0" i="0" u="none" strike="noStrike" kern="1200" cap="none" spc="0" normalizeH="0" baseline="0" noProof="0" dirty="0">
                <a:ln>
                  <a:noFill/>
                </a:ln>
                <a:solidFill>
                  <a:sysClr val="windowText" lastClr="000000"/>
                </a:solidFill>
                <a:effectLst/>
                <a:uLnTx/>
                <a:uFillTx/>
                <a:ea typeface="+mn-ea"/>
                <a:cs typeface="+mn-cs"/>
              </a:rPr>
              <a:t>The Title IX Investigator must consider the relevancy of questions and evidence, both inculpatory and exculpatory </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sysClr val="windowText" lastClr="000000"/>
                </a:solidFill>
                <a:effectLst/>
                <a:uLnTx/>
                <a:uFillTx/>
                <a:ea typeface="+mn-ea"/>
                <a:cs typeface="+mn-cs"/>
              </a:rPr>
              <a:t>Inculpatory: causing blame; to be imputed; to incriminate. Evidence favorable to the complainant.</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sysClr val="windowText" lastClr="000000"/>
                </a:solidFill>
                <a:effectLst/>
                <a:uLnTx/>
                <a:uFillTx/>
                <a:ea typeface="+mn-ea"/>
                <a:cs typeface="+mn-cs"/>
              </a:rPr>
              <a:t>Exculpatory: anything that clears someone or something </a:t>
            </a:r>
            <a:r>
              <a:rPr kumimoji="0" lang="en-US" sz="2000" b="0" i="0" u="none" strike="noStrike" kern="1200" cap="none" spc="0" normalizeH="0" baseline="0" noProof="0" dirty="0">
                <a:ln>
                  <a:noFill/>
                </a:ln>
                <a:solidFill>
                  <a:sysClr val="windowText" lastClr="000000"/>
                </a:solidFill>
                <a:effectLst/>
                <a:uLnTx/>
                <a:uFillTx/>
                <a:ea typeface="+mn-ea"/>
                <a:cs typeface="+mn-cs"/>
              </a:rPr>
              <a:t>of guilt. Evidence favorable to the respondent.</a:t>
            </a:r>
          </a:p>
        </p:txBody>
      </p:sp>
    </p:spTree>
    <p:extLst>
      <p:ext uri="{BB962C8B-B14F-4D97-AF65-F5344CB8AC3E}">
        <p14:creationId xmlns:p14="http://schemas.microsoft.com/office/powerpoint/2010/main" val="991688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BDD9E-57EE-4A76-8E9C-3536FC8B70CD}"/>
              </a:ext>
            </a:extLst>
          </p:cNvPr>
          <p:cNvSpPr>
            <a:spLocks noGrp="1"/>
          </p:cNvSpPr>
          <p:nvPr>
            <p:ph type="title"/>
          </p:nvPr>
        </p:nvSpPr>
        <p:spPr/>
        <p:txBody>
          <a:bodyPr/>
          <a:lstStyle/>
          <a:p>
            <a:r>
              <a:rPr lang="en-US" dirty="0"/>
              <a:t>Questions NOT to ask</a:t>
            </a:r>
          </a:p>
        </p:txBody>
      </p:sp>
      <p:sp>
        <p:nvSpPr>
          <p:cNvPr id="3" name="Content Placeholder 2">
            <a:extLst>
              <a:ext uri="{FF2B5EF4-FFF2-40B4-BE49-F238E27FC236}">
                <a16:creationId xmlns:a16="http://schemas.microsoft.com/office/drawing/2014/main" id="{4043BFFE-03B8-4CAA-96CE-90AD84AE58F8}"/>
              </a:ext>
            </a:extLst>
          </p:cNvPr>
          <p:cNvSpPr>
            <a:spLocks noGrp="1"/>
          </p:cNvSpPr>
          <p:nvPr>
            <p:ph idx="1"/>
          </p:nvPr>
        </p:nvSpPr>
        <p:spPr>
          <a:xfrm>
            <a:off x="531639" y="2133600"/>
            <a:ext cx="8383761" cy="4724400"/>
          </a:xfrm>
        </p:spPr>
        <p:txBody>
          <a:bodyPr>
            <a:normAutofit fontScale="92500" lnSpcReduction="20000"/>
          </a:bodyPr>
          <a:lstStyle/>
          <a:p>
            <a:r>
              <a:rPr lang="en-US" sz="2600" dirty="0">
                <a:solidFill>
                  <a:schemeClr val="bg1"/>
                </a:solidFill>
              </a:rPr>
              <a:t>At NO time will questions be asked regarding information that is protected under a legally recognized privilege. This applies to all interviews in the Title IX Grievance Procedure.</a:t>
            </a:r>
          </a:p>
          <a:p>
            <a:pPr lvl="1"/>
            <a:r>
              <a:rPr lang="en-US" sz="2200" dirty="0">
                <a:solidFill>
                  <a:schemeClr val="bg1"/>
                </a:solidFill>
              </a:rPr>
              <a:t>Doctor-Patient confidentiality</a:t>
            </a:r>
          </a:p>
          <a:p>
            <a:pPr lvl="1"/>
            <a:r>
              <a:rPr lang="en-US" sz="2200" dirty="0">
                <a:solidFill>
                  <a:schemeClr val="bg1"/>
                </a:solidFill>
              </a:rPr>
              <a:t>Attorney-Client privilege</a:t>
            </a:r>
          </a:p>
          <a:p>
            <a:pPr lvl="1"/>
            <a:r>
              <a:rPr lang="en-US" sz="2200" dirty="0">
                <a:solidFill>
                  <a:schemeClr val="bg1"/>
                </a:solidFill>
              </a:rPr>
              <a:t>FERPA or HIPPA</a:t>
            </a:r>
          </a:p>
          <a:p>
            <a:pPr lvl="1"/>
            <a:r>
              <a:rPr lang="en-US" sz="2200" dirty="0">
                <a:solidFill>
                  <a:schemeClr val="bg1"/>
                </a:solidFill>
              </a:rPr>
              <a:t>Etc.</a:t>
            </a:r>
          </a:p>
          <a:p>
            <a:r>
              <a:rPr lang="en-US" sz="2600" dirty="0">
                <a:solidFill>
                  <a:schemeClr val="bg1"/>
                </a:solidFill>
              </a:rPr>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p>
          <a:p>
            <a:endParaRPr lang="en-US" dirty="0"/>
          </a:p>
        </p:txBody>
      </p:sp>
    </p:spTree>
    <p:extLst>
      <p:ext uri="{BB962C8B-B14F-4D97-AF65-F5344CB8AC3E}">
        <p14:creationId xmlns:p14="http://schemas.microsoft.com/office/powerpoint/2010/main" val="552438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A19D-E248-49F5-BA86-23C74782DA65}"/>
              </a:ext>
            </a:extLst>
          </p:cNvPr>
          <p:cNvSpPr>
            <a:spLocks noGrp="1"/>
          </p:cNvSpPr>
          <p:nvPr>
            <p:ph type="title"/>
          </p:nvPr>
        </p:nvSpPr>
        <p:spPr/>
        <p:txBody>
          <a:bodyPr/>
          <a:lstStyle/>
          <a:p>
            <a:r>
              <a:rPr lang="en-US" dirty="0"/>
              <a:t>Consent</a:t>
            </a:r>
          </a:p>
        </p:txBody>
      </p:sp>
      <p:sp>
        <p:nvSpPr>
          <p:cNvPr id="3" name="Content Placeholder 2">
            <a:extLst>
              <a:ext uri="{FF2B5EF4-FFF2-40B4-BE49-F238E27FC236}">
                <a16:creationId xmlns:a16="http://schemas.microsoft.com/office/drawing/2014/main" id="{D6CE9218-F6C2-46A2-9867-F64CC61FB006}"/>
              </a:ext>
            </a:extLst>
          </p:cNvPr>
          <p:cNvSpPr>
            <a:spLocks noGrp="1"/>
          </p:cNvSpPr>
          <p:nvPr>
            <p:ph idx="1"/>
          </p:nvPr>
        </p:nvSpPr>
        <p:spPr>
          <a:xfrm>
            <a:off x="152400" y="2133600"/>
            <a:ext cx="8839200" cy="5334000"/>
          </a:xfrm>
        </p:spPr>
        <p:txBody>
          <a:bodyPr>
            <a:normAutofit fontScale="47500" lnSpcReduction="20000"/>
          </a:bodyPr>
          <a:lstStyle/>
          <a:p>
            <a:pPr marL="285750" indent="0" defTabSz="457200">
              <a:lnSpc>
                <a:spcPct val="100000"/>
              </a:lnSpc>
              <a:spcBef>
                <a:spcPct val="20000"/>
              </a:spcBef>
              <a:spcAft>
                <a:spcPts val="600"/>
              </a:spcAft>
              <a:buSzPct val="145000"/>
              <a:buFont typeface="Arial"/>
              <a:buChar char="•"/>
              <a:defRPr/>
            </a:pPr>
            <a:r>
              <a:rPr kumimoji="0" lang="en-US" sz="3600" b="0" i="0" u="none" strike="noStrike" kern="1200" cap="none" spc="0" normalizeH="0" baseline="0" noProof="0" dirty="0">
                <a:ln>
                  <a:noFill/>
                </a:ln>
                <a:solidFill>
                  <a:prstClr val="black"/>
                </a:solidFill>
                <a:effectLst/>
                <a:uLnTx/>
                <a:uFillTx/>
                <a:latin typeface="+mj-lt"/>
                <a:ea typeface="+mn-ea"/>
                <a:cs typeface="+mn-cs"/>
              </a:rPr>
              <a:t> Conduct is unwelcome if it is done in the absence of consent.</a:t>
            </a:r>
          </a:p>
          <a:p>
            <a:pPr marL="285750" marR="0" lvl="0"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3600" b="0" i="0" u="none" strike="noStrike" kern="1200" cap="none" spc="0" normalizeH="0" baseline="0" noProof="0" dirty="0">
                <a:ln>
                  <a:noFill/>
                </a:ln>
                <a:solidFill>
                  <a:prstClr val="black"/>
                </a:solidFill>
                <a:effectLst/>
                <a:uLnTx/>
                <a:uFillTx/>
                <a:latin typeface="+mj-lt"/>
                <a:ea typeface="+mn-ea"/>
                <a:cs typeface="+mn-cs"/>
              </a:rPr>
              <a:t> “Consent” means an affirmative, clear, unambiguous, knowing, informed, and voluntary agreement between all participants to engage in sexual activity.</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1800" b="0" i="0" u="none" strike="noStrike" kern="1200" cap="none" spc="0" normalizeH="0" baseline="0" noProof="0" dirty="0">
                <a:ln>
                  <a:noFill/>
                </a:ln>
                <a:solidFill>
                  <a:prstClr val="black"/>
                </a:solidFill>
                <a:effectLst/>
                <a:uLnTx/>
                <a:uFillTx/>
                <a:latin typeface="+mj-lt"/>
                <a:ea typeface="+mn-ea"/>
                <a:cs typeface="+mn-cs"/>
              </a:rPr>
              <a:t> </a:t>
            </a:r>
            <a:r>
              <a:rPr kumimoji="0" lang="en-US" sz="2500" b="0" i="0" u="none" strike="noStrike" kern="1200" cap="none" spc="0" normalizeH="0" baseline="0" noProof="0" dirty="0">
                <a:ln>
                  <a:noFill/>
                </a:ln>
                <a:solidFill>
                  <a:prstClr val="black"/>
                </a:solidFill>
                <a:effectLst/>
                <a:uLnTx/>
                <a:uFillTx/>
                <a:latin typeface="+mj-lt"/>
                <a:ea typeface="+mn-ea"/>
                <a:cs typeface="+mn-cs"/>
              </a:rPr>
              <a:t>Consent is active, not passive. Silence or lack of resistance cannot be interpreted as consent.</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mj-lt"/>
                <a:ea typeface="+mn-ea"/>
                <a:cs typeface="+mn-cs"/>
              </a:rPr>
              <a:t> Seeking and having consent accepted is the responsibility of the person(s) initiating each specific sexual act regardless of whether the person initiating the act is under the influence of drugs and/or alcohol.</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mj-lt"/>
                <a:ea typeface="+mn-ea"/>
                <a:cs typeface="+mn-cs"/>
              </a:rPr>
              <a:t> The existence of a dating relationship or past sexual relations between the participants does not constitute consent to any other sexual act.</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mj-lt"/>
                <a:ea typeface="+mn-ea"/>
                <a:cs typeface="+mn-cs"/>
              </a:rPr>
              <a:t> Affirmative consent must be ongoing throughout the sexual activity and may be withdrawn at any time. When consent is withdrawn or cannot be given, sexual activity must stop.</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mj-lt"/>
                <a:ea typeface="+mn-ea"/>
                <a:cs typeface="+mn-cs"/>
              </a:rPr>
              <a:t> Consent cannot be given when it is the result of any coercion, intimidation, force, deception, or threat of harm.</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mj-lt"/>
                <a:ea typeface="+mn-ea"/>
                <a:cs typeface="+mn-cs"/>
              </a:rPr>
              <a:t> Consent cannot be given when a person is incapacitated. Incapacitation occurs when an individual lacks the ability to fully, knowingly choose to participate in sexual activity. Incapacitation includes impairment due to drugs or alcohol (whether such use is voluntary or involuntary); inability to communicate due to a mental or physical condition; the lack of consciousness or being asleep; being involuntarily restrained; if any of the parties are under the age of 16; or if an individual otherwise cannot consent.</a:t>
            </a:r>
          </a:p>
          <a:p>
            <a:pPr marL="742950" marR="0" lvl="1" indent="0" algn="l" defTabSz="457200" rtl="0" eaLnBrk="1" fontAlgn="auto" latinLnBrk="0" hangingPunct="1">
              <a:lnSpc>
                <a:spcPct val="100000"/>
              </a:lnSpc>
              <a:spcBef>
                <a:spcPct val="20000"/>
              </a:spcBef>
              <a:spcAft>
                <a:spcPts val="600"/>
              </a:spcAft>
              <a:buSzPct val="145000"/>
              <a:buFont typeface="Arial"/>
              <a:buChar char="•"/>
              <a:tabLst/>
              <a:defRPr/>
            </a:pPr>
            <a:r>
              <a:rPr kumimoji="0" lang="en-US" sz="2500" b="0" i="0" u="none" strike="noStrike" kern="1200" cap="none" spc="0" normalizeH="0" baseline="0" noProof="0" dirty="0">
                <a:ln>
                  <a:noFill/>
                </a:ln>
                <a:solidFill>
                  <a:prstClr val="black"/>
                </a:solidFill>
                <a:effectLst/>
                <a:uLnTx/>
                <a:uFillTx/>
                <a:latin typeface="+mj-lt"/>
                <a:ea typeface="+mn-ea"/>
                <a:cs typeface="+mn-cs"/>
              </a:rPr>
              <a:t> The definition of consent does not vary based upon a participant’s sex, sexual orientation, gender identity or gender expression.</a:t>
            </a:r>
          </a:p>
          <a:p>
            <a:pPr marL="0" marR="0" lvl="0" indent="0" algn="r"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defRPr/>
            </a:pPr>
            <a:r>
              <a:rPr kumimoji="0" lang="en-US" sz="2100" b="0" i="0" u="none" strike="noStrike" kern="1200" cap="none" spc="0" normalizeH="0" baseline="0" noProof="0" dirty="0">
                <a:ln>
                  <a:noFill/>
                </a:ln>
                <a:solidFill>
                  <a:prstClr val="black"/>
                </a:solidFill>
                <a:effectLst/>
                <a:uLnTx/>
                <a:uFillTx/>
                <a:latin typeface="+mj-lt"/>
                <a:ea typeface="+mn-ea"/>
                <a:cs typeface="+mn-cs"/>
              </a:rPr>
              <a:t>Title 4 – Chapter 8 – Section 13</a:t>
            </a:r>
            <a:endParaRPr lang="en-US" dirty="0">
              <a:latin typeface="+mj-lt"/>
            </a:endParaRPr>
          </a:p>
        </p:txBody>
      </p:sp>
    </p:spTree>
    <p:extLst>
      <p:ext uri="{BB962C8B-B14F-4D97-AF65-F5344CB8AC3E}">
        <p14:creationId xmlns:p14="http://schemas.microsoft.com/office/powerpoint/2010/main" val="2120630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E2EC-20F6-4FE1-ABFE-57B07DF2DF3A}"/>
              </a:ext>
            </a:extLst>
          </p:cNvPr>
          <p:cNvSpPr>
            <a:spLocks noGrp="1"/>
          </p:cNvSpPr>
          <p:nvPr>
            <p:ph type="title"/>
          </p:nvPr>
        </p:nvSpPr>
        <p:spPr/>
        <p:txBody>
          <a:bodyPr/>
          <a:lstStyle/>
          <a:p>
            <a:r>
              <a:rPr lang="en-US" dirty="0"/>
              <a:t>ADA Compliance</a:t>
            </a:r>
          </a:p>
        </p:txBody>
      </p:sp>
      <p:sp>
        <p:nvSpPr>
          <p:cNvPr id="3" name="Content Placeholder 2">
            <a:extLst>
              <a:ext uri="{FF2B5EF4-FFF2-40B4-BE49-F238E27FC236}">
                <a16:creationId xmlns:a16="http://schemas.microsoft.com/office/drawing/2014/main" id="{43126977-783A-481A-ADAF-8E7CDEB14297}"/>
              </a:ext>
            </a:extLst>
          </p:cNvPr>
          <p:cNvSpPr>
            <a:spLocks noGrp="1"/>
          </p:cNvSpPr>
          <p:nvPr>
            <p:ph idx="1"/>
          </p:nvPr>
        </p:nvSpPr>
        <p:spPr>
          <a:xfrm>
            <a:off x="533400" y="2336872"/>
            <a:ext cx="7924800" cy="3911527"/>
          </a:xfrm>
        </p:spPr>
        <p:txBody>
          <a:bodyPr/>
          <a:lstStyle/>
          <a:p>
            <a:pPr marL="285750" marR="0" lvl="0" indent="-285750" algn="l" defTabSz="457200" rtl="0" eaLnBrk="1" fontAlgn="auto" latinLnBrk="0" hangingPunct="1">
              <a:lnSpc>
                <a:spcPct val="100000"/>
              </a:lnSpc>
              <a:spcBef>
                <a:spcPct val="20000"/>
              </a:spcBef>
              <a:spcAft>
                <a:spcPts val="600"/>
              </a:spcAft>
              <a:buSzPct val="145000"/>
              <a:buFont typeface="Arial"/>
              <a:buChar char="•"/>
              <a:tabLst/>
              <a:defRPr/>
            </a:pPr>
            <a:r>
              <a:rPr kumimoji="0" lang="en-US" sz="2400" b="0" i="0" u="none" strike="noStrike" kern="1200" cap="none" spc="0" normalizeH="0" baseline="0" noProof="0" dirty="0">
                <a:ln>
                  <a:noFill/>
                </a:ln>
                <a:solidFill>
                  <a:prstClr val="black"/>
                </a:solidFill>
                <a:effectLst/>
                <a:uLnTx/>
                <a:uFillTx/>
                <a:latin typeface="+mj-lt"/>
                <a:ea typeface="+mn-ea"/>
                <a:cs typeface="+mn-cs"/>
              </a:rPr>
              <a:t>The Investigator is responsible for ensuring any interview is ADA Compliant.</a:t>
            </a:r>
          </a:p>
          <a:p>
            <a:pPr marL="285750" marR="0" lvl="0" indent="-285750" algn="l" defTabSz="457200" rtl="0" eaLnBrk="1" fontAlgn="auto" latinLnBrk="0" hangingPunct="1">
              <a:lnSpc>
                <a:spcPct val="100000"/>
              </a:lnSpc>
              <a:spcBef>
                <a:spcPct val="20000"/>
              </a:spcBef>
              <a:spcAft>
                <a:spcPts val="600"/>
              </a:spcAft>
              <a:buSzPct val="145000"/>
              <a:buFont typeface="Arial"/>
              <a:buChar char="•"/>
              <a:tabLst/>
              <a:defRPr/>
            </a:pPr>
            <a:r>
              <a:rPr kumimoji="0" lang="en-US" sz="2400" b="0" i="0" u="none" strike="noStrike" kern="1200" cap="none" spc="0" normalizeH="0" baseline="0" noProof="0" dirty="0">
                <a:ln>
                  <a:noFill/>
                </a:ln>
                <a:solidFill>
                  <a:prstClr val="black"/>
                </a:solidFill>
                <a:effectLst/>
                <a:uLnTx/>
                <a:uFillTx/>
                <a:latin typeface="+mj-lt"/>
                <a:ea typeface="+mn-ea"/>
                <a:cs typeface="+mn-cs"/>
              </a:rPr>
              <a:t>If any individual participating in an interview needs an accommodation, then the accommodation will be provided, within reason. </a:t>
            </a:r>
          </a:p>
        </p:txBody>
      </p:sp>
    </p:spTree>
    <p:extLst>
      <p:ext uri="{BB962C8B-B14F-4D97-AF65-F5344CB8AC3E}">
        <p14:creationId xmlns:p14="http://schemas.microsoft.com/office/powerpoint/2010/main" val="67823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000" dirty="0">
                <a:solidFill>
                  <a:schemeClr val="bg1"/>
                </a:solidFill>
              </a:rPr>
              <a:t>&amp;</a:t>
            </a:r>
            <a:r>
              <a:rPr lang="en-US" dirty="0">
                <a:solidFill>
                  <a:schemeClr val="bg1"/>
                </a:solidFill>
              </a:rPr>
              <a:t> </a:t>
            </a:r>
            <a:r>
              <a:rPr lang="en-US" sz="2000" dirty="0">
                <a:solidFill>
                  <a:schemeClr val="bg1"/>
                </a:solidFill>
              </a:rPr>
              <a:t>What it Constitutes</a:t>
            </a:r>
            <a:endParaRPr lang="en-US" dirty="0">
              <a:solidFill>
                <a:schemeClr val="bg1"/>
              </a:solidFill>
            </a:endParaRPr>
          </a:p>
        </p:txBody>
      </p:sp>
      <p:sp>
        <p:nvSpPr>
          <p:cNvPr id="5" name="Title 4">
            <a:extLst>
              <a:ext uri="{FF2B5EF4-FFF2-40B4-BE49-F238E27FC236}">
                <a16:creationId xmlns:a16="http://schemas.microsoft.com/office/drawing/2014/main" id="{16760A5B-E539-400C-8433-B5D7EE1C4C40}"/>
              </a:ext>
            </a:extLst>
          </p:cNvPr>
          <p:cNvSpPr>
            <a:spLocks noGrp="1"/>
          </p:cNvSpPr>
          <p:nvPr>
            <p:ph type="ctrTitle"/>
          </p:nvPr>
        </p:nvSpPr>
        <p:spPr/>
        <p:txBody>
          <a:bodyPr/>
          <a:lstStyle/>
          <a:p>
            <a:r>
              <a:rPr lang="en-US" sz="3600" dirty="0"/>
              <a:t>Understanding Title IX</a:t>
            </a:r>
          </a:p>
        </p:txBody>
      </p:sp>
    </p:spTree>
    <p:extLst>
      <p:ext uri="{BB962C8B-B14F-4D97-AF65-F5344CB8AC3E}">
        <p14:creationId xmlns:p14="http://schemas.microsoft.com/office/powerpoint/2010/main" val="30415880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A1D63-D052-417D-B1CF-4C089CC4109F}"/>
              </a:ext>
            </a:extLst>
          </p:cNvPr>
          <p:cNvSpPr>
            <a:spLocks noGrp="1"/>
          </p:cNvSpPr>
          <p:nvPr>
            <p:ph type="title"/>
          </p:nvPr>
        </p:nvSpPr>
        <p:spPr/>
        <p:txBody>
          <a:bodyPr/>
          <a:lstStyle/>
          <a:p>
            <a:r>
              <a:rPr lang="en-US" dirty="0"/>
              <a:t>Types and Weight of Evidence</a:t>
            </a:r>
          </a:p>
        </p:txBody>
      </p:sp>
      <p:sp>
        <p:nvSpPr>
          <p:cNvPr id="4" name="Content Placeholder 2">
            <a:extLst>
              <a:ext uri="{FF2B5EF4-FFF2-40B4-BE49-F238E27FC236}">
                <a16:creationId xmlns:a16="http://schemas.microsoft.com/office/drawing/2014/main" id="{C605CCDA-1539-461B-9265-C30306EE84DA}"/>
              </a:ext>
            </a:extLst>
          </p:cNvPr>
          <p:cNvSpPr>
            <a:spLocks noGrp="1"/>
          </p:cNvSpPr>
          <p:nvPr>
            <p:ph idx="1"/>
          </p:nvPr>
        </p:nvSpPr>
        <p:spPr>
          <a:xfrm>
            <a:off x="685801" y="1981200"/>
            <a:ext cx="7658100" cy="4724400"/>
          </a:xfrm>
        </p:spPr>
        <p:txBody>
          <a:bodyPr>
            <a:normAutofit fontScale="85000" lnSpcReduction="20000"/>
          </a:bodyPr>
          <a:lstStyle/>
          <a:p>
            <a:pPr marL="0" indent="0">
              <a:buNone/>
            </a:pPr>
            <a:r>
              <a:rPr lang="en-US" sz="2000" b="1" dirty="0">
                <a:solidFill>
                  <a:schemeClr val="bg1"/>
                </a:solidFill>
              </a:rPr>
              <a:t>Direct:</a:t>
            </a:r>
          </a:p>
          <a:p>
            <a:pPr lvl="1"/>
            <a:r>
              <a:rPr lang="en-US" sz="1900" dirty="0">
                <a:solidFill>
                  <a:schemeClr val="bg1"/>
                </a:solidFill>
              </a:rPr>
              <a:t>Supports the case exactly.</a:t>
            </a:r>
          </a:p>
          <a:p>
            <a:pPr lvl="2">
              <a:buFont typeface="Wingdings" panose="05000000000000000000" pitchFamily="2" charset="2"/>
              <a:buChar char="Ø"/>
            </a:pPr>
            <a:r>
              <a:rPr lang="en-US" dirty="0">
                <a:solidFill>
                  <a:schemeClr val="bg1"/>
                </a:solidFill>
              </a:rPr>
              <a:t>Video surveillance showing the respondent’s actions.</a:t>
            </a:r>
          </a:p>
          <a:p>
            <a:pPr lvl="2">
              <a:buFont typeface="Wingdings" panose="05000000000000000000" pitchFamily="2" charset="2"/>
              <a:buChar char="Ø"/>
            </a:pPr>
            <a:r>
              <a:rPr lang="en-US" dirty="0">
                <a:solidFill>
                  <a:schemeClr val="bg1"/>
                </a:solidFill>
              </a:rPr>
              <a:t>Legally obtained / admissible audio recordings that capture the sexual remarks. </a:t>
            </a:r>
          </a:p>
          <a:p>
            <a:pPr lvl="2">
              <a:buFont typeface="Wingdings" panose="05000000000000000000" pitchFamily="2" charset="2"/>
              <a:buChar char="Ø"/>
            </a:pPr>
            <a:r>
              <a:rPr lang="en-US" dirty="0">
                <a:solidFill>
                  <a:schemeClr val="bg1"/>
                </a:solidFill>
              </a:rPr>
              <a:t>Alleged incident witnessed by multiple others and all give same statement.</a:t>
            </a:r>
          </a:p>
          <a:p>
            <a:pPr lvl="2">
              <a:buFont typeface="Wingdings" panose="05000000000000000000" pitchFamily="2" charset="2"/>
              <a:buChar char="Ø"/>
            </a:pPr>
            <a:r>
              <a:rPr lang="en-US" dirty="0">
                <a:solidFill>
                  <a:schemeClr val="bg1"/>
                </a:solidFill>
              </a:rPr>
              <a:t>Respondent admits to conducting the alleged behavior/act.</a:t>
            </a:r>
          </a:p>
          <a:p>
            <a:pPr marL="914400" lvl="2" indent="0">
              <a:buNone/>
            </a:pPr>
            <a:endParaRPr lang="en-US" dirty="0">
              <a:solidFill>
                <a:schemeClr val="bg1"/>
              </a:solidFill>
            </a:endParaRPr>
          </a:p>
          <a:p>
            <a:pPr lvl="1"/>
            <a:r>
              <a:rPr lang="en-US" sz="1900" dirty="0">
                <a:solidFill>
                  <a:schemeClr val="bg1"/>
                </a:solidFill>
              </a:rPr>
              <a:t>This is the best type of evidence, with great weight given when determining responsibility. </a:t>
            </a:r>
          </a:p>
          <a:p>
            <a:pPr lvl="1"/>
            <a:endParaRPr lang="en-US" sz="1900" dirty="0">
              <a:solidFill>
                <a:schemeClr val="bg1"/>
              </a:solidFill>
            </a:endParaRPr>
          </a:p>
          <a:p>
            <a:pPr marL="0" indent="0">
              <a:buNone/>
            </a:pPr>
            <a:r>
              <a:rPr lang="en-US" sz="2000" b="1" dirty="0">
                <a:solidFill>
                  <a:schemeClr val="bg1"/>
                </a:solidFill>
              </a:rPr>
              <a:t>Corroborating:</a:t>
            </a:r>
          </a:p>
          <a:p>
            <a:pPr lvl="1"/>
            <a:r>
              <a:rPr lang="en-US" sz="1900" dirty="0">
                <a:solidFill>
                  <a:schemeClr val="bg1"/>
                </a:solidFill>
              </a:rPr>
              <a:t>Evidence that supports other evidence.</a:t>
            </a:r>
          </a:p>
          <a:p>
            <a:pPr lvl="2">
              <a:buFont typeface="Wingdings" panose="05000000000000000000" pitchFamily="2" charset="2"/>
              <a:buChar char="Ø"/>
            </a:pPr>
            <a:r>
              <a:rPr lang="en-US" dirty="0">
                <a:solidFill>
                  <a:schemeClr val="bg1"/>
                </a:solidFill>
              </a:rPr>
              <a:t>There was a witness present during the incident and their statement supports either the complainant or respondent.</a:t>
            </a:r>
          </a:p>
          <a:p>
            <a:pPr lvl="2">
              <a:buFont typeface="Wingdings" panose="05000000000000000000" pitchFamily="2" charset="2"/>
              <a:buChar char="Ø"/>
            </a:pPr>
            <a:r>
              <a:rPr lang="en-US" dirty="0">
                <a:solidFill>
                  <a:schemeClr val="bg1"/>
                </a:solidFill>
              </a:rPr>
              <a:t>emails/texts/photos/etc., which supports either the complainant or respondent.</a:t>
            </a:r>
          </a:p>
          <a:p>
            <a:pPr lvl="2">
              <a:buFont typeface="Wingdings" panose="05000000000000000000" pitchFamily="2" charset="2"/>
              <a:buChar char="Ø"/>
            </a:pPr>
            <a:endParaRPr lang="en-US" dirty="0">
              <a:solidFill>
                <a:schemeClr val="bg1"/>
              </a:solidFill>
            </a:endParaRPr>
          </a:p>
          <a:p>
            <a:pPr lvl="1"/>
            <a:r>
              <a:rPr lang="en-US" sz="1900" dirty="0">
                <a:solidFill>
                  <a:schemeClr val="bg1"/>
                </a:solidFill>
              </a:rPr>
              <a:t>This is the second best type of evidence, with good weight given when determining responsibility. </a:t>
            </a:r>
          </a:p>
          <a:p>
            <a:endParaRPr lang="en-US" dirty="0"/>
          </a:p>
        </p:txBody>
      </p:sp>
    </p:spTree>
    <p:extLst>
      <p:ext uri="{BB962C8B-B14F-4D97-AF65-F5344CB8AC3E}">
        <p14:creationId xmlns:p14="http://schemas.microsoft.com/office/powerpoint/2010/main" val="2846286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D7095-ACE8-43AA-8175-EE0C26210381}"/>
              </a:ext>
            </a:extLst>
          </p:cNvPr>
          <p:cNvSpPr>
            <a:spLocks noGrp="1"/>
          </p:cNvSpPr>
          <p:nvPr>
            <p:ph type="title"/>
          </p:nvPr>
        </p:nvSpPr>
        <p:spPr/>
        <p:txBody>
          <a:bodyPr/>
          <a:lstStyle/>
          <a:p>
            <a:r>
              <a:rPr lang="en-US" dirty="0"/>
              <a:t>Types and Weight of Evidence  </a:t>
            </a:r>
            <a:r>
              <a:rPr lang="en-US" sz="1900" dirty="0"/>
              <a:t>Continued</a:t>
            </a:r>
          </a:p>
        </p:txBody>
      </p:sp>
      <p:sp>
        <p:nvSpPr>
          <p:cNvPr id="4" name="Content Placeholder 2">
            <a:extLst>
              <a:ext uri="{FF2B5EF4-FFF2-40B4-BE49-F238E27FC236}">
                <a16:creationId xmlns:a16="http://schemas.microsoft.com/office/drawing/2014/main" id="{79EB264F-C611-4E35-B19B-9983C50E6B2B}"/>
              </a:ext>
            </a:extLst>
          </p:cNvPr>
          <p:cNvSpPr>
            <a:spLocks noGrp="1"/>
          </p:cNvSpPr>
          <p:nvPr>
            <p:ph idx="1"/>
          </p:nvPr>
        </p:nvSpPr>
        <p:spPr>
          <a:xfrm>
            <a:off x="822325" y="1981200"/>
            <a:ext cx="7521575" cy="4477702"/>
          </a:xfrm>
        </p:spPr>
        <p:txBody>
          <a:bodyPr>
            <a:normAutofit fontScale="70000" lnSpcReduction="20000"/>
          </a:bodyPr>
          <a:lstStyle/>
          <a:p>
            <a:pPr marL="285750" marR="0" lvl="0" indent="0" algn="l" defTabSz="457200" rtl="0" eaLnBrk="1" fontAlgn="auto" latinLnBrk="0" hangingPunct="1">
              <a:lnSpc>
                <a:spcPct val="100000"/>
              </a:lnSpc>
              <a:spcBef>
                <a:spcPct val="20000"/>
              </a:spcBef>
              <a:spcAft>
                <a:spcPts val="600"/>
              </a:spcAft>
              <a:buClr>
                <a:srgbClr val="30ACEC">
                  <a:lumMod val="75000"/>
                </a:srgbClr>
              </a:buClr>
              <a:buSzPct val="145000"/>
              <a:buNone/>
              <a:tabLst/>
              <a:defRPr/>
            </a:pPr>
            <a:r>
              <a:rPr kumimoji="0" lang="en-US" b="1" i="0" u="none" strike="noStrike" kern="1200" cap="none" spc="0" normalizeH="0" baseline="0" noProof="0" dirty="0">
                <a:ln>
                  <a:noFill/>
                </a:ln>
                <a:solidFill>
                  <a:schemeClr val="bg1"/>
                </a:solidFill>
                <a:effectLst/>
                <a:uLnTx/>
                <a:uFillTx/>
                <a:ea typeface="+mn-ea"/>
                <a:cs typeface="+mn-cs"/>
              </a:rPr>
              <a:t>Character:</a:t>
            </a:r>
          </a:p>
          <a:p>
            <a:pPr marL="1085850" lvl="1" indent="-342900" defTabSz="457200">
              <a:lnSpc>
                <a:spcPct val="100000"/>
              </a:lnSpc>
              <a:spcBef>
                <a:spcPct val="20000"/>
              </a:spcBef>
              <a:spcAft>
                <a:spcPts val="600"/>
              </a:spcAft>
              <a:buClr>
                <a:srgbClr val="30ACEC">
                  <a:lumMod val="75000"/>
                </a:srgbClr>
              </a:buClr>
              <a:buSzPct val="145000"/>
              <a:defRPr/>
            </a:pPr>
            <a:r>
              <a:rPr kumimoji="0" lang="en-US" sz="1900" b="1" i="0" u="none" strike="noStrike" kern="1200" cap="none" spc="0" normalizeH="0" baseline="0" noProof="0" dirty="0">
                <a:ln>
                  <a:noFill/>
                </a:ln>
                <a:solidFill>
                  <a:schemeClr val="bg1"/>
                </a:solidFill>
                <a:effectLst/>
                <a:uLnTx/>
                <a:uFillTx/>
                <a:ea typeface="+mn-ea"/>
                <a:cs typeface="+mn-cs"/>
              </a:rPr>
              <a:t>NOT</a:t>
            </a:r>
            <a:r>
              <a:rPr kumimoji="0" lang="en-US" sz="1900" b="0" i="0" u="none" strike="noStrike" kern="1200" cap="none" spc="0" normalizeH="0" baseline="0" noProof="0" dirty="0">
                <a:ln>
                  <a:noFill/>
                </a:ln>
                <a:solidFill>
                  <a:schemeClr val="bg1"/>
                </a:solidFill>
                <a:effectLst/>
                <a:uLnTx/>
                <a:uFillTx/>
                <a:ea typeface="+mn-ea"/>
                <a:cs typeface="+mn-cs"/>
              </a:rPr>
              <a:t> useful.</a:t>
            </a:r>
          </a:p>
          <a:p>
            <a:pPr marL="1543050" marR="0" lvl="2" indent="-342900" algn="l" defTabSz="457200" rtl="0" eaLnBrk="1" fontAlgn="auto" latinLnBrk="0" hangingPunct="1">
              <a:lnSpc>
                <a:spcPct val="100000"/>
              </a:lnSpc>
              <a:spcBef>
                <a:spcPct val="20000"/>
              </a:spcBef>
              <a:spcAft>
                <a:spcPts val="600"/>
              </a:spcAft>
              <a:buClr>
                <a:srgbClr val="30ACEC">
                  <a:lumMod val="75000"/>
                </a:srgbClr>
              </a:buClr>
              <a:buSzPct val="145000"/>
              <a:buFont typeface="Wingdings" panose="05000000000000000000" pitchFamily="2" charset="2"/>
              <a:buChar char="Ø"/>
              <a:tabLst/>
              <a:defRPr/>
            </a:pPr>
            <a:r>
              <a:rPr kumimoji="0" lang="en-US" sz="1900" b="0" i="0" u="none" strike="noStrike" kern="1200" cap="none" spc="0" normalizeH="0" baseline="0" noProof="0" dirty="0">
                <a:ln>
                  <a:noFill/>
                </a:ln>
                <a:solidFill>
                  <a:schemeClr val="bg1"/>
                </a:solidFill>
                <a:effectLst/>
                <a:uLnTx/>
                <a:uFillTx/>
                <a:ea typeface="+mn-ea"/>
                <a:cs typeface="+mn-cs"/>
              </a:rPr>
              <a:t> He/she good person/bad apple.</a:t>
            </a:r>
          </a:p>
          <a:p>
            <a:pPr marL="1543050" marR="0" lvl="2" indent="-342900" algn="l" defTabSz="457200" rtl="0" eaLnBrk="1" fontAlgn="auto" latinLnBrk="0" hangingPunct="1">
              <a:lnSpc>
                <a:spcPct val="100000"/>
              </a:lnSpc>
              <a:spcBef>
                <a:spcPct val="20000"/>
              </a:spcBef>
              <a:spcAft>
                <a:spcPts val="600"/>
              </a:spcAft>
              <a:buClr>
                <a:srgbClr val="30ACEC">
                  <a:lumMod val="75000"/>
                </a:srgbClr>
              </a:buClr>
              <a:buSzPct val="145000"/>
              <a:buFont typeface="Wingdings" panose="05000000000000000000" pitchFamily="2" charset="2"/>
              <a:buChar char="Ø"/>
              <a:tabLst/>
              <a:defRPr/>
            </a:pPr>
            <a:r>
              <a:rPr kumimoji="0" lang="en-US" sz="1900" b="0" i="0" u="none" strike="noStrike" kern="1200" cap="none" spc="0" normalizeH="0" baseline="0" noProof="0" dirty="0">
                <a:ln>
                  <a:noFill/>
                </a:ln>
                <a:solidFill>
                  <a:schemeClr val="bg1"/>
                </a:solidFill>
                <a:effectLst/>
                <a:uLnTx/>
                <a:uFillTx/>
                <a:ea typeface="+mn-ea"/>
                <a:cs typeface="+mn-cs"/>
              </a:rPr>
              <a:t> Demeanor during interview /live-hearing.</a:t>
            </a:r>
          </a:p>
          <a:p>
            <a:pPr marL="1543050" lvl="2" indent="-342900" defTabSz="457200">
              <a:lnSpc>
                <a:spcPct val="100000"/>
              </a:lnSpc>
              <a:spcBef>
                <a:spcPct val="20000"/>
              </a:spcBef>
              <a:spcAft>
                <a:spcPts val="600"/>
              </a:spcAft>
              <a:buClr>
                <a:srgbClr val="30ACEC">
                  <a:lumMod val="75000"/>
                </a:srgbClr>
              </a:buClr>
              <a:buSzPct val="145000"/>
              <a:buFont typeface="Wingdings" panose="05000000000000000000" pitchFamily="2" charset="2"/>
              <a:buChar char="Ø"/>
              <a:defRPr/>
            </a:pPr>
            <a:r>
              <a:rPr kumimoji="0" lang="en-US" sz="1900" b="0" i="0" u="none" strike="noStrike" kern="1200" cap="none" spc="0" normalizeH="0" baseline="0" noProof="0" dirty="0">
                <a:ln>
                  <a:noFill/>
                </a:ln>
                <a:solidFill>
                  <a:schemeClr val="bg1"/>
                </a:solidFill>
                <a:effectLst/>
                <a:uLnTx/>
                <a:uFillTx/>
                <a:ea typeface="+mn-ea"/>
                <a:cs typeface="+mn-cs"/>
              </a:rPr>
              <a:t> He/she is creepy, so they definitely committed the act or behavior.</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schemeClr val="bg1"/>
                </a:solidFill>
                <a:effectLst/>
                <a:uLnTx/>
                <a:uFillTx/>
                <a:ea typeface="+mn-ea"/>
                <a:cs typeface="+mn-cs"/>
              </a:rPr>
              <a:t>       No weight is given.</a:t>
            </a:r>
          </a:p>
          <a:p>
            <a:pPr marL="285750" marR="0" lvl="0" indent="0" algn="l" defTabSz="457200" rtl="0" eaLnBrk="1" fontAlgn="auto" latinLnBrk="0" hangingPunct="1">
              <a:lnSpc>
                <a:spcPct val="100000"/>
              </a:lnSpc>
              <a:spcBef>
                <a:spcPct val="20000"/>
              </a:spcBef>
              <a:spcAft>
                <a:spcPts val="600"/>
              </a:spcAft>
              <a:buClr>
                <a:srgbClr val="30ACEC">
                  <a:lumMod val="75000"/>
                </a:srgbClr>
              </a:buClr>
              <a:buSzPct val="145000"/>
              <a:buNone/>
              <a:tabLst/>
              <a:defRPr/>
            </a:pPr>
            <a:r>
              <a:rPr kumimoji="0" lang="en-US" b="1" i="0" u="none" strike="noStrike" kern="1200" cap="none" spc="0" normalizeH="0" baseline="0" noProof="0" dirty="0">
                <a:ln>
                  <a:noFill/>
                </a:ln>
                <a:solidFill>
                  <a:schemeClr val="bg1"/>
                </a:solidFill>
                <a:effectLst/>
                <a:uLnTx/>
                <a:uFillTx/>
                <a:ea typeface="+mn-ea"/>
                <a:cs typeface="+mn-cs"/>
              </a:rPr>
              <a:t>Circumstantial:</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schemeClr val="bg1"/>
                </a:solidFill>
                <a:effectLst/>
                <a:uLnTx/>
                <a:uFillTx/>
                <a:ea typeface="+mn-ea"/>
                <a:cs typeface="+mn-cs"/>
              </a:rPr>
              <a:t>       Evidence can be used to INFER but not PROVE a conclusion. Opposite of Direct. </a:t>
            </a:r>
          </a:p>
          <a:p>
            <a:pPr marL="148590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Wingdings" panose="05000000000000000000" pitchFamily="2" charset="2"/>
              <a:buChar char="Ø"/>
              <a:tabLst/>
              <a:defRPr/>
            </a:pPr>
            <a:r>
              <a:rPr kumimoji="0" lang="en-US" sz="2000" b="0" i="0" u="none" strike="noStrike" kern="1200" cap="none" spc="0" normalizeH="0" baseline="0" noProof="0" dirty="0">
                <a:ln>
                  <a:noFill/>
                </a:ln>
                <a:solidFill>
                  <a:schemeClr val="bg1"/>
                </a:solidFill>
                <a:effectLst/>
                <a:uLnTx/>
                <a:uFillTx/>
                <a:ea typeface="+mn-ea"/>
                <a:cs typeface="+mn-cs"/>
              </a:rPr>
              <a:t>Alleged patterned evidence. i.e., </a:t>
            </a:r>
            <a:r>
              <a:rPr kumimoji="0" lang="en-US" sz="1800" b="0" i="0" u="none" strike="noStrike" kern="1200" cap="none" spc="0" normalizeH="0" baseline="0" noProof="0" dirty="0">
                <a:ln>
                  <a:noFill/>
                </a:ln>
                <a:solidFill>
                  <a:schemeClr val="bg1"/>
                </a:solidFill>
                <a:effectLst/>
                <a:uLnTx/>
                <a:uFillTx/>
                <a:ea typeface="+mn-ea"/>
                <a:cs typeface="+mn-cs"/>
              </a:rPr>
              <a:t>the respondent has allegedly conducted the same behavior in the past.</a:t>
            </a:r>
          </a:p>
          <a:p>
            <a:pPr marL="1485900" marR="0" lvl="2" indent="-285750" algn="l" defTabSz="457200" rtl="0" eaLnBrk="1" fontAlgn="auto" latinLnBrk="0" hangingPunct="1">
              <a:lnSpc>
                <a:spcPct val="100000"/>
              </a:lnSpc>
              <a:spcBef>
                <a:spcPct val="20000"/>
              </a:spcBef>
              <a:spcAft>
                <a:spcPts val="600"/>
              </a:spcAft>
              <a:buClr>
                <a:srgbClr val="30ACEC">
                  <a:lumMod val="75000"/>
                </a:srgbClr>
              </a:buClr>
              <a:buSzPct val="145000"/>
              <a:buFont typeface="Wingdings" panose="05000000000000000000" pitchFamily="2" charset="2"/>
              <a:buChar char="Ø"/>
              <a:tabLst/>
              <a:defRPr/>
            </a:pPr>
            <a:r>
              <a:rPr kumimoji="0" lang="en-US" sz="2000" b="0" i="0" u="none" strike="noStrike" kern="1200" cap="none" spc="0" normalizeH="0" baseline="0" noProof="0" dirty="0">
                <a:ln>
                  <a:noFill/>
                </a:ln>
                <a:solidFill>
                  <a:schemeClr val="bg1"/>
                </a:solidFill>
                <a:effectLst/>
                <a:uLnTx/>
                <a:uFillTx/>
                <a:ea typeface="+mn-ea"/>
                <a:cs typeface="+mn-cs"/>
              </a:rPr>
              <a:t>Controversial; </a:t>
            </a:r>
            <a:r>
              <a:rPr kumimoji="0" lang="en-US" sz="1800" b="0" i="0" u="none" strike="noStrike" kern="1200" cap="none" spc="0" normalizeH="0" baseline="0" noProof="0" dirty="0">
                <a:ln>
                  <a:noFill/>
                </a:ln>
                <a:solidFill>
                  <a:schemeClr val="bg1"/>
                </a:solidFill>
                <a:effectLst/>
                <a:uLnTx/>
                <a:uFillTx/>
                <a:ea typeface="+mn-ea"/>
                <a:cs typeface="+mn-cs"/>
              </a:rPr>
              <a:t>Just because an individual has done it in the past, does not prove they  committed the act or behavior this time.</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lang="en-US" sz="1900" dirty="0">
                <a:solidFill>
                  <a:schemeClr val="bg1"/>
                </a:solidFill>
              </a:rPr>
              <a:t> 	    Hearsay; </a:t>
            </a:r>
            <a:r>
              <a:rPr kumimoji="0" lang="en-US" sz="1500" b="0" i="0" u="none" strike="noStrike" kern="1200" cap="none" spc="0" normalizeH="0" baseline="0" noProof="0" dirty="0">
                <a:ln>
                  <a:noFill/>
                </a:ln>
                <a:solidFill>
                  <a:schemeClr val="bg1"/>
                </a:solidFill>
                <a:effectLst/>
                <a:uLnTx/>
                <a:uFillTx/>
                <a:ea typeface="+mn-ea"/>
                <a:cs typeface="+mn-cs"/>
              </a:rPr>
              <a:t>They were told by another individual that a person committed the act or behavior; or                		          </a:t>
            </a:r>
            <a:r>
              <a:rPr lang="en-US" sz="1500" dirty="0">
                <a:solidFill>
                  <a:schemeClr val="bg1"/>
                </a:solidFill>
              </a:rPr>
              <a:t>One party </a:t>
            </a:r>
            <a:r>
              <a:rPr kumimoji="0" lang="en-US" sz="1500" b="0" i="0" u="none" strike="noStrike" kern="1200" cap="none" spc="0" normalizeH="0" baseline="0" noProof="0" dirty="0">
                <a:ln>
                  <a:noFill/>
                </a:ln>
                <a:solidFill>
                  <a:schemeClr val="bg1"/>
                </a:solidFill>
                <a:effectLst/>
                <a:uLnTx/>
                <a:uFillTx/>
                <a:ea typeface="+mn-ea"/>
                <a:cs typeface="+mn-cs"/>
              </a:rPr>
              <a:t>said the other did this, the other party said they did not (No corroborating 			          evidence).</a:t>
            </a:r>
            <a:endParaRPr lang="en-US" sz="1500" noProof="0" dirty="0">
              <a:solidFill>
                <a:schemeClr val="bg1"/>
              </a:solidFill>
            </a:endParaRP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schemeClr val="bg1"/>
                </a:solidFill>
                <a:effectLst/>
                <a:uLnTx/>
                <a:uFillTx/>
                <a:ea typeface="+mn-ea"/>
                <a:cs typeface="+mn-cs"/>
              </a:rPr>
              <a:t>      In Title IX Grievance Procedure, determinations are </a:t>
            </a:r>
            <a:r>
              <a:rPr kumimoji="0" lang="en-US" sz="1700" b="1" i="0" u="none" strike="noStrike" kern="1200" cap="none" spc="0" normalizeH="0" baseline="0" noProof="0" dirty="0">
                <a:ln>
                  <a:noFill/>
                </a:ln>
                <a:solidFill>
                  <a:schemeClr val="bg1"/>
                </a:solidFill>
                <a:effectLst/>
                <a:uLnTx/>
                <a:uFillTx/>
                <a:ea typeface="+mn-ea"/>
                <a:cs typeface="+mn-cs"/>
              </a:rPr>
              <a:t>NOT </a:t>
            </a:r>
            <a:r>
              <a:rPr kumimoji="0" lang="en-US" sz="1700" b="0" i="0" u="none" strike="noStrike" kern="1200" cap="none" spc="0" normalizeH="0" baseline="0" noProof="0" dirty="0">
                <a:ln>
                  <a:noFill/>
                </a:ln>
                <a:solidFill>
                  <a:schemeClr val="bg1"/>
                </a:solidFill>
                <a:effectLst/>
                <a:uLnTx/>
                <a:uFillTx/>
                <a:ea typeface="+mn-ea"/>
                <a:cs typeface="+mn-cs"/>
              </a:rPr>
              <a:t>to be made based on                			inference. </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schemeClr val="bg1"/>
                </a:solidFill>
                <a:effectLst/>
                <a:uLnTx/>
                <a:uFillTx/>
                <a:ea typeface="+mn-ea"/>
                <a:cs typeface="+mn-cs"/>
              </a:rPr>
              <a:t>      No weight is given</a:t>
            </a:r>
            <a:endParaRPr kumimoji="0" lang="en-US" sz="1400" b="0" i="0" u="none" strike="noStrike" kern="1200" cap="none" spc="0" normalizeH="0" baseline="0" noProof="0" dirty="0">
              <a:ln>
                <a:noFill/>
              </a:ln>
              <a:solidFill>
                <a:schemeClr val="bg1"/>
              </a:solidFill>
              <a:effectLst/>
              <a:uLnTx/>
              <a:uFillTx/>
              <a:ea typeface="+mn-ea"/>
              <a:cs typeface="+mn-cs"/>
            </a:endParaRPr>
          </a:p>
        </p:txBody>
      </p:sp>
    </p:spTree>
    <p:extLst>
      <p:ext uri="{BB962C8B-B14F-4D97-AF65-F5344CB8AC3E}">
        <p14:creationId xmlns:p14="http://schemas.microsoft.com/office/powerpoint/2010/main" val="7465836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B9B9-1598-4D3A-901A-4E6C8512C31E}"/>
              </a:ext>
            </a:extLst>
          </p:cNvPr>
          <p:cNvSpPr>
            <a:spLocks noGrp="1"/>
          </p:cNvSpPr>
          <p:nvPr>
            <p:ph type="title"/>
          </p:nvPr>
        </p:nvSpPr>
        <p:spPr/>
        <p:txBody>
          <a:bodyPr/>
          <a:lstStyle/>
          <a:p>
            <a:r>
              <a:rPr lang="en-US" dirty="0"/>
              <a:t>Burden of Proof</a:t>
            </a:r>
          </a:p>
        </p:txBody>
      </p:sp>
      <p:sp>
        <p:nvSpPr>
          <p:cNvPr id="3" name="Content Placeholder 2">
            <a:extLst>
              <a:ext uri="{FF2B5EF4-FFF2-40B4-BE49-F238E27FC236}">
                <a16:creationId xmlns:a16="http://schemas.microsoft.com/office/drawing/2014/main" id="{362BD90E-B00A-48EB-A431-E1E58BF0E0B3}"/>
              </a:ext>
            </a:extLst>
          </p:cNvPr>
          <p:cNvSpPr>
            <a:spLocks noGrp="1"/>
          </p:cNvSpPr>
          <p:nvPr>
            <p:ph idx="1"/>
          </p:nvPr>
        </p:nvSpPr>
        <p:spPr>
          <a:xfrm>
            <a:off x="811530" y="2133600"/>
            <a:ext cx="7520940" cy="4114800"/>
          </a:xfrm>
        </p:spPr>
        <p:txBody>
          <a:bodyPr/>
          <a:lstStyle/>
          <a:p>
            <a:pPr marL="0" indent="0">
              <a:buNone/>
            </a:pPr>
            <a:r>
              <a:rPr lang="en-US" sz="2000" b="0" dirty="0">
                <a:solidFill>
                  <a:schemeClr val="bg1"/>
                </a:solidFill>
              </a:rPr>
              <a:t>The Burden of Proof rests upon WNC</a:t>
            </a:r>
          </a:p>
          <a:p>
            <a:pPr marL="457200" lvl="3" indent="-169164">
              <a:buFont typeface="Arial" panose="020B0604020202020204" pitchFamily="34" charset="0"/>
              <a:buChar char="•"/>
            </a:pPr>
            <a:r>
              <a:rPr lang="en-US" b="0" dirty="0">
                <a:solidFill>
                  <a:schemeClr val="bg1"/>
                </a:solidFill>
              </a:rPr>
              <a:t>The burden of proof and the burden of gathering evidence sufficient to reach a determination regarding responsibility rests upon WNC and not on the reporting parties.</a:t>
            </a:r>
          </a:p>
          <a:p>
            <a:pPr marL="0" indent="0">
              <a:buNone/>
            </a:pPr>
            <a:endParaRPr lang="en-US" sz="2000" dirty="0">
              <a:solidFill>
                <a:schemeClr val="bg1"/>
              </a:solidFill>
            </a:endParaRPr>
          </a:p>
          <a:p>
            <a:pPr marL="0" indent="0">
              <a:buNone/>
            </a:pPr>
            <a:r>
              <a:rPr lang="en-US" sz="2000" dirty="0">
                <a:solidFill>
                  <a:schemeClr val="bg1"/>
                </a:solidFill>
              </a:rPr>
              <a:t>T</a:t>
            </a:r>
            <a:r>
              <a:rPr lang="en-US" sz="2000" b="0" dirty="0">
                <a:solidFill>
                  <a:schemeClr val="bg1"/>
                </a:solidFill>
              </a:rPr>
              <a:t>he evidentiary standard of Preponderance is to be used upon making a determination.</a:t>
            </a:r>
          </a:p>
          <a:p>
            <a:pPr marL="457200" lvl="3" indent="-169164">
              <a:buFont typeface="Arial" panose="020B0604020202020204" pitchFamily="34" charset="0"/>
              <a:buChar char="•"/>
            </a:pPr>
            <a:r>
              <a:rPr lang="en-US" b="0" dirty="0">
                <a:solidFill>
                  <a:schemeClr val="bg1"/>
                </a:solidFill>
              </a:rPr>
              <a:t> Preponderance of the evidence means the evidence establishes that it is more likely than not that the prohibited conduct occurred (i.e., 50% plus a feather).</a:t>
            </a:r>
          </a:p>
          <a:p>
            <a:endParaRPr lang="en-US" dirty="0"/>
          </a:p>
        </p:txBody>
      </p:sp>
    </p:spTree>
    <p:extLst>
      <p:ext uri="{BB962C8B-B14F-4D97-AF65-F5344CB8AC3E}">
        <p14:creationId xmlns:p14="http://schemas.microsoft.com/office/powerpoint/2010/main" val="18707074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6C68-8E5B-4DB7-8B27-D64271548A96}"/>
              </a:ext>
            </a:extLst>
          </p:cNvPr>
          <p:cNvSpPr>
            <a:spLocks noGrp="1"/>
          </p:cNvSpPr>
          <p:nvPr>
            <p:ph type="title"/>
          </p:nvPr>
        </p:nvSpPr>
        <p:spPr/>
        <p:txBody>
          <a:bodyPr/>
          <a:lstStyle/>
          <a:p>
            <a:r>
              <a:rPr lang="en-US" dirty="0"/>
              <a:t>Being Impartial</a:t>
            </a:r>
          </a:p>
        </p:txBody>
      </p:sp>
      <p:sp>
        <p:nvSpPr>
          <p:cNvPr id="3" name="Content Placeholder 2">
            <a:extLst>
              <a:ext uri="{FF2B5EF4-FFF2-40B4-BE49-F238E27FC236}">
                <a16:creationId xmlns:a16="http://schemas.microsoft.com/office/drawing/2014/main" id="{55B5A4FF-BF14-41F0-9074-F6754CE061B4}"/>
              </a:ext>
            </a:extLst>
          </p:cNvPr>
          <p:cNvSpPr>
            <a:spLocks noGrp="1"/>
          </p:cNvSpPr>
          <p:nvPr>
            <p:ph idx="1"/>
          </p:nvPr>
        </p:nvSpPr>
        <p:spPr>
          <a:xfrm>
            <a:off x="811530" y="2057400"/>
            <a:ext cx="7520940" cy="5071572"/>
          </a:xfrm>
        </p:spPr>
        <p:txBody>
          <a:bodyPr>
            <a:normAutofit fontScale="62500" lnSpcReduction="20000"/>
          </a:bodyPr>
          <a:lstStyle/>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There can be no conflicts of interest. If there is a conflict of interest, then one can not be the Title IX Investigator. </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The Title IX Investigator can not be for or against complainants or respondents generally or an individual complainant or respondent.  </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If a complainant is given an opportunity, then the respondent must be given the same opportunity and vice versa. </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The Title IX  Investigator will avoid prejudgment of the facts at issue.</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The Title IX Investigator will treat all parties the same regardless of their status as a complainant, respondent, or witness.</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The Title IX Investigator must keep in mind that the respondent is not responsible for the alleged conduct until a determination regarding responsibility is made at the conclusion of the complaint process.</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b="0" dirty="0">
                <a:solidFill>
                  <a:prstClr val="black"/>
                </a:solidFill>
                <a:latin typeface="Corbel" panose="020B0503020204020204"/>
              </a:rPr>
              <a:t>The Title IX Investigator will be free of bias and avoid making decisions based on stereotypes. </a:t>
            </a:r>
          </a:p>
          <a:p>
            <a:pPr lvl="0" defTabSz="457200">
              <a:spcBef>
                <a:spcPct val="20000"/>
              </a:spcBef>
              <a:spcAft>
                <a:spcPts val="600"/>
              </a:spcAft>
              <a:buClr>
                <a:srgbClr val="30ACEC">
                  <a:lumMod val="75000"/>
                </a:srgbClr>
              </a:buClr>
              <a:buSzPct val="145000"/>
              <a:buFont typeface="Wingdings" panose="05000000000000000000" pitchFamily="2" charset="2"/>
              <a:buChar char="ü"/>
              <a:defRPr/>
            </a:pPr>
            <a:r>
              <a:rPr lang="en-US" sz="2400" dirty="0">
                <a:solidFill>
                  <a:prstClr val="black"/>
                </a:solidFill>
                <a:latin typeface="Corbel" panose="020B0503020204020204"/>
              </a:rPr>
              <a:t>Examples of biases and sex stereotypes to avoid in Title IX Investigations:</a:t>
            </a:r>
          </a:p>
          <a:p>
            <a:pPr marL="573786" lvl="3"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The complainant is automatically right because they’re the victim.</a:t>
            </a:r>
          </a:p>
          <a:p>
            <a:pPr marL="1030986" lvl="4"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Determination of responsibility will only be made at the END of the Grievance Procedure and must be based upon the preponderance of the evidence.</a:t>
            </a:r>
          </a:p>
          <a:p>
            <a:pPr marL="573786" lvl="3"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Only men can sexually harass others;</a:t>
            </a:r>
          </a:p>
          <a:p>
            <a:pPr marL="1030986" lvl="4"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One’s gender, sex, sexual orientation, etc. must NOT be used against them when determining responsibility. </a:t>
            </a:r>
          </a:p>
          <a:p>
            <a:pPr marL="285750" lvl="0" indent="-285750" defTabSz="457200">
              <a:spcBef>
                <a:spcPct val="20000"/>
              </a:spcBef>
              <a:spcAft>
                <a:spcPts val="600"/>
              </a:spcAft>
              <a:buClr>
                <a:srgbClr val="30ACEC">
                  <a:lumMod val="75000"/>
                </a:srgbClr>
              </a:buClr>
              <a:buSzPct val="145000"/>
              <a:buFont typeface="Arial"/>
              <a:buChar char="•"/>
              <a:defRPr/>
            </a:pPr>
            <a:endParaRPr lang="en-US" sz="2400" b="0" dirty="0">
              <a:solidFill>
                <a:prstClr val="black"/>
              </a:solidFill>
              <a:latin typeface="Corbel" panose="020B0503020204020204"/>
            </a:endParaRPr>
          </a:p>
          <a:p>
            <a:endParaRPr lang="en-US" dirty="0"/>
          </a:p>
        </p:txBody>
      </p:sp>
    </p:spTree>
    <p:extLst>
      <p:ext uri="{BB962C8B-B14F-4D97-AF65-F5344CB8AC3E}">
        <p14:creationId xmlns:p14="http://schemas.microsoft.com/office/powerpoint/2010/main" val="3921109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AE93-E7E7-4A3C-B011-9EC0710943A7}"/>
              </a:ext>
            </a:extLst>
          </p:cNvPr>
          <p:cNvSpPr>
            <a:spLocks noGrp="1"/>
          </p:cNvSpPr>
          <p:nvPr>
            <p:ph type="ctrTitle"/>
          </p:nvPr>
        </p:nvSpPr>
        <p:spPr/>
        <p:txBody>
          <a:bodyPr/>
          <a:lstStyle/>
          <a:p>
            <a:r>
              <a:rPr lang="en-US" dirty="0"/>
              <a:t>Bias &amp; Stereotypes</a:t>
            </a:r>
          </a:p>
        </p:txBody>
      </p:sp>
      <p:sp>
        <p:nvSpPr>
          <p:cNvPr id="3" name="Subtitle 2">
            <a:extLst>
              <a:ext uri="{FF2B5EF4-FFF2-40B4-BE49-F238E27FC236}">
                <a16:creationId xmlns:a16="http://schemas.microsoft.com/office/drawing/2014/main" id="{531D54C3-9BEA-4F12-93D7-87F845BABDC0}"/>
              </a:ext>
            </a:extLst>
          </p:cNvPr>
          <p:cNvSpPr>
            <a:spLocks noGrp="1"/>
          </p:cNvSpPr>
          <p:nvPr>
            <p:ph type="subTitle" idx="1"/>
          </p:nvPr>
        </p:nvSpPr>
        <p:spPr/>
        <p:txBody>
          <a:bodyPr/>
          <a:lstStyle/>
          <a:p>
            <a:r>
              <a:rPr lang="en-US" dirty="0">
                <a:solidFill>
                  <a:schemeClr val="bg1"/>
                </a:solidFill>
              </a:rPr>
              <a:t>Why is Understanding so Important?</a:t>
            </a:r>
          </a:p>
        </p:txBody>
      </p:sp>
    </p:spTree>
    <p:extLst>
      <p:ext uri="{BB962C8B-B14F-4D97-AF65-F5344CB8AC3E}">
        <p14:creationId xmlns:p14="http://schemas.microsoft.com/office/powerpoint/2010/main" val="29140143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ACCE-8AF4-4B85-AD21-AF2E7896DEB2}"/>
              </a:ext>
            </a:extLst>
          </p:cNvPr>
          <p:cNvSpPr>
            <a:spLocks noGrp="1"/>
          </p:cNvSpPr>
          <p:nvPr>
            <p:ph type="title"/>
          </p:nvPr>
        </p:nvSpPr>
        <p:spPr/>
        <p:txBody>
          <a:bodyPr/>
          <a:lstStyle/>
          <a:p>
            <a:r>
              <a:rPr lang="en-US" dirty="0"/>
              <a:t>College Environment</a:t>
            </a:r>
          </a:p>
        </p:txBody>
      </p:sp>
      <p:sp>
        <p:nvSpPr>
          <p:cNvPr id="3" name="Content Placeholder 2">
            <a:extLst>
              <a:ext uri="{FF2B5EF4-FFF2-40B4-BE49-F238E27FC236}">
                <a16:creationId xmlns:a16="http://schemas.microsoft.com/office/drawing/2014/main" id="{7A43CA3C-738B-46E1-A077-F937122D39E9}"/>
              </a:ext>
            </a:extLst>
          </p:cNvPr>
          <p:cNvSpPr>
            <a:spLocks noGrp="1"/>
          </p:cNvSpPr>
          <p:nvPr>
            <p:ph idx="1"/>
          </p:nvPr>
        </p:nvSpPr>
        <p:spPr/>
        <p:txBody>
          <a:bodyPr>
            <a:normAutofit/>
          </a:bodyPr>
          <a:lstStyle/>
          <a:p>
            <a:pPr marL="0" marR="0" algn="just">
              <a:lnSpc>
                <a:spcPct val="107000"/>
              </a:lnSpc>
              <a:spcBef>
                <a:spcPts val="0"/>
              </a:spcBef>
              <a:spcAft>
                <a:spcPts val="800"/>
              </a:spcAft>
            </a:pPr>
            <a:r>
              <a:rPr lang="en-US" sz="1800" dirty="0">
                <a:solidFill>
                  <a:schemeClr val="bg1"/>
                </a:solidFill>
                <a:effectLst/>
                <a:ea typeface="Calibri" panose="020F0502020204030204" pitchFamily="34" charset="0"/>
                <a:cs typeface="Times New Roman" panose="02020603050405020304" pitchFamily="18" charset="0"/>
              </a:rPr>
              <a:t>One of the main responsibilities of WNC’s Title IX Office is to provide a safe a secure environment, free from discrimination, for our employees to work and our students to learn.  </a:t>
            </a:r>
          </a:p>
          <a:p>
            <a:pPr marL="0" marR="0" algn="just">
              <a:lnSpc>
                <a:spcPct val="107000"/>
              </a:lnSpc>
              <a:spcBef>
                <a:spcPts val="0"/>
              </a:spcBef>
              <a:spcAft>
                <a:spcPts val="800"/>
              </a:spcAft>
            </a:pPr>
            <a:r>
              <a:rPr lang="en-US" sz="1800" dirty="0">
                <a:solidFill>
                  <a:schemeClr val="bg1"/>
                </a:solidFill>
                <a:effectLst/>
                <a:ea typeface="Calibri" panose="020F0502020204030204" pitchFamily="34" charset="0"/>
                <a:cs typeface="Times New Roman" panose="02020603050405020304" pitchFamily="18" charset="0"/>
              </a:rPr>
              <a:t>To do this we must first recognize that not all people will embrace the idea of diversity, which is differences between people. This is a good thing. </a:t>
            </a:r>
          </a:p>
          <a:p>
            <a:pPr marL="0" marR="0" algn="just">
              <a:lnSpc>
                <a:spcPct val="107000"/>
              </a:lnSpc>
              <a:spcBef>
                <a:spcPts val="0"/>
              </a:spcBef>
              <a:spcAft>
                <a:spcPts val="800"/>
              </a:spcAft>
            </a:pPr>
            <a:r>
              <a:rPr lang="en-US" sz="1800" dirty="0">
                <a:solidFill>
                  <a:schemeClr val="bg1"/>
                </a:solidFill>
                <a:effectLst/>
                <a:ea typeface="Calibri" panose="020F0502020204030204" pitchFamily="34" charset="0"/>
                <a:cs typeface="Times New Roman" panose="02020603050405020304" pitchFamily="18" charset="0"/>
              </a:rPr>
              <a:t>They will discriminate, which is reacting to those differences in a negative way. </a:t>
            </a:r>
          </a:p>
          <a:p>
            <a:pPr marL="0" marR="0" algn="just">
              <a:lnSpc>
                <a:spcPct val="107000"/>
              </a:lnSpc>
              <a:spcBef>
                <a:spcPts val="0"/>
              </a:spcBef>
              <a:spcAft>
                <a:spcPts val="800"/>
              </a:spcAft>
            </a:pPr>
            <a:r>
              <a:rPr lang="en-US" sz="1800" dirty="0">
                <a:solidFill>
                  <a:schemeClr val="bg1"/>
                </a:solidFill>
                <a:effectLst/>
                <a:ea typeface="Calibri" panose="020F0502020204030204" pitchFamily="34" charset="0"/>
                <a:cs typeface="Times New Roman" panose="02020603050405020304" pitchFamily="18" charset="0"/>
              </a:rPr>
              <a:t>This behavior is caused by biases or prejudice, conscious or unconscious, in which all people possess.  </a:t>
            </a:r>
          </a:p>
          <a:p>
            <a:endParaRPr lang="en-US" dirty="0"/>
          </a:p>
        </p:txBody>
      </p:sp>
    </p:spTree>
    <p:extLst>
      <p:ext uri="{BB962C8B-B14F-4D97-AF65-F5344CB8AC3E}">
        <p14:creationId xmlns:p14="http://schemas.microsoft.com/office/powerpoint/2010/main" val="1786420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A903-285F-4AEA-A271-A937DF39B42F}"/>
              </a:ext>
            </a:extLst>
          </p:cNvPr>
          <p:cNvSpPr>
            <a:spLocks noGrp="1"/>
          </p:cNvSpPr>
          <p:nvPr>
            <p:ph type="title"/>
          </p:nvPr>
        </p:nvSpPr>
        <p:spPr/>
        <p:txBody>
          <a:bodyPr/>
          <a:lstStyle/>
          <a:p>
            <a:r>
              <a:rPr lang="en-US" dirty="0"/>
              <a:t>Biases’ &amp; Stereotypes</a:t>
            </a:r>
          </a:p>
        </p:txBody>
      </p:sp>
      <p:sp>
        <p:nvSpPr>
          <p:cNvPr id="3" name="Content Placeholder 2">
            <a:extLst>
              <a:ext uri="{FF2B5EF4-FFF2-40B4-BE49-F238E27FC236}">
                <a16:creationId xmlns:a16="http://schemas.microsoft.com/office/drawing/2014/main" id="{AB9CB02B-C016-458C-A399-4EF0E13ECFE3}"/>
              </a:ext>
            </a:extLst>
          </p:cNvPr>
          <p:cNvSpPr>
            <a:spLocks noGrp="1"/>
          </p:cNvSpPr>
          <p:nvPr>
            <p:ph idx="1"/>
          </p:nvPr>
        </p:nvSpPr>
        <p:spPr>
          <a:xfrm>
            <a:off x="822960" y="2286000"/>
            <a:ext cx="7520940" cy="4343400"/>
          </a:xfrm>
        </p:spPr>
        <p:txBody>
          <a:bodyPr>
            <a:normAutofit/>
          </a:bodyPr>
          <a:lstStyle/>
          <a:p>
            <a:pPr marL="0" indent="0">
              <a:lnSpc>
                <a:spcPct val="100000"/>
              </a:lnSpc>
              <a:buNone/>
            </a:pPr>
            <a:r>
              <a:rPr lang="en-US" sz="1800" b="1" dirty="0">
                <a:solidFill>
                  <a:schemeClr val="bg1"/>
                </a:solidFill>
              </a:rPr>
              <a:t>Bias:</a:t>
            </a:r>
          </a:p>
          <a:p>
            <a:pPr marL="0" indent="0">
              <a:lnSpc>
                <a:spcPct val="100000"/>
              </a:lnSpc>
              <a:buNone/>
            </a:pPr>
            <a:r>
              <a:rPr lang="en-US" sz="1800" dirty="0">
                <a:solidFill>
                  <a:schemeClr val="bg1"/>
                </a:solidFill>
              </a:rPr>
              <a:t>Is defined as a feeling or preference that interferes with impartial judgment for or against; usually considered to be unfair. This is more commonly known as prejudice.  Most bias behavior is geared toward members of a protected class.</a:t>
            </a:r>
          </a:p>
          <a:p>
            <a:pPr marL="0" indent="0">
              <a:lnSpc>
                <a:spcPct val="120000"/>
              </a:lnSpc>
              <a:spcBef>
                <a:spcPts val="0"/>
              </a:spcBef>
              <a:defRPr/>
            </a:pPr>
            <a:endParaRPr lang="en-US" sz="1800" dirty="0">
              <a:solidFill>
                <a:schemeClr val="bg1"/>
              </a:solidFill>
            </a:endParaRPr>
          </a:p>
          <a:p>
            <a:pPr marL="0" indent="0">
              <a:lnSpc>
                <a:spcPct val="120000"/>
              </a:lnSpc>
              <a:spcBef>
                <a:spcPts val="0"/>
              </a:spcBef>
              <a:buNone/>
              <a:defRPr/>
            </a:pPr>
            <a:r>
              <a:rPr lang="en-US" sz="1800" b="1" dirty="0">
                <a:solidFill>
                  <a:schemeClr val="bg1"/>
                </a:solidFill>
              </a:rPr>
              <a:t>Stereotypes:</a:t>
            </a:r>
          </a:p>
          <a:p>
            <a:pPr marL="0" indent="0">
              <a:lnSpc>
                <a:spcPct val="120000"/>
              </a:lnSpc>
              <a:spcBef>
                <a:spcPts val="0"/>
              </a:spcBef>
              <a:buNone/>
              <a:defRPr/>
            </a:pPr>
            <a:r>
              <a:rPr lang="en-US" sz="1800" dirty="0">
                <a:solidFill>
                  <a:schemeClr val="bg1"/>
                </a:solidFill>
              </a:rPr>
              <a:t>A widely held, but fixed and oversimplified image or idea of a particular group of people, lacking any individuality. </a:t>
            </a:r>
            <a:r>
              <a:rPr lang="en-US" sz="1800" dirty="0">
                <a:solidFill>
                  <a:schemeClr val="bg1"/>
                </a:solidFill>
                <a:effectLst/>
                <a:ea typeface="Times New Roman" panose="02020603050405020304" pitchFamily="18" charset="0"/>
                <a:cs typeface="Times New Roman" panose="02020603050405020304" pitchFamily="18" charset="0"/>
              </a:rPr>
              <a:t>grouping individuals together and making a judgment about them without knowing them.</a:t>
            </a:r>
            <a:endParaRPr lang="en-US" sz="1800" dirty="0">
              <a:solidFill>
                <a:schemeClr val="bg1"/>
              </a:solidFill>
            </a:endParaRPr>
          </a:p>
        </p:txBody>
      </p:sp>
    </p:spTree>
    <p:extLst>
      <p:ext uri="{BB962C8B-B14F-4D97-AF65-F5344CB8AC3E}">
        <p14:creationId xmlns:p14="http://schemas.microsoft.com/office/powerpoint/2010/main" val="848166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CAA89-AA22-44FB-8397-1BDA2EDE7071}"/>
              </a:ext>
            </a:extLst>
          </p:cNvPr>
          <p:cNvSpPr>
            <a:spLocks noGrp="1"/>
          </p:cNvSpPr>
          <p:nvPr>
            <p:ph type="title"/>
          </p:nvPr>
        </p:nvSpPr>
        <p:spPr/>
        <p:txBody>
          <a:bodyPr/>
          <a:lstStyle/>
          <a:p>
            <a:r>
              <a:rPr lang="en-US" dirty="0"/>
              <a:t>Examples of Stereotypes</a:t>
            </a:r>
          </a:p>
        </p:txBody>
      </p:sp>
      <p:sp>
        <p:nvSpPr>
          <p:cNvPr id="3" name="Content Placeholder 2">
            <a:extLst>
              <a:ext uri="{FF2B5EF4-FFF2-40B4-BE49-F238E27FC236}">
                <a16:creationId xmlns:a16="http://schemas.microsoft.com/office/drawing/2014/main" id="{4E0D9172-C6B4-4965-9C38-538493FF2DD8}"/>
              </a:ext>
            </a:extLst>
          </p:cNvPr>
          <p:cNvSpPr>
            <a:spLocks noGrp="1"/>
          </p:cNvSpPr>
          <p:nvPr>
            <p:ph idx="1"/>
          </p:nvPr>
        </p:nvSpPr>
        <p:spPr>
          <a:xfrm>
            <a:off x="685800" y="1987826"/>
            <a:ext cx="7658100" cy="4870174"/>
          </a:xfrm>
        </p:spPr>
        <p:txBody>
          <a:bodyPr>
            <a:noAutofit/>
          </a:bodyPr>
          <a:lstStyle/>
          <a:p>
            <a:pPr marL="342900" marR="0" lvl="0" indent="-342900">
              <a:lnSpc>
                <a:spcPct val="100000"/>
              </a:lnSpc>
              <a:spcBef>
                <a:spcPts val="150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rPr>
              <a:t>All Blacks are good athletes.</a:t>
            </a: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White men can’t jump.</a:t>
            </a: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rPr>
              <a:t>Men are strong and do all the work.</a:t>
            </a: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Women are not as smart as men.</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Guys are messy and unclean.</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Black people have rhythm.</a:t>
            </a:r>
            <a:endParaRPr lang="en-US" sz="1400" dirty="0">
              <a:solidFill>
                <a:schemeClr val="bg1"/>
              </a:solidFill>
              <a:effectLst/>
              <a:ea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All jocks are dumb.</a:t>
            </a:r>
            <a:endParaRPr lang="en-US" sz="1400" dirty="0">
              <a:solidFill>
                <a:schemeClr val="bg1"/>
              </a:solidFill>
              <a:effectLst/>
              <a:ea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All blondes are dumb.</a:t>
            </a:r>
            <a:endParaRPr lang="en-US" sz="1400" dirty="0">
              <a:solidFill>
                <a:schemeClr val="bg1"/>
              </a:solidFill>
              <a:effectLst/>
              <a:ea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All Mexicans are lazy and came into America illegally.</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All Arabs and Muslims are terrorists.</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All Jews are rich/cheap/greedy.</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All Asians are good at math. </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All Irish men are alcoholics. </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SzPts val="1000"/>
              <a:buFont typeface="Symbol" panose="05050102010706020507" pitchFamily="18" charset="2"/>
              <a:buChar char=""/>
              <a:tabLst>
                <a:tab pos="457200" algn="l"/>
              </a:tabLst>
            </a:pPr>
            <a:r>
              <a:rPr lang="en-US" sz="1400" dirty="0">
                <a:solidFill>
                  <a:schemeClr val="bg1"/>
                </a:solidFill>
                <a:effectLst/>
                <a:ea typeface="Times New Roman" panose="02020603050405020304" pitchFamily="18" charset="0"/>
                <a:cs typeface="Times New Roman" panose="02020603050405020304" pitchFamily="18" charset="0"/>
              </a:rPr>
              <a:t>Females are only concerned about physical appearance.</a:t>
            </a:r>
            <a:endParaRPr lang="en-US" sz="1400" dirty="0">
              <a:solidFill>
                <a:schemeClr val="bg1"/>
              </a:solidFill>
              <a:effectLst/>
              <a:ea typeface="Calibri" panose="020F0502020204030204" pitchFamily="34" charset="0"/>
              <a:cs typeface="Times New Roman" panose="02020603050405020304" pitchFamily="18" charset="0"/>
            </a:endParaRPr>
          </a:p>
          <a:p>
            <a:pPr marL="342900" marR="0" lvl="0" indent="-342900">
              <a:lnSpc>
                <a:spcPct val="100000"/>
              </a:lnSpc>
              <a:spcBef>
                <a:spcPts val="0"/>
              </a:spcBef>
              <a:spcAft>
                <a:spcPts val="0"/>
              </a:spcAft>
              <a:buFont typeface="Arial" panose="020B0604020202020204" pitchFamily="34" charset="0"/>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All women drive badly</a:t>
            </a:r>
            <a:endParaRPr lang="en-US" sz="1400" dirty="0">
              <a:solidFill>
                <a:schemeClr val="bg1"/>
              </a:solidFill>
              <a:effectLst/>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Arial" panose="020B0604020202020204" pitchFamily="34" charset="0"/>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British people are all snobs</a:t>
            </a:r>
            <a:endParaRPr lang="en-US" sz="1400" dirty="0">
              <a:solidFill>
                <a:schemeClr val="bg1"/>
              </a:solidFill>
              <a:effectLst/>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Arial" panose="020B0604020202020204" pitchFamily="34" charset="0"/>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Italian men are short.</a:t>
            </a:r>
          </a:p>
          <a:p>
            <a:pPr marL="342900" marR="0" lvl="0" indent="-342900">
              <a:lnSpc>
                <a:spcPct val="100000"/>
              </a:lnSpc>
              <a:spcBef>
                <a:spcPts val="0"/>
              </a:spcBef>
              <a:spcAft>
                <a:spcPts val="0"/>
              </a:spcAft>
              <a:buFont typeface="Arial" panose="020B0604020202020204" pitchFamily="34" charset="0"/>
              <a:buChar char="•"/>
              <a:tabLst>
                <a:tab pos="457200" algn="l"/>
              </a:tabLst>
            </a:pPr>
            <a:r>
              <a:rPr lang="en-US" sz="1400" kern="1200" dirty="0">
                <a:solidFill>
                  <a:schemeClr val="bg1"/>
                </a:solidFill>
                <a:effectLst/>
                <a:ea typeface="Times New Roman" panose="02020603050405020304" pitchFamily="18" charset="0"/>
                <a:cs typeface="Calibri" panose="020F0502020204030204" pitchFamily="34" charset="0"/>
              </a:rPr>
              <a:t>Arabs drive taxies or own convenience stores.</a:t>
            </a:r>
          </a:p>
          <a:p>
            <a:pPr marL="342900" marR="0" lvl="0" indent="-342900">
              <a:spcBef>
                <a:spcPts val="0"/>
              </a:spcBef>
              <a:spcAft>
                <a:spcPts val="0"/>
              </a:spcAft>
              <a:buFont typeface="Arial" panose="020B0604020202020204" pitchFamily="34" charset="0"/>
              <a:buChar char="•"/>
              <a:tabLst>
                <a:tab pos="457200" algn="l"/>
              </a:tabLst>
            </a:pPr>
            <a:endParaRPr lang="en-US" sz="1200" dirty="0">
              <a:solidFill>
                <a:srgbClr val="000000"/>
              </a:solidFill>
              <a:cs typeface="Calibri" panose="020F0502020204030204" pitchFamily="34" charset="0"/>
            </a:endParaRPr>
          </a:p>
          <a:p>
            <a:pPr marL="0" indent="0" algn="ctr">
              <a:spcBef>
                <a:spcPts val="0"/>
              </a:spcBef>
              <a:buNone/>
              <a:tabLst>
                <a:tab pos="457200" algn="l"/>
              </a:tabLst>
            </a:pPr>
            <a:r>
              <a:rPr lang="en-US" sz="1600" b="1" dirty="0">
                <a:solidFill>
                  <a:schemeClr val="bg1"/>
                </a:solidFill>
                <a:effectLst/>
                <a:ea typeface="Times New Roman" panose="02020603050405020304" pitchFamily="18" charset="0"/>
              </a:rPr>
              <a:t>Stereotypes create a negative impact and cause the belief of untruths. They put up blinders which inhibits the ability of an individual to recognize the positive strengths and qualities of another.  </a:t>
            </a:r>
            <a:endParaRPr lang="en-US" sz="1600" b="1" dirty="0">
              <a:solidFill>
                <a:schemeClr val="bg1"/>
              </a:solidFill>
            </a:endParaRPr>
          </a:p>
        </p:txBody>
      </p:sp>
    </p:spTree>
    <p:extLst>
      <p:ext uri="{BB962C8B-B14F-4D97-AF65-F5344CB8AC3E}">
        <p14:creationId xmlns:p14="http://schemas.microsoft.com/office/powerpoint/2010/main" val="1105638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94374-2AF2-4BE7-B41C-59CAFB349781}"/>
              </a:ext>
            </a:extLst>
          </p:cNvPr>
          <p:cNvSpPr>
            <a:spLocks noGrp="1"/>
          </p:cNvSpPr>
          <p:nvPr>
            <p:ph type="title"/>
          </p:nvPr>
        </p:nvSpPr>
        <p:spPr/>
        <p:txBody>
          <a:bodyPr/>
          <a:lstStyle/>
          <a:p>
            <a:r>
              <a:rPr lang="en-US" dirty="0"/>
              <a:t>Types of Biases</a:t>
            </a:r>
          </a:p>
        </p:txBody>
      </p:sp>
      <p:sp>
        <p:nvSpPr>
          <p:cNvPr id="3" name="Content Placeholder 2">
            <a:extLst>
              <a:ext uri="{FF2B5EF4-FFF2-40B4-BE49-F238E27FC236}">
                <a16:creationId xmlns:a16="http://schemas.microsoft.com/office/drawing/2014/main" id="{D33EBB94-0308-48A8-8D47-0AE34F856930}"/>
              </a:ext>
            </a:extLst>
          </p:cNvPr>
          <p:cNvSpPr>
            <a:spLocks noGrp="1"/>
          </p:cNvSpPr>
          <p:nvPr>
            <p:ph idx="1"/>
          </p:nvPr>
        </p:nvSpPr>
        <p:spPr>
          <a:xfrm>
            <a:off x="822960" y="2133600"/>
            <a:ext cx="7520940" cy="4343400"/>
          </a:xfrm>
        </p:spPr>
        <p:txBody>
          <a:bodyPr>
            <a:normAutofit fontScale="70000" lnSpcReduction="20000"/>
          </a:bodyPr>
          <a:lstStyle/>
          <a:p>
            <a:pPr marL="0" indent="0">
              <a:buNone/>
            </a:pPr>
            <a:r>
              <a:rPr lang="en-US" sz="2600" b="1" dirty="0">
                <a:solidFill>
                  <a:schemeClr val="bg1"/>
                </a:solidFill>
              </a:rPr>
              <a:t>Conscious or Explicit:</a:t>
            </a:r>
          </a:p>
          <a:p>
            <a:r>
              <a:rPr lang="en-US" sz="2000" i="0" dirty="0">
                <a:solidFill>
                  <a:schemeClr val="bg1"/>
                </a:solidFill>
                <a:effectLst/>
              </a:rPr>
              <a:t>In the case of explicit or conscious bias, the person is very clear about his or her feelings and attitudes, and related behaviors are conducted with intent. </a:t>
            </a:r>
          </a:p>
          <a:p>
            <a:r>
              <a:rPr lang="en-US" sz="2000" i="0" dirty="0">
                <a:solidFill>
                  <a:schemeClr val="bg1"/>
                </a:solidFill>
                <a:effectLst/>
              </a:rPr>
              <a:t>This type of bias is processed neurologically at a conscious level as declarative, semantic memory, and in words. </a:t>
            </a:r>
          </a:p>
          <a:p>
            <a:r>
              <a:rPr lang="en-US" sz="2000" i="0" dirty="0">
                <a:solidFill>
                  <a:schemeClr val="bg1"/>
                </a:solidFill>
                <a:effectLst/>
              </a:rPr>
              <a:t>Conscious bias in its extreme is characterized by overt negative behavior that can be expressed through physical and verbal harassment or through more subtle means such as exclusion.</a:t>
            </a:r>
            <a:endParaRPr lang="en-US" sz="2000" dirty="0">
              <a:solidFill>
                <a:schemeClr val="bg1"/>
              </a:solidFill>
            </a:endParaRPr>
          </a:p>
          <a:p>
            <a:pPr marL="0" indent="0">
              <a:buNone/>
            </a:pPr>
            <a:endParaRPr lang="en-US" sz="2100" b="1" dirty="0">
              <a:solidFill>
                <a:schemeClr val="bg1"/>
              </a:solidFill>
            </a:endParaRPr>
          </a:p>
          <a:p>
            <a:pPr marL="0" indent="0">
              <a:buNone/>
            </a:pPr>
            <a:r>
              <a:rPr lang="en-US" sz="2600" b="1" dirty="0">
                <a:solidFill>
                  <a:schemeClr val="bg1"/>
                </a:solidFill>
              </a:rPr>
              <a:t>Unconscious or Implicit:</a:t>
            </a:r>
          </a:p>
          <a:p>
            <a:r>
              <a:rPr lang="en-US" sz="2000" i="0" dirty="0">
                <a:solidFill>
                  <a:schemeClr val="bg1"/>
                </a:solidFill>
                <a:effectLst/>
              </a:rPr>
              <a:t>Implicit or unconscious bias operates outside of the person’s awareness.</a:t>
            </a:r>
          </a:p>
          <a:p>
            <a:r>
              <a:rPr lang="en-US" sz="2000" dirty="0">
                <a:solidFill>
                  <a:schemeClr val="bg1"/>
                </a:solidFill>
              </a:rPr>
              <a:t>It </a:t>
            </a:r>
            <a:r>
              <a:rPr lang="en-US" sz="2000" i="0" dirty="0">
                <a:solidFill>
                  <a:schemeClr val="bg1"/>
                </a:solidFill>
                <a:effectLst/>
              </a:rPr>
              <a:t>can be in direct contradiction to a person’s beliefs and values. </a:t>
            </a:r>
          </a:p>
          <a:p>
            <a:r>
              <a:rPr lang="en-US" sz="2000" i="0" dirty="0">
                <a:solidFill>
                  <a:schemeClr val="bg1"/>
                </a:solidFill>
                <a:effectLst/>
              </a:rPr>
              <a:t>Implicit bias is dangerous in that it automatically seeps into a person’s affect or behavior and is outside of the full awareness of that individual. </a:t>
            </a:r>
          </a:p>
          <a:p>
            <a:r>
              <a:rPr lang="en-US" sz="2000" i="0" dirty="0">
                <a:solidFill>
                  <a:schemeClr val="bg1"/>
                </a:solidFill>
                <a:effectLst/>
              </a:rPr>
              <a:t>Implicit bias can interfere with decision-making, and professional relationships such that the goals that are established are compromised.</a:t>
            </a:r>
          </a:p>
          <a:p>
            <a:r>
              <a:rPr lang="en-US" sz="2000" dirty="0">
                <a:solidFill>
                  <a:schemeClr val="bg1"/>
                </a:solidFill>
              </a:rPr>
              <a:t>These biases are associated with stereotyping.</a:t>
            </a:r>
            <a:endParaRPr lang="en-US" sz="2000" i="0" dirty="0">
              <a:solidFill>
                <a:schemeClr val="bg1"/>
              </a:solidFill>
              <a:effectLst/>
            </a:endParaRPr>
          </a:p>
          <a:p>
            <a:endParaRPr lang="en-US" dirty="0"/>
          </a:p>
        </p:txBody>
      </p:sp>
    </p:spTree>
    <p:extLst>
      <p:ext uri="{BB962C8B-B14F-4D97-AF65-F5344CB8AC3E}">
        <p14:creationId xmlns:p14="http://schemas.microsoft.com/office/powerpoint/2010/main" val="3078553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21B8-D869-470A-85D9-4D1FF9A5FE1F}"/>
              </a:ext>
            </a:extLst>
          </p:cNvPr>
          <p:cNvSpPr>
            <a:spLocks noGrp="1"/>
          </p:cNvSpPr>
          <p:nvPr>
            <p:ph type="title"/>
          </p:nvPr>
        </p:nvSpPr>
        <p:spPr/>
        <p:txBody>
          <a:bodyPr/>
          <a:lstStyle/>
          <a:p>
            <a:r>
              <a:rPr lang="en-US" dirty="0"/>
              <a:t>Overcoming Biases</a:t>
            </a:r>
          </a:p>
        </p:txBody>
      </p:sp>
      <p:sp>
        <p:nvSpPr>
          <p:cNvPr id="3" name="Content Placeholder 2">
            <a:extLst>
              <a:ext uri="{FF2B5EF4-FFF2-40B4-BE49-F238E27FC236}">
                <a16:creationId xmlns:a16="http://schemas.microsoft.com/office/drawing/2014/main" id="{D6C54A3F-73E1-4AB6-A444-9418BE77F753}"/>
              </a:ext>
            </a:extLst>
          </p:cNvPr>
          <p:cNvSpPr>
            <a:spLocks noGrp="1"/>
          </p:cNvSpPr>
          <p:nvPr>
            <p:ph idx="1"/>
          </p:nvPr>
        </p:nvSpPr>
        <p:spPr/>
        <p:txBody>
          <a:bodyPr>
            <a:normAutofit/>
          </a:bodyPr>
          <a:lstStyle/>
          <a:p>
            <a:pPr marL="0" indent="0">
              <a:buNone/>
            </a:pPr>
            <a:r>
              <a:rPr lang="en-US" sz="1600" b="1" dirty="0">
                <a:solidFill>
                  <a:schemeClr val="bg1"/>
                </a:solidFill>
                <a:effectLst/>
                <a:ea typeface="Calibri" panose="020F0502020204030204" pitchFamily="34" charset="0"/>
                <a:cs typeface="Times New Roman" panose="02020603050405020304" pitchFamily="18" charset="0"/>
              </a:rPr>
              <a:t>To overcome biases, we must:</a:t>
            </a:r>
          </a:p>
          <a:p>
            <a:pPr>
              <a:buFont typeface="Wingdings" panose="05000000000000000000" pitchFamily="2" charset="2"/>
              <a:buChar char="ü"/>
            </a:pPr>
            <a:r>
              <a:rPr lang="en-US" sz="1600" dirty="0">
                <a:solidFill>
                  <a:schemeClr val="bg1"/>
                </a:solidFill>
                <a:effectLst/>
                <a:ea typeface="Calibri" panose="020F0502020204030204" pitchFamily="34" charset="0"/>
                <a:cs typeface="Times New Roman" panose="02020603050405020304" pitchFamily="18" charset="0"/>
              </a:rPr>
              <a:t>First recognize that we have them. </a:t>
            </a:r>
          </a:p>
          <a:p>
            <a:pPr marL="0" indent="0" algn="ctr">
              <a:buNone/>
            </a:pPr>
            <a:r>
              <a:rPr lang="en-US" sz="1600" b="1" i="1" dirty="0">
                <a:solidFill>
                  <a:srgbClr val="0000FF"/>
                </a:solidFill>
                <a:effectLst/>
                <a:ea typeface="Calibri" panose="020F0502020204030204" pitchFamily="34" charset="0"/>
                <a:cs typeface="Times New Roman" panose="02020603050405020304" pitchFamily="18" charset="0"/>
              </a:rPr>
              <a:t>Be honest with yourself and admit to having the biases.</a:t>
            </a:r>
          </a:p>
          <a:p>
            <a:pPr>
              <a:buFont typeface="Wingdings" panose="05000000000000000000" pitchFamily="2" charset="2"/>
              <a:buChar char="ü"/>
            </a:pPr>
            <a:r>
              <a:rPr lang="en-US" sz="1600" dirty="0">
                <a:solidFill>
                  <a:schemeClr val="bg1"/>
                </a:solidFill>
                <a:ea typeface="Calibri" panose="020F0502020204030204" pitchFamily="34" charset="0"/>
                <a:cs typeface="Times New Roman" panose="02020603050405020304" pitchFamily="18" charset="0"/>
              </a:rPr>
              <a:t>Then </a:t>
            </a:r>
            <a:r>
              <a:rPr lang="en-US" sz="1600" dirty="0">
                <a:solidFill>
                  <a:schemeClr val="bg1"/>
                </a:solidFill>
                <a:effectLst/>
                <a:ea typeface="Calibri" panose="020F0502020204030204" pitchFamily="34" charset="0"/>
                <a:cs typeface="Times New Roman" panose="02020603050405020304" pitchFamily="18" charset="0"/>
              </a:rPr>
              <a:t>understand why we have them.</a:t>
            </a:r>
          </a:p>
          <a:p>
            <a:pPr marL="0" indent="0" algn="ctr">
              <a:buNone/>
            </a:pPr>
            <a:r>
              <a:rPr lang="en-US" sz="1600" b="1" i="1" dirty="0">
                <a:solidFill>
                  <a:srgbClr val="0000FF"/>
                </a:solidFill>
                <a:ea typeface="Calibri" panose="020F0502020204030204" pitchFamily="34" charset="0"/>
                <a:cs typeface="Times New Roman" panose="02020603050405020304" pitchFamily="18" charset="0"/>
              </a:rPr>
              <a:t>Was it taught by your environment or did a negative experience cause the bias?</a:t>
            </a:r>
            <a:endParaRPr lang="en-US" sz="1600" b="1" i="1" dirty="0">
              <a:solidFill>
                <a:srgbClr val="0000FF"/>
              </a:solidFill>
              <a:effectLst/>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1600" dirty="0">
                <a:solidFill>
                  <a:schemeClr val="bg1"/>
                </a:solidFill>
                <a:effectLst/>
                <a:ea typeface="Calibri" panose="020F0502020204030204" pitchFamily="34" charset="0"/>
                <a:cs typeface="Times New Roman" panose="02020603050405020304" pitchFamily="18" charset="0"/>
              </a:rPr>
              <a:t>Then make a conscious effort not to let them control our decisions.</a:t>
            </a:r>
          </a:p>
          <a:p>
            <a:pPr marL="0" indent="0" algn="ctr">
              <a:buNone/>
            </a:pPr>
            <a:r>
              <a:rPr lang="en-US" sz="1600" b="1" i="1" dirty="0">
                <a:solidFill>
                  <a:srgbClr val="0000FF"/>
                </a:solidFill>
                <a:cs typeface="Times New Roman" panose="02020603050405020304" pitchFamily="18" charset="0"/>
              </a:rPr>
              <a:t>Take control of the bias! Understand the cause and work out the solution to let it go!</a:t>
            </a:r>
          </a:p>
          <a:p>
            <a:pPr marL="0" indent="0"/>
            <a:endParaRPr lang="en-US" i="1" dirty="0">
              <a:latin typeface="Franklin Gothic Book" panose="020B0503020102020204" pitchFamily="34" charset="0"/>
            </a:endParaRPr>
          </a:p>
        </p:txBody>
      </p:sp>
    </p:spTree>
    <p:extLst>
      <p:ext uri="{BB962C8B-B14F-4D97-AF65-F5344CB8AC3E}">
        <p14:creationId xmlns:p14="http://schemas.microsoft.com/office/powerpoint/2010/main" val="56230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C636-5ECF-41F4-B3F5-DB33A88D8299}"/>
              </a:ext>
            </a:extLst>
          </p:cNvPr>
          <p:cNvSpPr>
            <a:spLocks noGrp="1"/>
          </p:cNvSpPr>
          <p:nvPr>
            <p:ph type="title"/>
          </p:nvPr>
        </p:nvSpPr>
        <p:spPr>
          <a:xfrm>
            <a:off x="427811" y="685800"/>
            <a:ext cx="6887389" cy="990600"/>
          </a:xfrm>
        </p:spPr>
        <p:txBody>
          <a:bodyPr>
            <a:noAutofit/>
          </a:bodyPr>
          <a:lstStyle/>
          <a:p>
            <a:r>
              <a:rPr lang="en-US" dirty="0">
                <a:solidFill>
                  <a:schemeClr val="tx1"/>
                </a:solidFill>
              </a:rPr>
              <a:t>Title IX of the Education Amendments Act of 1972 </a:t>
            </a:r>
            <a:endParaRPr lang="en-US" dirty="0"/>
          </a:p>
        </p:txBody>
      </p:sp>
      <p:sp>
        <p:nvSpPr>
          <p:cNvPr id="3" name="Content Placeholder 2">
            <a:extLst>
              <a:ext uri="{FF2B5EF4-FFF2-40B4-BE49-F238E27FC236}">
                <a16:creationId xmlns:a16="http://schemas.microsoft.com/office/drawing/2014/main" id="{6C1D23B8-6B17-4155-AFD9-0B3CBF0F7CFE}"/>
              </a:ext>
            </a:extLst>
          </p:cNvPr>
          <p:cNvSpPr>
            <a:spLocks noGrp="1"/>
          </p:cNvSpPr>
          <p:nvPr>
            <p:ph idx="1"/>
          </p:nvPr>
        </p:nvSpPr>
        <p:spPr>
          <a:xfrm>
            <a:off x="838200" y="2286000"/>
            <a:ext cx="6887389" cy="3599316"/>
          </a:xfrm>
        </p:spPr>
        <p:txBody>
          <a:bodyPr>
            <a:normAutofit/>
          </a:bodyPr>
          <a:lstStyle/>
          <a:p>
            <a:pPr marL="0" indent="0">
              <a:buNone/>
            </a:pPr>
            <a:r>
              <a:rPr lang="en-US" sz="2800" dirty="0">
                <a:solidFill>
                  <a:schemeClr val="bg1"/>
                </a:solidFill>
              </a:rPr>
              <a:t>As defined:</a:t>
            </a:r>
          </a:p>
          <a:p>
            <a:pPr marL="0" indent="0">
              <a:buNone/>
            </a:pPr>
            <a:endParaRPr lang="en-US" sz="2800" i="1" dirty="0">
              <a:solidFill>
                <a:schemeClr val="bg1"/>
              </a:solidFill>
            </a:endParaRPr>
          </a:p>
          <a:p>
            <a:pPr marL="0" indent="0">
              <a:buNone/>
            </a:pPr>
            <a:r>
              <a:rPr lang="en-US" sz="2500" i="1" dirty="0">
                <a:solidFill>
                  <a:schemeClr val="bg1"/>
                </a:solidFill>
              </a:rPr>
              <a:t>“No person in the United States shall, on the basis of sex, be excluded from participation in, be denied the benefits of, or be subjected to discrimination under any education program or activity receiving Federal financial assistance." </a:t>
            </a:r>
          </a:p>
          <a:p>
            <a:pPr algn="l">
              <a:buFont typeface="Wingdings" panose="05000000000000000000" pitchFamily="2" charset="2"/>
              <a:buChar char="ü"/>
            </a:pPr>
            <a:endParaRPr lang="en-US" sz="1800" dirty="0"/>
          </a:p>
        </p:txBody>
      </p:sp>
    </p:spTree>
    <p:extLst>
      <p:ext uri="{BB962C8B-B14F-4D97-AF65-F5344CB8AC3E}">
        <p14:creationId xmlns:p14="http://schemas.microsoft.com/office/powerpoint/2010/main" val="796505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D064-B991-4ACB-ABAA-C79EEF2B90AB}"/>
              </a:ext>
            </a:extLst>
          </p:cNvPr>
          <p:cNvSpPr>
            <a:spLocks noGrp="1"/>
          </p:cNvSpPr>
          <p:nvPr>
            <p:ph type="title"/>
          </p:nvPr>
        </p:nvSpPr>
        <p:spPr/>
        <p:txBody>
          <a:bodyPr>
            <a:normAutofit/>
          </a:bodyPr>
          <a:lstStyle/>
          <a:p>
            <a:r>
              <a:rPr lang="en-US" dirty="0"/>
              <a:t>WNC Title IX Grievance Process</a:t>
            </a:r>
          </a:p>
        </p:txBody>
      </p:sp>
      <p:sp>
        <p:nvSpPr>
          <p:cNvPr id="3" name="Text Placeholder 2">
            <a:extLst>
              <a:ext uri="{FF2B5EF4-FFF2-40B4-BE49-F238E27FC236}">
                <a16:creationId xmlns:a16="http://schemas.microsoft.com/office/drawing/2014/main" id="{30A719E8-2DFB-431D-BFA4-74ABE1CFC8E2}"/>
              </a:ext>
            </a:extLst>
          </p:cNvPr>
          <p:cNvSpPr>
            <a:spLocks noGrp="1"/>
          </p:cNvSpPr>
          <p:nvPr>
            <p:ph type="body" idx="1"/>
          </p:nvPr>
        </p:nvSpPr>
        <p:spPr>
          <a:xfrm>
            <a:off x="531639" y="4114800"/>
            <a:ext cx="6889150" cy="1704017"/>
          </a:xfrm>
        </p:spPr>
        <p:txBody>
          <a:bodyPr/>
          <a:lstStyle/>
          <a:p>
            <a:r>
              <a:rPr lang="en-US" dirty="0">
                <a:solidFill>
                  <a:schemeClr val="bg1"/>
                </a:solidFill>
              </a:rPr>
              <a:t>Understanding the Process</a:t>
            </a:r>
          </a:p>
        </p:txBody>
      </p:sp>
    </p:spTree>
    <p:extLst>
      <p:ext uri="{BB962C8B-B14F-4D97-AF65-F5344CB8AC3E}">
        <p14:creationId xmlns:p14="http://schemas.microsoft.com/office/powerpoint/2010/main" val="27310236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AD6A-B386-4856-BF92-94DA60560E02}"/>
              </a:ext>
            </a:extLst>
          </p:cNvPr>
          <p:cNvSpPr>
            <a:spLocks noGrp="1"/>
          </p:cNvSpPr>
          <p:nvPr>
            <p:ph type="title"/>
          </p:nvPr>
        </p:nvSpPr>
        <p:spPr>
          <a:xfrm>
            <a:off x="1162384" y="857250"/>
            <a:ext cx="7063163" cy="730041"/>
          </a:xfrm>
        </p:spPr>
        <p:txBody>
          <a:bodyPr>
            <a:normAutofit fontScale="90000"/>
          </a:bodyPr>
          <a:lstStyle/>
          <a:p>
            <a:pPr algn="l"/>
            <a:r>
              <a:rPr lang="en-US" dirty="0"/>
              <a:t>Parties involved in a Title IX Grievance </a:t>
            </a:r>
          </a:p>
        </p:txBody>
      </p:sp>
      <p:sp>
        <p:nvSpPr>
          <p:cNvPr id="3" name="Content Placeholder 2">
            <a:extLst>
              <a:ext uri="{FF2B5EF4-FFF2-40B4-BE49-F238E27FC236}">
                <a16:creationId xmlns:a16="http://schemas.microsoft.com/office/drawing/2014/main" id="{0EE86187-36EB-43E2-BEEF-B214439CB2E1}"/>
              </a:ext>
            </a:extLst>
          </p:cNvPr>
          <p:cNvSpPr>
            <a:spLocks noGrp="1"/>
          </p:cNvSpPr>
          <p:nvPr>
            <p:ph idx="1"/>
          </p:nvPr>
        </p:nvSpPr>
        <p:spPr>
          <a:xfrm>
            <a:off x="1082131" y="2209800"/>
            <a:ext cx="7143416" cy="4419600"/>
          </a:xfrm>
        </p:spPr>
        <p:txBody>
          <a:bodyPr>
            <a:normAutofit/>
          </a:bodyPr>
          <a:lstStyle/>
          <a:p>
            <a:pPr marL="0" indent="0">
              <a:buNone/>
            </a:pPr>
            <a:r>
              <a:rPr lang="en-US" sz="1875" b="1" i="1" u="sng" dirty="0">
                <a:solidFill>
                  <a:schemeClr val="bg1"/>
                </a:solidFill>
              </a:rPr>
              <a:t>Complainant:  </a:t>
            </a:r>
            <a:r>
              <a:rPr lang="en-US" sz="1875" dirty="0">
                <a:solidFill>
                  <a:schemeClr val="bg1"/>
                </a:solidFill>
              </a:rPr>
              <a:t>is the individual(s) who is alleged to be the victim of conduct that could constitute sexual harassment.</a:t>
            </a:r>
          </a:p>
          <a:p>
            <a:pPr marL="0" indent="0">
              <a:buNone/>
            </a:pPr>
            <a:r>
              <a:rPr lang="en-US" sz="1875" b="1" i="1" u="sng" dirty="0">
                <a:solidFill>
                  <a:schemeClr val="bg1"/>
                </a:solidFill>
              </a:rPr>
              <a:t>Respondent: </a:t>
            </a:r>
            <a:r>
              <a:rPr lang="en-US" sz="1875" dirty="0">
                <a:solidFill>
                  <a:schemeClr val="bg1"/>
                </a:solidFill>
              </a:rPr>
              <a:t>is the individual(s) who has been reported to be the perpetrator of conduct that could constitute sexual harassment.</a:t>
            </a:r>
          </a:p>
          <a:p>
            <a:pPr marL="0" indent="0">
              <a:buNone/>
            </a:pPr>
            <a:r>
              <a:rPr lang="en-US" sz="1875" b="1" i="1" u="sng" dirty="0">
                <a:solidFill>
                  <a:schemeClr val="bg1"/>
                </a:solidFill>
              </a:rPr>
              <a:t>Reporting party</a:t>
            </a:r>
            <a:r>
              <a:rPr lang="en-US" sz="1875" b="1" i="1" dirty="0">
                <a:solidFill>
                  <a:schemeClr val="bg1"/>
                </a:solidFill>
              </a:rPr>
              <a:t>: </a:t>
            </a:r>
            <a:r>
              <a:rPr lang="en-US" sz="1875" i="1" dirty="0">
                <a:solidFill>
                  <a:schemeClr val="bg1"/>
                </a:solidFill>
              </a:rPr>
              <a:t>is </a:t>
            </a:r>
            <a:r>
              <a:rPr lang="en-US" sz="1875" dirty="0">
                <a:solidFill>
                  <a:schemeClr val="bg1"/>
                </a:solidFill>
              </a:rPr>
              <a:t>the complainant(s) and respondent(s).</a:t>
            </a:r>
          </a:p>
          <a:p>
            <a:pPr marL="0" indent="0">
              <a:buNone/>
            </a:pPr>
            <a:r>
              <a:rPr lang="en-US" sz="1875" b="1" i="1" u="sng" dirty="0">
                <a:solidFill>
                  <a:schemeClr val="bg1"/>
                </a:solidFill>
              </a:rPr>
              <a:t>Advisor</a:t>
            </a:r>
            <a:r>
              <a:rPr lang="en-US" sz="1875" b="1" i="1" dirty="0">
                <a:solidFill>
                  <a:schemeClr val="bg1"/>
                </a:solidFill>
              </a:rPr>
              <a:t>:</a:t>
            </a:r>
            <a:r>
              <a:rPr lang="en-US" sz="1875" b="1" dirty="0">
                <a:solidFill>
                  <a:schemeClr val="bg1"/>
                </a:solidFill>
              </a:rPr>
              <a:t> </a:t>
            </a:r>
            <a:r>
              <a:rPr lang="en-US" sz="1875" dirty="0">
                <a:solidFill>
                  <a:schemeClr val="bg1"/>
                </a:solidFill>
              </a:rPr>
              <a:t>is the individual that accompanies the complainant or respondent to any related meeting or proceeding in order to offer support. The reporting party chooses their advisor, who may be, but is not required to be, an attorney. The reporting parties can not be limited in whom they choose to be the advisor. </a:t>
            </a:r>
          </a:p>
          <a:p>
            <a:pPr marL="0" indent="0">
              <a:buNone/>
            </a:pPr>
            <a:r>
              <a:rPr lang="en-US" sz="1875" b="1" i="1" u="sng" dirty="0">
                <a:solidFill>
                  <a:schemeClr val="bg1"/>
                </a:solidFill>
              </a:rPr>
              <a:t>Witness</a:t>
            </a:r>
            <a:r>
              <a:rPr lang="en-US" sz="1875" b="1" i="1" dirty="0">
                <a:solidFill>
                  <a:schemeClr val="bg1"/>
                </a:solidFill>
              </a:rPr>
              <a:t>:</a:t>
            </a:r>
            <a:r>
              <a:rPr lang="en-US" sz="1875" b="1" dirty="0">
                <a:solidFill>
                  <a:schemeClr val="bg1"/>
                </a:solidFill>
              </a:rPr>
              <a:t>  </a:t>
            </a:r>
            <a:r>
              <a:rPr lang="en-US" sz="1875" dirty="0">
                <a:solidFill>
                  <a:schemeClr val="bg1"/>
                </a:solidFill>
              </a:rPr>
              <a:t>is the individual(s) that have or could potentially have information related and/or relevant to the alleged incident.</a:t>
            </a:r>
          </a:p>
        </p:txBody>
      </p:sp>
    </p:spTree>
    <p:extLst>
      <p:ext uri="{BB962C8B-B14F-4D97-AF65-F5344CB8AC3E}">
        <p14:creationId xmlns:p14="http://schemas.microsoft.com/office/powerpoint/2010/main" val="2307503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973CD0-83FD-4432-BBEB-4E9E525DA129}"/>
              </a:ext>
            </a:extLst>
          </p:cNvPr>
          <p:cNvSpPr>
            <a:spLocks noGrp="1"/>
          </p:cNvSpPr>
          <p:nvPr>
            <p:ph type="title"/>
          </p:nvPr>
        </p:nvSpPr>
        <p:spPr>
          <a:xfrm>
            <a:off x="1066800" y="953504"/>
            <a:ext cx="6324600" cy="895350"/>
          </a:xfrm>
        </p:spPr>
        <p:txBody>
          <a:bodyPr>
            <a:noAutofit/>
          </a:bodyPr>
          <a:lstStyle/>
          <a:p>
            <a:r>
              <a:rPr lang="en-US" b="1" dirty="0"/>
              <a:t>Steps of Title IX Grievance Process </a:t>
            </a:r>
          </a:p>
        </p:txBody>
      </p:sp>
      <p:sp>
        <p:nvSpPr>
          <p:cNvPr id="5" name="Content Placeholder 4">
            <a:extLst>
              <a:ext uri="{FF2B5EF4-FFF2-40B4-BE49-F238E27FC236}">
                <a16:creationId xmlns:a16="http://schemas.microsoft.com/office/drawing/2014/main" id="{43AEFD47-D8E7-45FE-B433-CA6AA78FD5E3}"/>
              </a:ext>
            </a:extLst>
          </p:cNvPr>
          <p:cNvSpPr>
            <a:spLocks noGrp="1"/>
          </p:cNvSpPr>
          <p:nvPr>
            <p:ph sz="half" idx="1"/>
          </p:nvPr>
        </p:nvSpPr>
        <p:spPr>
          <a:xfrm>
            <a:off x="914400" y="2209800"/>
            <a:ext cx="3817989" cy="4267200"/>
          </a:xfrm>
        </p:spPr>
        <p:txBody>
          <a:bodyPr>
            <a:normAutofit fontScale="62500" lnSpcReduction="20000"/>
          </a:bodyPr>
          <a:lstStyle/>
          <a:p>
            <a:r>
              <a:rPr lang="en-US" b="1" dirty="0">
                <a:solidFill>
                  <a:schemeClr val="bg1"/>
                </a:solidFill>
              </a:rPr>
              <a:t>Step 1: WNC Notified of Possible Title IX Incident.</a:t>
            </a:r>
          </a:p>
          <a:p>
            <a:r>
              <a:rPr lang="en-US" b="1" dirty="0">
                <a:solidFill>
                  <a:schemeClr val="bg1"/>
                </a:solidFill>
              </a:rPr>
              <a:t>Step 2: Title IX Coordinator Meets with Possible Complainant.</a:t>
            </a:r>
          </a:p>
          <a:p>
            <a:r>
              <a:rPr lang="en-US" b="1" dirty="0">
                <a:solidFill>
                  <a:schemeClr val="bg1"/>
                </a:solidFill>
              </a:rPr>
              <a:t>Step 3: Complaint Filed</a:t>
            </a:r>
          </a:p>
          <a:p>
            <a:r>
              <a:rPr lang="en-US" b="1" dirty="0">
                <a:solidFill>
                  <a:schemeClr val="bg1"/>
                </a:solidFill>
              </a:rPr>
              <a:t>Step 4: Investigators send Notification of Investigation</a:t>
            </a:r>
          </a:p>
          <a:p>
            <a:r>
              <a:rPr lang="en-US" b="1" dirty="0">
                <a:solidFill>
                  <a:schemeClr val="bg1"/>
                </a:solidFill>
              </a:rPr>
              <a:t>Step 5: Complainant interviewed by Investigator</a:t>
            </a:r>
          </a:p>
          <a:p>
            <a:r>
              <a:rPr lang="en-US" b="1" dirty="0">
                <a:solidFill>
                  <a:schemeClr val="bg1"/>
                </a:solidFill>
              </a:rPr>
              <a:t>Step 6: If necessary, complaint dismissed</a:t>
            </a:r>
          </a:p>
          <a:p>
            <a:r>
              <a:rPr lang="en-US" b="1" dirty="0">
                <a:solidFill>
                  <a:schemeClr val="bg1"/>
                </a:solidFill>
              </a:rPr>
              <a:t>Step 7: If necessary, dismissal appealed</a:t>
            </a:r>
          </a:p>
          <a:p>
            <a:r>
              <a:rPr lang="en-US" b="1" dirty="0">
                <a:solidFill>
                  <a:schemeClr val="bg1"/>
                </a:solidFill>
              </a:rPr>
              <a:t>Step 8: Respondent interviewed by Investigator</a:t>
            </a:r>
          </a:p>
          <a:p>
            <a:r>
              <a:rPr lang="en-US" b="1" dirty="0">
                <a:solidFill>
                  <a:schemeClr val="bg1"/>
                </a:solidFill>
              </a:rPr>
              <a:t>Step 9: Witnesses interviewed and Evidence Collected</a:t>
            </a:r>
          </a:p>
        </p:txBody>
      </p:sp>
      <p:sp>
        <p:nvSpPr>
          <p:cNvPr id="6" name="Content Placeholder 5">
            <a:extLst>
              <a:ext uri="{FF2B5EF4-FFF2-40B4-BE49-F238E27FC236}">
                <a16:creationId xmlns:a16="http://schemas.microsoft.com/office/drawing/2014/main" id="{D7FFC2FC-46AB-4D31-8BC9-513E667DFD8A}"/>
              </a:ext>
            </a:extLst>
          </p:cNvPr>
          <p:cNvSpPr>
            <a:spLocks noGrp="1"/>
          </p:cNvSpPr>
          <p:nvPr>
            <p:ph sz="half" idx="2"/>
          </p:nvPr>
        </p:nvSpPr>
        <p:spPr>
          <a:xfrm>
            <a:off x="5029200" y="2209800"/>
            <a:ext cx="3436989" cy="4267200"/>
          </a:xfrm>
        </p:spPr>
        <p:txBody>
          <a:bodyPr>
            <a:normAutofit fontScale="62500" lnSpcReduction="20000"/>
          </a:bodyPr>
          <a:lstStyle/>
          <a:p>
            <a:r>
              <a:rPr lang="en-US" b="1" dirty="0">
                <a:solidFill>
                  <a:schemeClr val="bg1"/>
                </a:solidFill>
              </a:rPr>
              <a:t>Step 10: Related evidence given to reporting parties and advisors</a:t>
            </a:r>
          </a:p>
          <a:p>
            <a:r>
              <a:rPr lang="en-US" b="1" dirty="0">
                <a:solidFill>
                  <a:schemeClr val="bg1"/>
                </a:solidFill>
              </a:rPr>
              <a:t>Step 11: Investigative Report Written</a:t>
            </a:r>
          </a:p>
          <a:p>
            <a:r>
              <a:rPr lang="en-US" b="1" dirty="0">
                <a:solidFill>
                  <a:schemeClr val="bg1"/>
                </a:solidFill>
              </a:rPr>
              <a:t>Step 12: Investigative Report given to appropriate personnel.</a:t>
            </a:r>
          </a:p>
          <a:p>
            <a:r>
              <a:rPr lang="en-US" b="1" dirty="0">
                <a:solidFill>
                  <a:schemeClr val="bg1"/>
                </a:solidFill>
              </a:rPr>
              <a:t>Step 13: Live-Hearing Conducted</a:t>
            </a:r>
          </a:p>
          <a:p>
            <a:r>
              <a:rPr lang="en-US" b="1" dirty="0">
                <a:solidFill>
                  <a:schemeClr val="bg1"/>
                </a:solidFill>
              </a:rPr>
              <a:t>Step 14: Decision-Maker completes the written determination of responsibility </a:t>
            </a:r>
          </a:p>
          <a:p>
            <a:r>
              <a:rPr lang="en-US" b="1" dirty="0">
                <a:solidFill>
                  <a:schemeClr val="bg1"/>
                </a:solidFill>
              </a:rPr>
              <a:t>Step 15: If necessary, determination of responsibility appealed</a:t>
            </a:r>
          </a:p>
          <a:p>
            <a:r>
              <a:rPr lang="en-US" b="1" dirty="0">
                <a:solidFill>
                  <a:schemeClr val="bg1"/>
                </a:solidFill>
              </a:rPr>
              <a:t>Step 16: If necessary, sanctions and remedies applied.</a:t>
            </a:r>
          </a:p>
          <a:p>
            <a:r>
              <a:rPr lang="en-US" b="1" dirty="0">
                <a:solidFill>
                  <a:schemeClr val="bg1"/>
                </a:solidFill>
              </a:rPr>
              <a:t>Step 17: If necessary, Title IX Coordinator follows-up with department to ensure sanctions/remedies applied.</a:t>
            </a:r>
          </a:p>
        </p:txBody>
      </p:sp>
    </p:spTree>
    <p:extLst>
      <p:ext uri="{BB962C8B-B14F-4D97-AF65-F5344CB8AC3E}">
        <p14:creationId xmlns:p14="http://schemas.microsoft.com/office/powerpoint/2010/main" val="242253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0CA3C-ED8F-4973-85A1-DF56F6C24DDF}"/>
              </a:ext>
            </a:extLst>
          </p:cNvPr>
          <p:cNvSpPr>
            <a:spLocks noGrp="1"/>
          </p:cNvSpPr>
          <p:nvPr>
            <p:ph type="title"/>
          </p:nvPr>
        </p:nvSpPr>
        <p:spPr>
          <a:xfrm>
            <a:off x="990600" y="762000"/>
            <a:ext cx="5614737" cy="1066800"/>
          </a:xfrm>
        </p:spPr>
        <p:txBody>
          <a:bodyPr>
            <a:normAutofit fontScale="90000"/>
          </a:bodyPr>
          <a:lstStyle/>
          <a:p>
            <a:pPr defTabSz="342900">
              <a:spcBef>
                <a:spcPct val="20000"/>
              </a:spcBef>
              <a:spcAft>
                <a:spcPts val="450"/>
              </a:spcAft>
              <a:buClr>
                <a:srgbClr val="30ACEC">
                  <a:lumMod val="75000"/>
                </a:srgbClr>
              </a:buClr>
              <a:buSzPct val="145000"/>
              <a:defRPr/>
            </a:pPr>
            <a:br>
              <a:rPr lang="en-US" sz="4000" b="1" dirty="0">
                <a:latin typeface="+mn-lt"/>
              </a:rPr>
            </a:br>
            <a:r>
              <a:rPr lang="en-US" sz="4000" b="1" dirty="0">
                <a:latin typeface="+mn-lt"/>
              </a:rPr>
              <a:t>Grievance Process Step 1</a:t>
            </a:r>
            <a:br>
              <a:rPr lang="en-US" dirty="0">
                <a:latin typeface="+mn-lt"/>
              </a:rPr>
            </a:br>
            <a:r>
              <a:rPr lang="en-US" sz="2100" b="1" cap="none" dirty="0">
                <a:latin typeface="+mn-lt"/>
                <a:ea typeface="+mn-ea"/>
                <a:cs typeface="+mn-cs"/>
              </a:rPr>
              <a:t>WNC Notified of Possible Title IX Incident.</a:t>
            </a:r>
            <a:br>
              <a:rPr lang="en-US" sz="1350" b="1" cap="none" dirty="0">
                <a:latin typeface="+mn-lt"/>
                <a:ea typeface="+mn-ea"/>
                <a:cs typeface="+mn-cs"/>
              </a:rPr>
            </a:br>
            <a:endParaRPr lang="en-US" b="1" dirty="0">
              <a:latin typeface="+mn-lt"/>
            </a:endParaRPr>
          </a:p>
        </p:txBody>
      </p:sp>
      <p:sp>
        <p:nvSpPr>
          <p:cNvPr id="5" name="Content Placeholder 4">
            <a:extLst>
              <a:ext uri="{FF2B5EF4-FFF2-40B4-BE49-F238E27FC236}">
                <a16:creationId xmlns:a16="http://schemas.microsoft.com/office/drawing/2014/main" id="{CDB3E247-343B-4FC3-810C-667074CECBF7}"/>
              </a:ext>
            </a:extLst>
          </p:cNvPr>
          <p:cNvSpPr>
            <a:spLocks noGrp="1"/>
          </p:cNvSpPr>
          <p:nvPr>
            <p:ph idx="1"/>
          </p:nvPr>
        </p:nvSpPr>
        <p:spPr>
          <a:xfrm>
            <a:off x="990600" y="2147636"/>
            <a:ext cx="7514035" cy="2562727"/>
          </a:xfrm>
        </p:spPr>
        <p:txBody>
          <a:bodyPr>
            <a:noAutofit/>
          </a:bodyPr>
          <a:lstStyle/>
          <a:p>
            <a:pPr marL="457200" lvl="1" indent="0">
              <a:lnSpc>
                <a:spcPct val="107000"/>
              </a:lnSpc>
              <a:spcBef>
                <a:spcPts val="0"/>
              </a:spcBef>
              <a:buNone/>
            </a:pPr>
            <a:r>
              <a:rPr lang="en-US" sz="2250" dirty="0">
                <a:solidFill>
                  <a:schemeClr val="bg1"/>
                </a:solidFill>
                <a:ea typeface="Calibri" panose="020F0502020204030204" pitchFamily="34" charset="0"/>
                <a:cs typeface="Times New Roman" panose="02020603050405020304" pitchFamily="18" charset="0"/>
              </a:rPr>
              <a:t>WNC Receives notification of a possible Title IX incident by:</a:t>
            </a:r>
          </a:p>
          <a:p>
            <a:pPr marL="1028700" lvl="2" indent="-342900">
              <a:lnSpc>
                <a:spcPct val="107000"/>
              </a:lnSpc>
              <a:spcBef>
                <a:spcPts val="0"/>
              </a:spcBef>
              <a:buFont typeface="Wingdings" panose="05000000000000000000" pitchFamily="2" charset="2"/>
              <a:buChar char="ü"/>
            </a:pPr>
            <a:r>
              <a:rPr lang="en-US" sz="1875" dirty="0">
                <a:solidFill>
                  <a:schemeClr val="bg1"/>
                </a:solidFill>
                <a:ea typeface="Calibri" panose="020F0502020204030204" pitchFamily="34" charset="0"/>
                <a:cs typeface="Wingdings" panose="05000000000000000000" pitchFamily="2" charset="2"/>
              </a:rPr>
              <a:t>Grievance Form Received</a:t>
            </a:r>
          </a:p>
          <a:p>
            <a:pPr marL="1028700" lvl="2" indent="-342900">
              <a:lnSpc>
                <a:spcPct val="107000"/>
              </a:lnSpc>
              <a:spcBef>
                <a:spcPts val="0"/>
              </a:spcBef>
              <a:buFont typeface="Wingdings" panose="05000000000000000000" pitchFamily="2" charset="2"/>
              <a:buChar char="ü"/>
            </a:pPr>
            <a:r>
              <a:rPr lang="en-US" sz="1875" dirty="0">
                <a:solidFill>
                  <a:schemeClr val="bg1"/>
                </a:solidFill>
                <a:ea typeface="Calibri" panose="020F0502020204030204" pitchFamily="34" charset="0"/>
                <a:cs typeface="Wingdings" panose="05000000000000000000" pitchFamily="2" charset="2"/>
              </a:rPr>
              <a:t>Phone call</a:t>
            </a:r>
          </a:p>
          <a:p>
            <a:pPr marL="1028700" lvl="2" indent="-342900">
              <a:lnSpc>
                <a:spcPct val="107000"/>
              </a:lnSpc>
              <a:spcBef>
                <a:spcPts val="0"/>
              </a:spcBef>
              <a:buFont typeface="Wingdings" panose="05000000000000000000" pitchFamily="2" charset="2"/>
              <a:buChar char="ü"/>
            </a:pPr>
            <a:r>
              <a:rPr lang="en-US" sz="1875" dirty="0">
                <a:solidFill>
                  <a:schemeClr val="bg1"/>
                </a:solidFill>
                <a:ea typeface="Calibri" panose="020F0502020204030204" pitchFamily="34" charset="0"/>
                <a:cs typeface="Wingdings" panose="05000000000000000000" pitchFamily="2" charset="2"/>
              </a:rPr>
              <a:t>Email</a:t>
            </a:r>
          </a:p>
          <a:p>
            <a:pPr marL="1028700" lvl="2" indent="-342900">
              <a:lnSpc>
                <a:spcPct val="107000"/>
              </a:lnSpc>
              <a:spcBef>
                <a:spcPts val="0"/>
              </a:spcBef>
              <a:buFont typeface="Wingdings" panose="05000000000000000000" pitchFamily="2" charset="2"/>
              <a:buChar char="ü"/>
            </a:pPr>
            <a:r>
              <a:rPr lang="en-US" sz="1875" dirty="0">
                <a:solidFill>
                  <a:schemeClr val="bg1"/>
                </a:solidFill>
                <a:ea typeface="Calibri" panose="020F0502020204030204" pitchFamily="34" charset="0"/>
                <a:cs typeface="Wingdings" panose="05000000000000000000" pitchFamily="2" charset="2"/>
              </a:rPr>
              <a:t>In person</a:t>
            </a:r>
          </a:p>
          <a:p>
            <a:pPr marL="1028700" lvl="2" indent="-342900">
              <a:lnSpc>
                <a:spcPct val="107000"/>
              </a:lnSpc>
              <a:spcBef>
                <a:spcPts val="0"/>
              </a:spcBef>
              <a:spcAft>
                <a:spcPts val="600"/>
              </a:spcAft>
              <a:buFont typeface="Wingdings" panose="05000000000000000000" pitchFamily="2" charset="2"/>
              <a:buChar char="ü"/>
            </a:pPr>
            <a:r>
              <a:rPr lang="en-US" sz="1875" dirty="0">
                <a:solidFill>
                  <a:schemeClr val="bg1"/>
                </a:solidFill>
                <a:ea typeface="Calibri" panose="020F0502020204030204" pitchFamily="34" charset="0"/>
                <a:cs typeface="Wingdings" panose="05000000000000000000" pitchFamily="2" charset="2"/>
              </a:rPr>
              <a:t>Other</a:t>
            </a:r>
          </a:p>
        </p:txBody>
      </p:sp>
    </p:spTree>
    <p:extLst>
      <p:ext uri="{BB962C8B-B14F-4D97-AF65-F5344CB8AC3E}">
        <p14:creationId xmlns:p14="http://schemas.microsoft.com/office/powerpoint/2010/main" val="1040824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A0A3-5FAC-4131-9AB2-97E07F69E36B}"/>
              </a:ext>
            </a:extLst>
          </p:cNvPr>
          <p:cNvSpPr>
            <a:spLocks noGrp="1"/>
          </p:cNvSpPr>
          <p:nvPr>
            <p:ph type="title"/>
          </p:nvPr>
        </p:nvSpPr>
        <p:spPr>
          <a:xfrm>
            <a:off x="1143000" y="857249"/>
            <a:ext cx="7892716" cy="1179097"/>
          </a:xfrm>
        </p:spPr>
        <p:txBody>
          <a:bodyPr>
            <a:normAutofit/>
          </a:bodyPr>
          <a:lstStyle/>
          <a:p>
            <a:pPr algn="l"/>
            <a:r>
              <a:rPr lang="en-US" b="1" dirty="0">
                <a:latin typeface="+mn-lt"/>
              </a:rPr>
              <a:t>Grievance Process Step 2</a:t>
            </a:r>
            <a:br>
              <a:rPr lang="en-US" dirty="0">
                <a:latin typeface="+mn-lt"/>
              </a:rPr>
            </a:br>
            <a:r>
              <a:rPr lang="en-US" sz="1900" b="1" dirty="0">
                <a:latin typeface="+mn-lt"/>
              </a:rPr>
              <a:t>Title IX Coordinator Meets with Possible Complainant</a:t>
            </a:r>
            <a:br>
              <a:rPr lang="en-US" sz="1900" b="1" dirty="0"/>
            </a:br>
            <a:endParaRPr lang="en-US" sz="1900" b="1" dirty="0"/>
          </a:p>
        </p:txBody>
      </p:sp>
      <p:sp>
        <p:nvSpPr>
          <p:cNvPr id="3" name="Content Placeholder 2">
            <a:extLst>
              <a:ext uri="{FF2B5EF4-FFF2-40B4-BE49-F238E27FC236}">
                <a16:creationId xmlns:a16="http://schemas.microsoft.com/office/drawing/2014/main" id="{EEF8F0E3-2726-4D8B-A892-1B5EA154A9F7}"/>
              </a:ext>
            </a:extLst>
          </p:cNvPr>
          <p:cNvSpPr>
            <a:spLocks noGrp="1"/>
          </p:cNvSpPr>
          <p:nvPr>
            <p:ph idx="1"/>
          </p:nvPr>
        </p:nvSpPr>
        <p:spPr>
          <a:xfrm>
            <a:off x="556616" y="2286000"/>
            <a:ext cx="8030768" cy="3964405"/>
          </a:xfrm>
        </p:spPr>
        <p:txBody>
          <a:bodyPr>
            <a:normAutofit fontScale="92500"/>
          </a:bodyPr>
          <a:lstStyle/>
          <a:p>
            <a:pPr>
              <a:lnSpc>
                <a:spcPct val="107000"/>
              </a:lnSpc>
              <a:spcBef>
                <a:spcPts val="0"/>
              </a:spcBef>
            </a:pPr>
            <a:r>
              <a:rPr lang="en-US" sz="2500" dirty="0">
                <a:solidFill>
                  <a:schemeClr val="bg1"/>
                </a:solidFill>
                <a:ea typeface="Calibri" panose="020F0502020204030204" pitchFamily="34" charset="0"/>
                <a:cs typeface="Times New Roman" panose="02020603050405020304" pitchFamily="18" charset="0"/>
              </a:rPr>
              <a:t>All Complainants are referred to the Title IX Coordinator to provide an overview of the Title IX process &amp; to provide the complainant with a Procedural Packet.</a:t>
            </a:r>
          </a:p>
          <a:p>
            <a:pPr marL="685800" lvl="2" indent="0">
              <a:lnSpc>
                <a:spcPct val="107000"/>
              </a:lnSpc>
              <a:spcBef>
                <a:spcPts val="0"/>
              </a:spcBef>
              <a:buNone/>
            </a:pPr>
            <a:endParaRPr lang="en-US" sz="1800" dirty="0">
              <a:solidFill>
                <a:schemeClr val="bg1"/>
              </a:solidFill>
              <a:ea typeface="Calibri" panose="020F0502020204030204" pitchFamily="34" charset="0"/>
              <a:cs typeface="Wingdings" panose="05000000000000000000" pitchFamily="2" charset="2"/>
            </a:endParaRPr>
          </a:p>
          <a:p>
            <a:pPr marL="514350" lvl="1" indent="-285750">
              <a:lnSpc>
                <a:spcPct val="107000"/>
              </a:lnSpc>
              <a:spcBef>
                <a:spcPts val="0"/>
              </a:spcBef>
              <a:buFont typeface="Wingdings" panose="05000000000000000000" pitchFamily="2" charset="2"/>
              <a:buChar char="Ø"/>
            </a:pPr>
            <a:r>
              <a:rPr lang="en-US" dirty="0">
                <a:solidFill>
                  <a:schemeClr val="bg1"/>
                </a:solidFill>
                <a:ea typeface="Calibri" panose="020F0502020204030204" pitchFamily="34" charset="0"/>
                <a:cs typeface="Wingdings" panose="05000000000000000000" pitchFamily="2" charset="2"/>
              </a:rPr>
              <a:t>Procedural Packet Includes but is not limited to:</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Grievance Form (if necessary)</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Title 4, Chapter 8, Section 13 and Title IX Policy</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Investigation process</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Appeal process</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Live-hearing process</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Decision process</a:t>
            </a:r>
          </a:p>
          <a:p>
            <a:pPr marL="742950" lvl="2" indent="-171450">
              <a:lnSpc>
                <a:spcPct val="107000"/>
              </a:lnSpc>
              <a:spcBef>
                <a:spcPts val="0"/>
              </a:spcBef>
              <a:buFont typeface="Symbol" panose="05050102010706020507" pitchFamily="18" charset="2"/>
              <a:buChar char=""/>
            </a:pPr>
            <a:r>
              <a:rPr lang="en-US" sz="1850" dirty="0">
                <a:solidFill>
                  <a:schemeClr val="bg1"/>
                </a:solidFill>
                <a:ea typeface="Calibri" panose="020F0502020204030204" pitchFamily="34" charset="0"/>
                <a:cs typeface="Symbol" panose="05050102010706020507" pitchFamily="18" charset="2"/>
              </a:rPr>
              <a:t>Available resources/supportive measures.</a:t>
            </a:r>
          </a:p>
          <a:p>
            <a:pPr marL="1028700" lvl="3" indent="0">
              <a:lnSpc>
                <a:spcPct val="107000"/>
              </a:lnSpc>
              <a:spcBef>
                <a:spcPts val="0"/>
              </a:spcBef>
              <a:buNone/>
            </a:pPr>
            <a:endParaRPr lang="en-US" sz="1650" dirty="0">
              <a:solidFill>
                <a:schemeClr val="bg1"/>
              </a:solidFill>
              <a:ea typeface="Calibri" panose="020F0502020204030204" pitchFamily="34" charset="0"/>
              <a:cs typeface="Symbol" panose="05050102010706020507" pitchFamily="18" charset="2"/>
            </a:endParaRPr>
          </a:p>
          <a:p>
            <a:endParaRPr lang="en-US" dirty="0"/>
          </a:p>
        </p:txBody>
      </p:sp>
    </p:spTree>
    <p:extLst>
      <p:ext uri="{BB962C8B-B14F-4D97-AF65-F5344CB8AC3E}">
        <p14:creationId xmlns:p14="http://schemas.microsoft.com/office/powerpoint/2010/main" val="13754670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A0A3-5FAC-4131-9AB2-97E07F69E36B}"/>
              </a:ext>
            </a:extLst>
          </p:cNvPr>
          <p:cNvSpPr>
            <a:spLocks noGrp="1"/>
          </p:cNvSpPr>
          <p:nvPr>
            <p:ph type="title"/>
          </p:nvPr>
        </p:nvSpPr>
        <p:spPr>
          <a:xfrm>
            <a:off x="1143000" y="922421"/>
            <a:ext cx="7497368" cy="898358"/>
          </a:xfrm>
        </p:spPr>
        <p:txBody>
          <a:bodyPr>
            <a:normAutofit fontScale="90000"/>
          </a:bodyPr>
          <a:lstStyle/>
          <a:p>
            <a:pPr algn="l"/>
            <a:br>
              <a:rPr lang="en-US" dirty="0">
                <a:latin typeface="+mn-lt"/>
              </a:rPr>
            </a:br>
            <a:r>
              <a:rPr lang="en-US" sz="4000" b="1" dirty="0">
                <a:latin typeface="+mn-lt"/>
              </a:rPr>
              <a:t>Grievance Process Step 2 </a:t>
            </a:r>
            <a:br>
              <a:rPr lang="en-US" sz="1800" b="1" dirty="0">
                <a:latin typeface="+mn-lt"/>
              </a:rPr>
            </a:br>
            <a:r>
              <a:rPr lang="en-US" sz="2100" b="1" dirty="0">
                <a:latin typeface="+mn-lt"/>
              </a:rPr>
              <a:t>Continued</a:t>
            </a:r>
            <a:br>
              <a:rPr lang="en-US" sz="1650" dirty="0"/>
            </a:br>
            <a:endParaRPr lang="en-US" sz="1650" dirty="0"/>
          </a:p>
        </p:txBody>
      </p:sp>
      <p:sp>
        <p:nvSpPr>
          <p:cNvPr id="3" name="Content Placeholder 2">
            <a:extLst>
              <a:ext uri="{FF2B5EF4-FFF2-40B4-BE49-F238E27FC236}">
                <a16:creationId xmlns:a16="http://schemas.microsoft.com/office/drawing/2014/main" id="{EEF8F0E3-2726-4D8B-A892-1B5EA154A9F7}"/>
              </a:ext>
            </a:extLst>
          </p:cNvPr>
          <p:cNvSpPr>
            <a:spLocks noGrp="1"/>
          </p:cNvSpPr>
          <p:nvPr>
            <p:ph idx="1"/>
          </p:nvPr>
        </p:nvSpPr>
        <p:spPr>
          <a:xfrm>
            <a:off x="632816" y="2265028"/>
            <a:ext cx="7878368" cy="4572000"/>
          </a:xfrm>
        </p:spPr>
        <p:txBody>
          <a:bodyPr>
            <a:normAutofit fontScale="55000" lnSpcReduction="20000"/>
          </a:bodyPr>
          <a:lstStyle/>
          <a:p>
            <a:pPr marL="0" indent="0">
              <a:lnSpc>
                <a:spcPct val="107000"/>
              </a:lnSpc>
              <a:spcBef>
                <a:spcPts val="0"/>
              </a:spcBef>
              <a:buNone/>
            </a:pPr>
            <a:r>
              <a:rPr lang="en-US" sz="3300" b="1" dirty="0">
                <a:solidFill>
                  <a:schemeClr val="bg1"/>
                </a:solidFill>
                <a:ea typeface="Calibri" panose="020F0502020204030204" pitchFamily="34" charset="0"/>
                <a:cs typeface="Times New Roman" panose="02020603050405020304" pitchFamily="18" charset="0"/>
              </a:rPr>
              <a:t>Title IX Coordinator describes applicable supportive measures.</a:t>
            </a:r>
          </a:p>
          <a:p>
            <a:pPr marL="0" indent="0">
              <a:lnSpc>
                <a:spcPct val="107000"/>
              </a:lnSpc>
              <a:spcBef>
                <a:spcPts val="0"/>
              </a:spcBef>
              <a:buNone/>
            </a:pPr>
            <a:endParaRPr lang="en-US" sz="2900" b="1" dirty="0">
              <a:solidFill>
                <a:schemeClr val="bg1"/>
              </a:solidFill>
              <a:ea typeface="Calibri" panose="020F0502020204030204" pitchFamily="34" charset="0"/>
              <a:cs typeface="Times New Roman" panose="02020603050405020304" pitchFamily="18" charset="0"/>
            </a:endParaRPr>
          </a:p>
          <a:p>
            <a:pPr>
              <a:lnSpc>
                <a:spcPct val="107000"/>
              </a:lnSpc>
              <a:spcBef>
                <a:spcPts val="0"/>
              </a:spcBef>
              <a:buFont typeface="Wingdings" panose="05000000000000000000" pitchFamily="2" charset="2"/>
              <a:buChar char="Ø"/>
            </a:pPr>
            <a:r>
              <a:rPr lang="en-US" sz="2900" dirty="0">
                <a:solidFill>
                  <a:schemeClr val="bg1"/>
                </a:solidFill>
                <a:ea typeface="Calibri" panose="020F0502020204030204" pitchFamily="34" charset="0"/>
                <a:cs typeface="Times New Roman" panose="02020603050405020304" pitchFamily="18" charset="0"/>
              </a:rPr>
              <a:t>Supportive Measures are non-disciplinary/non-punitive individualized services, given without fee to the reporting parties. These supportive measures are designed to restore or preserve equal access to WNC’s education program or activity without burdening either the complainant nor the respondent</a:t>
            </a:r>
          </a:p>
          <a:p>
            <a:pPr>
              <a:lnSpc>
                <a:spcPct val="107000"/>
              </a:lnSpc>
              <a:spcBef>
                <a:spcPts val="0"/>
              </a:spcBef>
              <a:buFont typeface="Wingdings" panose="05000000000000000000" pitchFamily="2" charset="2"/>
              <a:buChar char="Ø"/>
            </a:pPr>
            <a:r>
              <a:rPr lang="en-US" sz="2900" dirty="0">
                <a:solidFill>
                  <a:schemeClr val="bg1"/>
                </a:solidFill>
                <a:ea typeface="Calibri" panose="020F0502020204030204" pitchFamily="34" charset="0"/>
                <a:cs typeface="Times New Roman" panose="02020603050405020304" pitchFamily="18" charset="0"/>
              </a:rPr>
              <a:t>Supportive measures may include CAPS; EAP; extensions of deadlines; modifications of work or class schedules; security escorts on and off campus; leaves of absences; no contact sanctions given between the reporting parties; </a:t>
            </a:r>
            <a:r>
              <a:rPr lang="en-US" sz="2900" i="1" dirty="0">
                <a:solidFill>
                  <a:schemeClr val="bg1"/>
                </a:solidFill>
                <a:ea typeface="Calibri" panose="020F0502020204030204" pitchFamily="34" charset="0"/>
                <a:cs typeface="Times New Roman" panose="02020603050405020304" pitchFamily="18" charset="0"/>
              </a:rPr>
              <a:t>etc.</a:t>
            </a:r>
          </a:p>
          <a:p>
            <a:pPr>
              <a:lnSpc>
                <a:spcPct val="107000"/>
              </a:lnSpc>
              <a:spcBef>
                <a:spcPts val="0"/>
              </a:spcBef>
              <a:buFont typeface="Wingdings" panose="05000000000000000000" pitchFamily="2" charset="2"/>
              <a:buChar char="Ø"/>
            </a:pPr>
            <a:r>
              <a:rPr lang="en-US" sz="2900" dirty="0">
                <a:solidFill>
                  <a:schemeClr val="bg1"/>
                </a:solidFill>
                <a:ea typeface="Calibri" panose="020F0502020204030204" pitchFamily="34" charset="0"/>
                <a:cs typeface="Calibri" panose="020F0502020204030204" pitchFamily="34" charset="0"/>
              </a:rPr>
              <a:t>The supportive measures are given regardless if a formal complaint has been filed or not.</a:t>
            </a:r>
            <a:endParaRPr lang="en-US" sz="2900" i="1" dirty="0">
              <a:solidFill>
                <a:schemeClr val="bg1"/>
              </a:solidFill>
              <a:ea typeface="Calibri" panose="020F0502020204030204" pitchFamily="34" charset="0"/>
              <a:cs typeface="Calibri" panose="020F0502020204030204" pitchFamily="34" charset="0"/>
            </a:endParaRPr>
          </a:p>
          <a:p>
            <a:pPr>
              <a:lnSpc>
                <a:spcPct val="107000"/>
              </a:lnSpc>
              <a:spcBef>
                <a:spcPts val="0"/>
              </a:spcBef>
              <a:buFont typeface="Wingdings" panose="05000000000000000000" pitchFamily="2" charset="2"/>
              <a:buChar char="Ø"/>
            </a:pPr>
            <a:r>
              <a:rPr lang="en-US" sz="2900" dirty="0">
                <a:solidFill>
                  <a:schemeClr val="bg1"/>
                </a:solidFill>
                <a:ea typeface="Calibri" panose="020F0502020204030204" pitchFamily="34" charset="0"/>
                <a:cs typeface="Calibri" panose="020F0502020204030204" pitchFamily="34" charset="0"/>
              </a:rPr>
              <a:t>The supportive measures are confidential, only to the extent that maintaining confidentiality does not impair the ability of providing the supportive measures. </a:t>
            </a:r>
          </a:p>
          <a:p>
            <a:pPr lvl="1">
              <a:lnSpc>
                <a:spcPct val="107000"/>
              </a:lnSpc>
              <a:spcBef>
                <a:spcPts val="0"/>
              </a:spcBef>
              <a:buFont typeface="Wingdings" panose="05000000000000000000" pitchFamily="2" charset="2"/>
              <a:buChar char="Ø"/>
            </a:pPr>
            <a:r>
              <a:rPr lang="en-US" sz="2500" dirty="0">
                <a:solidFill>
                  <a:schemeClr val="bg1"/>
                </a:solidFill>
                <a:ea typeface="Calibri" panose="020F0502020204030204" pitchFamily="34" charset="0"/>
                <a:cs typeface="Calibri" panose="020F0502020204030204" pitchFamily="34" charset="0"/>
              </a:rPr>
              <a:t>For example, change of work hours would require informing the supervisor of the supportive measure. However, the reasoning / details of the complaint remain confidential.</a:t>
            </a:r>
            <a:endParaRPr lang="en-US" dirty="0"/>
          </a:p>
        </p:txBody>
      </p:sp>
    </p:spTree>
    <p:extLst>
      <p:ext uri="{BB962C8B-B14F-4D97-AF65-F5344CB8AC3E}">
        <p14:creationId xmlns:p14="http://schemas.microsoft.com/office/powerpoint/2010/main" val="42114045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604A4-FD4C-4F85-9F4F-0BEF5FAE65FC}"/>
              </a:ext>
            </a:extLst>
          </p:cNvPr>
          <p:cNvSpPr>
            <a:spLocks noGrp="1"/>
          </p:cNvSpPr>
          <p:nvPr>
            <p:ph type="title"/>
          </p:nvPr>
        </p:nvSpPr>
        <p:spPr>
          <a:xfrm>
            <a:off x="1295400" y="914400"/>
            <a:ext cx="6286500" cy="838200"/>
          </a:xfrm>
        </p:spPr>
        <p:txBody>
          <a:bodyPr>
            <a:normAutofit fontScale="90000"/>
          </a:bodyPr>
          <a:lstStyle/>
          <a:p>
            <a:pPr algn="l"/>
            <a:br>
              <a:rPr lang="en-US" sz="4000" cap="none" dirty="0">
                <a:ln w="3175" cmpd="sng">
                  <a:noFill/>
                </a:ln>
                <a:solidFill>
                  <a:prstClr val="black"/>
                </a:solidFill>
                <a:latin typeface="Corbel" panose="020B0503020204020204"/>
              </a:rPr>
            </a:br>
            <a:r>
              <a:rPr lang="en-US" sz="4000" b="1" cap="none" dirty="0">
                <a:ln w="3175" cmpd="sng">
                  <a:noFill/>
                </a:ln>
                <a:latin typeface="+mn-lt"/>
              </a:rPr>
              <a:t>Grievance Process Step 3</a:t>
            </a:r>
            <a:br>
              <a:rPr lang="en-US" sz="4000" b="1" cap="none" dirty="0">
                <a:ln w="3175" cmpd="sng">
                  <a:noFill/>
                </a:ln>
                <a:solidFill>
                  <a:prstClr val="black"/>
                </a:solidFill>
                <a:latin typeface="+mn-lt"/>
              </a:rPr>
            </a:br>
            <a:r>
              <a:rPr lang="en-US" sz="2100" b="1" cap="none" dirty="0">
                <a:ln w="3175" cmpd="sng">
                  <a:noFill/>
                </a:ln>
                <a:latin typeface="+mn-lt"/>
              </a:rPr>
              <a:t>Complaint is filed</a:t>
            </a:r>
            <a:br>
              <a:rPr lang="en-US" sz="2800" cap="none" dirty="0">
                <a:ln w="3175" cmpd="sng">
                  <a:noFill/>
                </a:ln>
                <a:solidFill>
                  <a:prstClr val="black"/>
                </a:solidFill>
                <a:latin typeface="+mn-lt"/>
              </a:rPr>
            </a:br>
            <a:endParaRPr lang="en-US" dirty="0"/>
          </a:p>
        </p:txBody>
      </p:sp>
      <p:sp>
        <p:nvSpPr>
          <p:cNvPr id="3" name="Content Placeholder 2">
            <a:extLst>
              <a:ext uri="{FF2B5EF4-FFF2-40B4-BE49-F238E27FC236}">
                <a16:creationId xmlns:a16="http://schemas.microsoft.com/office/drawing/2014/main" id="{26ED8F33-D415-45AB-85F0-F1C5EE8A97C7}"/>
              </a:ext>
            </a:extLst>
          </p:cNvPr>
          <p:cNvSpPr>
            <a:spLocks noGrp="1"/>
          </p:cNvSpPr>
          <p:nvPr>
            <p:ph idx="1"/>
          </p:nvPr>
        </p:nvSpPr>
        <p:spPr>
          <a:xfrm>
            <a:off x="895350" y="2209800"/>
            <a:ext cx="7086600" cy="4358640"/>
          </a:xfrm>
        </p:spPr>
        <p:txBody>
          <a:bodyPr>
            <a:normAutofit lnSpcReduction="10000"/>
          </a:bodyPr>
          <a:lstStyle/>
          <a:p>
            <a:r>
              <a:rPr lang="en-US" sz="1800" dirty="0">
                <a:solidFill>
                  <a:schemeClr val="bg1"/>
                </a:solidFill>
              </a:rPr>
              <a:t>There are two ways a complaint is filed. The Complainant signs and submits the OIE Grievance Form or the Title IX Coordinator signs the OIE Grievance Form.</a:t>
            </a:r>
          </a:p>
          <a:p>
            <a:pPr lvl="1">
              <a:buFont typeface="Wingdings" panose="05000000000000000000" pitchFamily="2" charset="2"/>
              <a:buChar char="Ø"/>
            </a:pPr>
            <a:r>
              <a:rPr lang="en-US" sz="1800" dirty="0">
                <a:solidFill>
                  <a:schemeClr val="bg1"/>
                </a:solidFill>
              </a:rPr>
              <a:t>If either of the above occurs, then the Title IX grievance process MUST begin.</a:t>
            </a:r>
          </a:p>
          <a:p>
            <a:r>
              <a:rPr lang="en-US" sz="1800" dirty="0">
                <a:solidFill>
                  <a:schemeClr val="bg1"/>
                </a:solidFill>
              </a:rPr>
              <a:t>The Title IX Coordinator only signs the grievance form in the event the complainant does not want to file the complaint and the Title IX Coordinator believes the allegations must be investigated. The Title IX Coordinator’s signature overrides the Complainant’s wishes and is conducted at the discretion of the Title IX Coordinator.</a:t>
            </a:r>
          </a:p>
          <a:p>
            <a:pPr lvl="1">
              <a:buFont typeface="Wingdings" panose="05000000000000000000" pitchFamily="2" charset="2"/>
              <a:buChar char="Ø"/>
            </a:pPr>
            <a:r>
              <a:rPr lang="en-US" sz="1800" dirty="0">
                <a:solidFill>
                  <a:schemeClr val="bg1"/>
                </a:solidFill>
              </a:rPr>
              <a:t>If this occurs, then the Title IX Coordinator does not become the Complainant. The new complainant that is listed in the process will be WNC.</a:t>
            </a:r>
          </a:p>
          <a:p>
            <a:pPr lvl="1">
              <a:buFont typeface="Wingdings" panose="05000000000000000000" pitchFamily="2" charset="2"/>
              <a:buChar char="Ø"/>
            </a:pPr>
            <a:r>
              <a:rPr lang="en-US" sz="1800" dirty="0">
                <a:solidFill>
                  <a:schemeClr val="bg1"/>
                </a:solidFill>
              </a:rPr>
              <a:t>As previously stated, if the original complainant decides to not file, then they still receive supportive measures.</a:t>
            </a:r>
          </a:p>
        </p:txBody>
      </p:sp>
    </p:spTree>
    <p:extLst>
      <p:ext uri="{BB962C8B-B14F-4D97-AF65-F5344CB8AC3E}">
        <p14:creationId xmlns:p14="http://schemas.microsoft.com/office/powerpoint/2010/main" val="14425276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308E8-CAB1-461F-8ADD-ED3F97202A5E}"/>
              </a:ext>
            </a:extLst>
          </p:cNvPr>
          <p:cNvSpPr>
            <a:spLocks noGrp="1"/>
          </p:cNvSpPr>
          <p:nvPr>
            <p:ph type="title"/>
          </p:nvPr>
        </p:nvSpPr>
        <p:spPr>
          <a:xfrm>
            <a:off x="1136049" y="857250"/>
            <a:ext cx="7514035" cy="1072314"/>
          </a:xfrm>
        </p:spPr>
        <p:txBody>
          <a:bodyPr/>
          <a:lstStyle/>
          <a:p>
            <a:pPr algn="l"/>
            <a:r>
              <a:rPr lang="en-US" b="1" cap="none" dirty="0">
                <a:ln w="3175" cmpd="sng">
                  <a:noFill/>
                </a:ln>
                <a:latin typeface="+mn-lt"/>
              </a:rPr>
              <a:t>Grievance Process Step 4:</a:t>
            </a:r>
            <a:br>
              <a:rPr lang="en-US" cap="none" dirty="0">
                <a:ln w="3175" cmpd="sng">
                  <a:noFill/>
                </a:ln>
                <a:latin typeface="+mn-lt"/>
              </a:rPr>
            </a:br>
            <a:r>
              <a:rPr lang="en-US" sz="1900" b="1" cap="none" dirty="0">
                <a:latin typeface="+mn-lt"/>
                <a:ea typeface="+mn-ea"/>
                <a:cs typeface="+mn-cs"/>
              </a:rPr>
              <a:t>Investigators send Notification of Investigation</a:t>
            </a:r>
            <a:endParaRPr lang="en-US" sz="1900" b="1" dirty="0">
              <a:latin typeface="+mn-lt"/>
            </a:endParaRPr>
          </a:p>
        </p:txBody>
      </p:sp>
      <p:sp>
        <p:nvSpPr>
          <p:cNvPr id="3" name="Content Placeholder 2">
            <a:extLst>
              <a:ext uri="{FF2B5EF4-FFF2-40B4-BE49-F238E27FC236}">
                <a16:creationId xmlns:a16="http://schemas.microsoft.com/office/drawing/2014/main" id="{512159C7-B0F8-4493-868C-C6DFA995649A}"/>
              </a:ext>
            </a:extLst>
          </p:cNvPr>
          <p:cNvSpPr>
            <a:spLocks noGrp="1"/>
          </p:cNvSpPr>
          <p:nvPr>
            <p:ph idx="1"/>
          </p:nvPr>
        </p:nvSpPr>
        <p:spPr>
          <a:xfrm>
            <a:off x="1136049" y="2228850"/>
            <a:ext cx="7017351" cy="3943350"/>
          </a:xfrm>
        </p:spPr>
        <p:txBody>
          <a:bodyPr>
            <a:normAutofit fontScale="77500" lnSpcReduction="20000"/>
          </a:bodyPr>
          <a:lstStyle/>
          <a:p>
            <a:r>
              <a:rPr lang="en-US" dirty="0">
                <a:solidFill>
                  <a:schemeClr val="bg1"/>
                </a:solidFill>
              </a:rPr>
              <a:t>The Notification of Investigation (NOI) is sent by the Title IX Investigator to both reporting parties simultaneously.</a:t>
            </a:r>
          </a:p>
          <a:p>
            <a:r>
              <a:rPr lang="en-US" dirty="0">
                <a:solidFill>
                  <a:schemeClr val="bg1"/>
                </a:solidFill>
              </a:rPr>
              <a:t>The NOI informs the reporting parties that a formal Title IX Grievance Process has been authorized.</a:t>
            </a:r>
          </a:p>
          <a:p>
            <a:r>
              <a:rPr lang="en-US" dirty="0">
                <a:solidFill>
                  <a:schemeClr val="bg1"/>
                </a:solidFill>
              </a:rPr>
              <a:t>The NOI must include sufficient details known at the time and with sufficient time to prepare a response before any initial interview.</a:t>
            </a:r>
          </a:p>
          <a:p>
            <a:r>
              <a:rPr lang="en-US" dirty="0">
                <a:solidFill>
                  <a:schemeClr val="bg1"/>
                </a:solidFill>
              </a:rPr>
              <a:t>Sufficient details include:</a:t>
            </a:r>
          </a:p>
          <a:p>
            <a:pPr lvl="1">
              <a:buFont typeface="Wingdings" panose="05000000000000000000" pitchFamily="2" charset="2"/>
              <a:buChar char="Ø"/>
            </a:pPr>
            <a:r>
              <a:rPr lang="en-US" sz="1650" dirty="0">
                <a:solidFill>
                  <a:schemeClr val="bg1"/>
                </a:solidFill>
              </a:rPr>
              <a:t>The allegations that have been filed that constitute sexual harassment as defined by Title IX</a:t>
            </a:r>
          </a:p>
          <a:p>
            <a:pPr lvl="1">
              <a:buFont typeface="Wingdings" panose="05000000000000000000" pitchFamily="2" charset="2"/>
              <a:buChar char="Ø"/>
            </a:pPr>
            <a:r>
              <a:rPr lang="en-US" sz="1650" dirty="0">
                <a:solidFill>
                  <a:schemeClr val="bg1"/>
                </a:solidFill>
              </a:rPr>
              <a:t>Identities of the parties involved in the incident, if known</a:t>
            </a:r>
          </a:p>
          <a:p>
            <a:pPr lvl="1">
              <a:buFont typeface="Wingdings" panose="05000000000000000000" pitchFamily="2" charset="2"/>
              <a:buChar char="Ø"/>
            </a:pPr>
            <a:r>
              <a:rPr lang="en-US" sz="1650" dirty="0">
                <a:solidFill>
                  <a:schemeClr val="bg1"/>
                </a:solidFill>
              </a:rPr>
              <a:t>Date and location of alleged incident</a:t>
            </a:r>
          </a:p>
          <a:p>
            <a:r>
              <a:rPr lang="en-US" dirty="0">
                <a:solidFill>
                  <a:schemeClr val="bg1"/>
                </a:solidFill>
              </a:rPr>
              <a:t>During the investigation, if allegations are presented that were not listed in the original NOI, then the Title IX Investigator must notify, simultaneously, all reporting parties of the new allegations being investigated.</a:t>
            </a:r>
          </a:p>
          <a:p>
            <a:pPr lvl="1"/>
            <a:endParaRPr lang="en-US" dirty="0"/>
          </a:p>
          <a:p>
            <a:pPr lvl="1"/>
            <a:endParaRPr lang="en-US" dirty="0"/>
          </a:p>
          <a:p>
            <a:endParaRPr lang="en-US" dirty="0"/>
          </a:p>
        </p:txBody>
      </p:sp>
    </p:spTree>
    <p:extLst>
      <p:ext uri="{BB962C8B-B14F-4D97-AF65-F5344CB8AC3E}">
        <p14:creationId xmlns:p14="http://schemas.microsoft.com/office/powerpoint/2010/main" val="23063804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876-E40D-4376-B0D7-097198F67A27}"/>
              </a:ext>
            </a:extLst>
          </p:cNvPr>
          <p:cNvSpPr>
            <a:spLocks noGrp="1"/>
          </p:cNvSpPr>
          <p:nvPr>
            <p:ph type="title"/>
          </p:nvPr>
        </p:nvSpPr>
        <p:spPr>
          <a:xfrm>
            <a:off x="1113232" y="857250"/>
            <a:ext cx="7497367" cy="929440"/>
          </a:xfrm>
        </p:spPr>
        <p:txBody>
          <a:bodyPr/>
          <a:lstStyle/>
          <a:p>
            <a:r>
              <a:rPr lang="en-US" b="1" cap="none" dirty="0">
                <a:ln w="3175" cmpd="sng">
                  <a:noFill/>
                </a:ln>
                <a:latin typeface="+mn-lt"/>
              </a:rPr>
              <a:t>Grievance Process Step 4</a:t>
            </a:r>
            <a:br>
              <a:rPr lang="en-US" sz="2400" b="1" cap="none" dirty="0">
                <a:ln w="3175" cmpd="sng">
                  <a:noFill/>
                </a:ln>
                <a:latin typeface="+mn-lt"/>
              </a:rPr>
            </a:br>
            <a:r>
              <a:rPr lang="en-US" sz="1900" b="1" cap="none" dirty="0">
                <a:ln w="3175" cmpd="sng">
                  <a:noFill/>
                </a:ln>
                <a:latin typeface="+mn-lt"/>
              </a:rPr>
              <a:t>Continued</a:t>
            </a:r>
            <a:endParaRPr lang="en-US" sz="1900" dirty="0">
              <a:latin typeface="+mn-lt"/>
            </a:endParaRPr>
          </a:p>
        </p:txBody>
      </p:sp>
      <p:sp>
        <p:nvSpPr>
          <p:cNvPr id="3" name="Content Placeholder 2">
            <a:extLst>
              <a:ext uri="{FF2B5EF4-FFF2-40B4-BE49-F238E27FC236}">
                <a16:creationId xmlns:a16="http://schemas.microsoft.com/office/drawing/2014/main" id="{D5CBE0A3-CDC5-482A-9855-90FA98BC38B1}"/>
              </a:ext>
            </a:extLst>
          </p:cNvPr>
          <p:cNvSpPr>
            <a:spLocks noGrp="1"/>
          </p:cNvSpPr>
          <p:nvPr>
            <p:ph idx="1"/>
          </p:nvPr>
        </p:nvSpPr>
        <p:spPr>
          <a:xfrm>
            <a:off x="1352895" y="2147637"/>
            <a:ext cx="7029106" cy="3853113"/>
          </a:xfrm>
        </p:spPr>
        <p:txBody>
          <a:bodyPr>
            <a:normAutofit fontScale="77500" lnSpcReduction="20000"/>
          </a:bodyPr>
          <a:lstStyle/>
          <a:p>
            <a:pPr marL="0" indent="0">
              <a:buNone/>
            </a:pPr>
            <a:r>
              <a:rPr lang="en-US" dirty="0">
                <a:solidFill>
                  <a:schemeClr val="bg1"/>
                </a:solidFill>
              </a:rPr>
              <a:t>The NOI must also include:</a:t>
            </a:r>
          </a:p>
          <a:p>
            <a:pPr lvl="1"/>
            <a:r>
              <a:rPr lang="en-US" dirty="0">
                <a:solidFill>
                  <a:schemeClr val="bg1"/>
                </a:solidFill>
              </a:rPr>
              <a:t>A statement that the respondent is presumed not responsible for the alleged conduct and that a determination regarding responsibility is made at the conclusion of the complaint process.</a:t>
            </a:r>
          </a:p>
          <a:p>
            <a:pPr lvl="1"/>
            <a:r>
              <a:rPr lang="en-US" dirty="0">
                <a:solidFill>
                  <a:schemeClr val="bg1"/>
                </a:solidFill>
              </a:rPr>
              <a:t>Inform the parties that they may have an advisor of their choice, who may be, but is not required to be, an attorney.</a:t>
            </a:r>
          </a:p>
          <a:p>
            <a:pPr lvl="1"/>
            <a:r>
              <a:rPr lang="en-US" dirty="0">
                <a:solidFill>
                  <a:schemeClr val="bg1"/>
                </a:solidFill>
              </a:rPr>
              <a:t>Inform that the advisor will be apart of the entire process; will receive a copy of all related evidence; and must participate in the Live-hearing process.</a:t>
            </a:r>
          </a:p>
          <a:p>
            <a:pPr lvl="1"/>
            <a:r>
              <a:rPr lang="en-US" dirty="0">
                <a:solidFill>
                  <a:schemeClr val="bg1"/>
                </a:solidFill>
              </a:rPr>
              <a:t>A statement informing the parties of the prohibition against knowingly making false statements or submitting false information during the complaint process.</a:t>
            </a:r>
          </a:p>
          <a:p>
            <a:pPr lvl="1"/>
            <a:r>
              <a:rPr lang="en-US" dirty="0">
                <a:solidFill>
                  <a:schemeClr val="bg1"/>
                </a:solidFill>
              </a:rPr>
              <a:t>A statement informing the parties that retaliation is illegal.</a:t>
            </a:r>
          </a:p>
          <a:p>
            <a:pPr lvl="1"/>
            <a:endParaRPr lang="en-US" dirty="0">
              <a:solidFill>
                <a:schemeClr val="bg1"/>
              </a:solidFill>
            </a:endParaRPr>
          </a:p>
          <a:p>
            <a:pPr marL="0" indent="0" algn="ctr">
              <a:buNone/>
            </a:pPr>
            <a:r>
              <a:rPr lang="en-US" i="1" dirty="0">
                <a:solidFill>
                  <a:schemeClr val="bg1"/>
                </a:solidFill>
              </a:rPr>
              <a:t>***After the NOI has been sent, at any point moving forward, the Complainant can request to withdraw their complaint.***</a:t>
            </a:r>
            <a:endParaRPr lang="en-US" i="1" dirty="0"/>
          </a:p>
        </p:txBody>
      </p:sp>
    </p:spTree>
    <p:extLst>
      <p:ext uri="{BB962C8B-B14F-4D97-AF65-F5344CB8AC3E}">
        <p14:creationId xmlns:p14="http://schemas.microsoft.com/office/powerpoint/2010/main" val="9409264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164D-B9C0-4FE5-81EF-B4E81BE2CC08}"/>
              </a:ext>
            </a:extLst>
          </p:cNvPr>
          <p:cNvSpPr>
            <a:spLocks noGrp="1"/>
          </p:cNvSpPr>
          <p:nvPr>
            <p:ph type="title"/>
          </p:nvPr>
        </p:nvSpPr>
        <p:spPr>
          <a:xfrm>
            <a:off x="1401990" y="734228"/>
            <a:ext cx="7033349" cy="865973"/>
          </a:xfrm>
        </p:spPr>
        <p:txBody>
          <a:bodyPr>
            <a:normAutofit/>
          </a:bodyPr>
          <a:lstStyle/>
          <a:p>
            <a:pPr algn="l"/>
            <a:r>
              <a:rPr lang="en-US" b="1" cap="none" dirty="0">
                <a:ln w="3175" cmpd="sng">
                  <a:noFill/>
                </a:ln>
                <a:latin typeface="+mn-lt"/>
              </a:rPr>
              <a:t>Grievance Process Step 5</a:t>
            </a:r>
            <a:br>
              <a:rPr lang="en-US" cap="none" dirty="0">
                <a:ln w="3175" cmpd="sng">
                  <a:noFill/>
                </a:ln>
                <a:latin typeface="+mn-lt"/>
              </a:rPr>
            </a:br>
            <a:r>
              <a:rPr lang="en-US" sz="1900" b="1" dirty="0">
                <a:latin typeface="+mn-lt"/>
              </a:rPr>
              <a:t>Complainant interviewed by Investigator</a:t>
            </a:r>
          </a:p>
        </p:txBody>
      </p:sp>
      <p:sp>
        <p:nvSpPr>
          <p:cNvPr id="3" name="Content Placeholder 2">
            <a:extLst>
              <a:ext uri="{FF2B5EF4-FFF2-40B4-BE49-F238E27FC236}">
                <a16:creationId xmlns:a16="http://schemas.microsoft.com/office/drawing/2014/main" id="{00F09BBA-978F-4BD8-AB0B-8080F682FE7E}"/>
              </a:ext>
            </a:extLst>
          </p:cNvPr>
          <p:cNvSpPr>
            <a:spLocks noGrp="1"/>
          </p:cNvSpPr>
          <p:nvPr>
            <p:ph idx="1"/>
          </p:nvPr>
        </p:nvSpPr>
        <p:spPr>
          <a:xfrm>
            <a:off x="1401992" y="2298533"/>
            <a:ext cx="7033348" cy="3492667"/>
          </a:xfrm>
        </p:spPr>
        <p:txBody>
          <a:bodyPr>
            <a:normAutofit lnSpcReduction="10000"/>
          </a:bodyPr>
          <a:lstStyle/>
          <a:p>
            <a:r>
              <a:rPr lang="en-US" sz="2100" dirty="0">
                <a:solidFill>
                  <a:schemeClr val="bg1"/>
                </a:solidFill>
                <a:effectLst/>
                <a:ea typeface="Calibri" panose="020F0502020204030204" pitchFamily="34" charset="0"/>
              </a:rPr>
              <a:t>During the interview with the complainant, they must have an advisor.</a:t>
            </a:r>
          </a:p>
          <a:p>
            <a:pPr lvl="1">
              <a:buFont typeface="Wingdings" panose="05000000000000000000" pitchFamily="2" charset="2"/>
              <a:buChar char="Ø"/>
            </a:pPr>
            <a:r>
              <a:rPr lang="en-US" sz="1900" dirty="0">
                <a:solidFill>
                  <a:schemeClr val="bg1"/>
                </a:solidFill>
                <a:ea typeface="Calibri" panose="020F0502020204030204" pitchFamily="34" charset="0"/>
              </a:rPr>
              <a:t>If they do not have an advisor, then one will be provided by WNC at no cost.</a:t>
            </a:r>
          </a:p>
          <a:p>
            <a:pPr lvl="1">
              <a:buFont typeface="Wingdings" panose="05000000000000000000" pitchFamily="2" charset="2"/>
              <a:buChar char="Ø"/>
            </a:pPr>
            <a:r>
              <a:rPr lang="en-US" sz="1900" dirty="0">
                <a:solidFill>
                  <a:schemeClr val="bg1"/>
                </a:solidFill>
                <a:effectLst/>
                <a:ea typeface="Calibri" panose="020F0502020204030204" pitchFamily="34" charset="0"/>
              </a:rPr>
              <a:t>If WNC provides an advisor, then the advisor will not be an attorney (as stated in NSHE BOR Handbook, Title 4, Chapter 8, Section 13).</a:t>
            </a:r>
          </a:p>
          <a:p>
            <a:r>
              <a:rPr lang="en-US" sz="2100" dirty="0">
                <a:solidFill>
                  <a:schemeClr val="bg1"/>
                </a:solidFill>
                <a:effectLst/>
                <a:ea typeface="Calibri" panose="020F0502020204030204" pitchFamily="34" charset="0"/>
              </a:rPr>
              <a:t>Investigators obtain incident information and applicable evidence.</a:t>
            </a:r>
          </a:p>
          <a:p>
            <a:r>
              <a:rPr lang="en-US" sz="2100" dirty="0">
                <a:solidFill>
                  <a:schemeClr val="bg1"/>
                </a:solidFill>
              </a:rPr>
              <a:t>Witness information obtained (if applicable).</a:t>
            </a:r>
          </a:p>
          <a:p>
            <a:r>
              <a:rPr lang="en-US" sz="2100" dirty="0">
                <a:solidFill>
                  <a:schemeClr val="bg1"/>
                </a:solidFill>
              </a:rPr>
              <a:t>Evidence received from Complainant</a:t>
            </a:r>
          </a:p>
        </p:txBody>
      </p:sp>
    </p:spTree>
    <p:extLst>
      <p:ext uri="{BB962C8B-B14F-4D97-AF65-F5344CB8AC3E}">
        <p14:creationId xmlns:p14="http://schemas.microsoft.com/office/powerpoint/2010/main" val="1427143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F0039-0314-442D-AFA9-7F5527696AB5}"/>
              </a:ext>
            </a:extLst>
          </p:cNvPr>
          <p:cNvSpPr>
            <a:spLocks noGrp="1"/>
          </p:cNvSpPr>
          <p:nvPr>
            <p:ph type="title"/>
          </p:nvPr>
        </p:nvSpPr>
        <p:spPr>
          <a:xfrm>
            <a:off x="304801" y="1066800"/>
            <a:ext cx="7123372" cy="767366"/>
          </a:xfrm>
        </p:spPr>
        <p:txBody>
          <a:bodyPr>
            <a:normAutofit fontScale="90000"/>
          </a:bodyPr>
          <a:lstStyle/>
          <a:p>
            <a:r>
              <a:rPr lang="en-US" sz="4000" dirty="0"/>
              <a:t>Title IX addresses</a:t>
            </a:r>
            <a:br>
              <a:rPr lang="en-US" dirty="0"/>
            </a:br>
            <a:endParaRPr lang="en-US" dirty="0"/>
          </a:p>
        </p:txBody>
      </p:sp>
      <p:sp>
        <p:nvSpPr>
          <p:cNvPr id="3" name="Content Placeholder 2">
            <a:extLst>
              <a:ext uri="{FF2B5EF4-FFF2-40B4-BE49-F238E27FC236}">
                <a16:creationId xmlns:a16="http://schemas.microsoft.com/office/drawing/2014/main" id="{1EB353B4-3D53-4954-A397-180657868017}"/>
              </a:ext>
            </a:extLst>
          </p:cNvPr>
          <p:cNvSpPr>
            <a:spLocks noGrp="1"/>
          </p:cNvSpPr>
          <p:nvPr>
            <p:ph idx="1"/>
          </p:nvPr>
        </p:nvSpPr>
        <p:spPr>
          <a:xfrm>
            <a:off x="422792" y="2333560"/>
            <a:ext cx="6887389" cy="3454327"/>
          </a:xfrm>
        </p:spPr>
        <p:txBody>
          <a:bodyPr>
            <a:normAutofit fontScale="62500" lnSpcReduction="20000"/>
          </a:bodyPr>
          <a:lstStyle/>
          <a:p>
            <a:pPr marL="0" indent="0" algn="just">
              <a:buNone/>
            </a:pPr>
            <a:r>
              <a:rPr lang="en-US" sz="3600" dirty="0">
                <a:solidFill>
                  <a:schemeClr val="bg1"/>
                </a:solidFill>
              </a:rPr>
              <a:t>Title IX addresses:</a:t>
            </a:r>
          </a:p>
          <a:p>
            <a:pPr marL="0" indent="0" algn="just">
              <a:buNone/>
            </a:pPr>
            <a:endParaRPr lang="en-US" sz="3600" dirty="0">
              <a:solidFill>
                <a:schemeClr val="bg1"/>
              </a:solidFill>
            </a:endParaRPr>
          </a:p>
          <a:p>
            <a:pPr marL="285750" indent="-285750" algn="just">
              <a:buFont typeface="Arial" panose="020B0604020202020204" pitchFamily="34" charset="0"/>
              <a:buChar char="•"/>
            </a:pPr>
            <a:r>
              <a:rPr lang="en-US" sz="3300" dirty="0">
                <a:solidFill>
                  <a:schemeClr val="bg1"/>
                </a:solidFill>
              </a:rPr>
              <a:t>Sexual Harassment and Sexual Violence in Education</a:t>
            </a:r>
          </a:p>
          <a:p>
            <a:pPr marL="285750" indent="-285750" algn="just">
              <a:buFont typeface="Arial" panose="020B0604020202020204" pitchFamily="34" charset="0"/>
              <a:buChar char="•"/>
            </a:pPr>
            <a:r>
              <a:rPr lang="en-US" sz="3300" dirty="0">
                <a:solidFill>
                  <a:schemeClr val="bg1"/>
                </a:solidFill>
              </a:rPr>
              <a:t>Equal opportunity in educational programs</a:t>
            </a:r>
          </a:p>
          <a:p>
            <a:pPr marL="285750" indent="-285750" algn="just">
              <a:buFont typeface="Arial" panose="020B0604020202020204" pitchFamily="34" charset="0"/>
              <a:buChar char="•"/>
            </a:pPr>
            <a:r>
              <a:rPr lang="en-US" sz="3300" dirty="0">
                <a:solidFill>
                  <a:schemeClr val="bg1"/>
                </a:solidFill>
              </a:rPr>
              <a:t>Discrimination based on pregnancy</a:t>
            </a:r>
          </a:p>
          <a:p>
            <a:pPr marL="0" lvl="1" indent="0" algn="just">
              <a:buNone/>
            </a:pPr>
            <a:endParaRPr lang="en-US" sz="5600" dirty="0">
              <a:solidFill>
                <a:schemeClr val="bg1"/>
              </a:solidFill>
            </a:endParaRPr>
          </a:p>
          <a:p>
            <a:pPr marL="0" indent="0" algn="ctr">
              <a:buNone/>
            </a:pPr>
            <a:r>
              <a:rPr lang="en-US" sz="3700" i="1" dirty="0">
                <a:solidFill>
                  <a:schemeClr val="bg1"/>
                </a:solidFill>
              </a:rPr>
              <a:t>It is the College’s responsibility to take immediate steps to address any violations by </a:t>
            </a:r>
            <a:r>
              <a:rPr lang="en-US" sz="3700" b="1" i="1" u="sng" dirty="0">
                <a:solidFill>
                  <a:srgbClr val="0000CC"/>
                </a:solidFill>
              </a:rPr>
              <a:t>investigating</a:t>
            </a:r>
            <a:r>
              <a:rPr lang="en-US" sz="3700" b="1" i="1" dirty="0">
                <a:solidFill>
                  <a:srgbClr val="002060"/>
                </a:solidFill>
              </a:rPr>
              <a:t> </a:t>
            </a:r>
            <a:r>
              <a:rPr lang="en-US" sz="3700" i="1" dirty="0">
                <a:solidFill>
                  <a:schemeClr val="bg1"/>
                </a:solidFill>
              </a:rPr>
              <a:t>the allegations.</a:t>
            </a:r>
          </a:p>
          <a:p>
            <a:pPr marL="0" indent="0" algn="just">
              <a:buNone/>
            </a:pPr>
            <a:endParaRPr lang="en-US" sz="1400" i="1" dirty="0">
              <a:solidFill>
                <a:schemeClr val="bg1"/>
              </a:solidFill>
            </a:endParaRPr>
          </a:p>
          <a:p>
            <a:endParaRPr lang="en-US" dirty="0"/>
          </a:p>
        </p:txBody>
      </p:sp>
    </p:spTree>
    <p:extLst>
      <p:ext uri="{BB962C8B-B14F-4D97-AF65-F5344CB8AC3E}">
        <p14:creationId xmlns:p14="http://schemas.microsoft.com/office/powerpoint/2010/main" val="4095848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BEDB-A1AE-4506-A51D-3FD10243DE73}"/>
              </a:ext>
            </a:extLst>
          </p:cNvPr>
          <p:cNvSpPr>
            <a:spLocks noGrp="1"/>
          </p:cNvSpPr>
          <p:nvPr>
            <p:ph type="title"/>
          </p:nvPr>
        </p:nvSpPr>
        <p:spPr>
          <a:xfrm>
            <a:off x="1377035" y="1143000"/>
            <a:ext cx="6166766" cy="457199"/>
          </a:xfrm>
        </p:spPr>
        <p:txBody>
          <a:bodyPr>
            <a:normAutofit fontScale="90000"/>
          </a:bodyPr>
          <a:lstStyle/>
          <a:p>
            <a:pPr algn="l"/>
            <a:r>
              <a:rPr lang="en-US" sz="4000" b="1" cap="none" dirty="0">
                <a:ln w="3175" cmpd="sng">
                  <a:noFill/>
                </a:ln>
                <a:latin typeface="+mn-lt"/>
              </a:rPr>
              <a:t>Grievance Process Step 6</a:t>
            </a:r>
            <a:br>
              <a:rPr lang="en-US" sz="2900" cap="none" dirty="0">
                <a:ln w="3175" cmpd="sng">
                  <a:noFill/>
                </a:ln>
                <a:latin typeface="+mn-lt"/>
              </a:rPr>
            </a:br>
            <a:r>
              <a:rPr lang="en-US" sz="2100" cap="none" dirty="0">
                <a:ln w="3175" cmpd="sng">
                  <a:noFill/>
                </a:ln>
                <a:latin typeface="+mn-lt"/>
              </a:rPr>
              <a:t>If necessary, </a:t>
            </a:r>
            <a:r>
              <a:rPr lang="en-US" sz="2100" b="1" dirty="0">
                <a:latin typeface="+mn-lt"/>
              </a:rPr>
              <a:t>Dismissal of Complaint</a:t>
            </a:r>
            <a:br>
              <a:rPr lang="en-US" dirty="0"/>
            </a:br>
            <a:endParaRPr lang="en-US" dirty="0"/>
          </a:p>
        </p:txBody>
      </p:sp>
      <p:sp>
        <p:nvSpPr>
          <p:cNvPr id="3" name="Content Placeholder 2">
            <a:extLst>
              <a:ext uri="{FF2B5EF4-FFF2-40B4-BE49-F238E27FC236}">
                <a16:creationId xmlns:a16="http://schemas.microsoft.com/office/drawing/2014/main" id="{F226EF97-11F9-4395-8AEC-10525E1ED411}"/>
              </a:ext>
            </a:extLst>
          </p:cNvPr>
          <p:cNvSpPr>
            <a:spLocks noGrp="1"/>
          </p:cNvSpPr>
          <p:nvPr>
            <p:ph idx="1"/>
          </p:nvPr>
        </p:nvSpPr>
        <p:spPr>
          <a:xfrm>
            <a:off x="1346287" y="2180970"/>
            <a:ext cx="6426113" cy="4067430"/>
          </a:xfrm>
        </p:spPr>
        <p:txBody>
          <a:bodyPr>
            <a:normAutofit fontScale="92500" lnSpcReduction="20000"/>
          </a:bodyPr>
          <a:lstStyle/>
          <a:p>
            <a:pPr marL="0" indent="0">
              <a:buNone/>
            </a:pPr>
            <a:r>
              <a:rPr lang="en-US" sz="2200" dirty="0">
                <a:solidFill>
                  <a:schemeClr val="bg1"/>
                </a:solidFill>
              </a:rPr>
              <a:t>There are two forms of dismissals: Discretionary and Mandatory</a:t>
            </a:r>
          </a:p>
          <a:p>
            <a:pPr marL="0" indent="0">
              <a:buNone/>
            </a:pPr>
            <a:r>
              <a:rPr lang="en-US" sz="1900" b="1" dirty="0">
                <a:solidFill>
                  <a:schemeClr val="bg1"/>
                </a:solidFill>
              </a:rPr>
              <a:t>Discretionary:</a:t>
            </a:r>
          </a:p>
          <a:p>
            <a:pPr marL="557213" lvl="1" indent="-214313">
              <a:spcBef>
                <a:spcPts val="0"/>
              </a:spcBef>
              <a:tabLst>
                <a:tab pos="685800" algn="l"/>
              </a:tabLst>
            </a:pPr>
            <a:r>
              <a:rPr lang="en-US" sz="1700" dirty="0">
                <a:solidFill>
                  <a:schemeClr val="bg1"/>
                </a:solidFill>
                <a:effectLst/>
                <a:ea typeface="Times New Roman" panose="02020603050405020304" pitchFamily="18" charset="0"/>
              </a:rPr>
              <a:t>Where a complainant notifies the Title IX Coordinator in writing that the complainant would like to withdraw the formal complaint or any allegations therein.</a:t>
            </a:r>
          </a:p>
          <a:p>
            <a:pPr marL="557213" lvl="1" indent="-214313">
              <a:spcBef>
                <a:spcPts val="0"/>
              </a:spcBef>
              <a:tabLst>
                <a:tab pos="685800" algn="l"/>
              </a:tabLst>
            </a:pPr>
            <a:r>
              <a:rPr lang="en-US" sz="1700" dirty="0">
                <a:solidFill>
                  <a:schemeClr val="bg1"/>
                </a:solidFill>
                <a:effectLst/>
                <a:ea typeface="Times New Roman" panose="02020603050405020304" pitchFamily="18" charset="0"/>
              </a:rPr>
              <a:t>Where the respondent is no longer enrolled or employed by the recipient.</a:t>
            </a:r>
          </a:p>
          <a:p>
            <a:pPr marL="557213" lvl="1" indent="-214313">
              <a:spcBef>
                <a:spcPts val="0"/>
              </a:spcBef>
              <a:tabLst>
                <a:tab pos="685800" algn="l"/>
              </a:tabLst>
            </a:pPr>
            <a:r>
              <a:rPr lang="en-US" sz="1700" dirty="0">
                <a:solidFill>
                  <a:schemeClr val="bg1"/>
                </a:solidFill>
                <a:effectLst/>
                <a:ea typeface="Times New Roman" panose="02020603050405020304" pitchFamily="18" charset="0"/>
              </a:rPr>
              <a:t>Where specific circumstances prevent the recipient from gathering evidence sufficient to reach a determination as to the allegations contained in the formal complaint, </a:t>
            </a:r>
            <a:r>
              <a:rPr lang="en-US" sz="1700" i="1" dirty="0">
                <a:solidFill>
                  <a:schemeClr val="bg1"/>
                </a:solidFill>
                <a:effectLst/>
                <a:ea typeface="Calibri" panose="020F0502020204030204" pitchFamily="34" charset="0"/>
              </a:rPr>
              <a:t>i.e</a:t>
            </a:r>
            <a:r>
              <a:rPr lang="en-US" sz="1700" dirty="0">
                <a:solidFill>
                  <a:schemeClr val="bg1"/>
                </a:solidFill>
                <a:effectLst/>
                <a:ea typeface="Calibri" panose="020F0502020204030204" pitchFamily="34" charset="0"/>
              </a:rPr>
              <a:t>., where a complainant refuses to participate in the grievance process (but also has not decided to send written notice stating that they wish to withdraw). </a:t>
            </a:r>
          </a:p>
          <a:p>
            <a:pPr marL="0" indent="0">
              <a:buNone/>
            </a:pPr>
            <a:r>
              <a:rPr lang="en-US" sz="1900" b="1" dirty="0">
                <a:solidFill>
                  <a:schemeClr val="bg1"/>
                </a:solidFill>
              </a:rPr>
              <a:t>Mandatory:</a:t>
            </a:r>
          </a:p>
          <a:p>
            <a:pPr marL="557213" lvl="1" indent="-214313">
              <a:spcBef>
                <a:spcPts val="0"/>
              </a:spcBef>
              <a:tabLst>
                <a:tab pos="685800" algn="l"/>
              </a:tabLst>
            </a:pPr>
            <a:r>
              <a:rPr lang="en-US" sz="1700" dirty="0">
                <a:solidFill>
                  <a:srgbClr val="201F1E"/>
                </a:solidFill>
                <a:ea typeface="Times New Roman" panose="02020603050405020304" pitchFamily="18" charset="0"/>
              </a:rPr>
              <a:t>Not meeting the Section 106.30 definition of sexual harassment</a:t>
            </a:r>
            <a:endParaRPr lang="en-US" sz="1700" dirty="0">
              <a:ea typeface="Times New Roman" panose="02020603050405020304" pitchFamily="18" charset="0"/>
            </a:endParaRPr>
          </a:p>
          <a:p>
            <a:pPr marL="557213" lvl="1" indent="-214313">
              <a:spcBef>
                <a:spcPts val="0"/>
              </a:spcBef>
              <a:tabLst>
                <a:tab pos="685800" algn="l"/>
              </a:tabLst>
            </a:pPr>
            <a:r>
              <a:rPr lang="en-US" sz="1700" dirty="0">
                <a:solidFill>
                  <a:srgbClr val="201F1E"/>
                </a:solidFill>
                <a:effectLst/>
                <a:ea typeface="Times New Roman" panose="02020603050405020304" pitchFamily="18" charset="0"/>
              </a:rPr>
              <a:t>Alleged Incident did not occur in a WNC educational program or activity, or</a:t>
            </a:r>
            <a:endParaRPr lang="en-US" sz="1700" dirty="0">
              <a:effectLst/>
              <a:ea typeface="Times New Roman" panose="02020603050405020304" pitchFamily="18" charset="0"/>
            </a:endParaRPr>
          </a:p>
          <a:p>
            <a:pPr marL="557213" lvl="1" indent="-214313">
              <a:spcBef>
                <a:spcPts val="0"/>
              </a:spcBef>
              <a:tabLst>
                <a:tab pos="685800" algn="l"/>
              </a:tabLst>
            </a:pPr>
            <a:r>
              <a:rPr lang="en-US" sz="1700" dirty="0">
                <a:solidFill>
                  <a:srgbClr val="201F1E"/>
                </a:solidFill>
                <a:effectLst/>
                <a:ea typeface="Times New Roman" panose="02020603050405020304" pitchFamily="18" charset="0"/>
              </a:rPr>
              <a:t>Did </a:t>
            </a:r>
            <a:r>
              <a:rPr lang="en-US" sz="1700" dirty="0">
                <a:solidFill>
                  <a:srgbClr val="201F1E"/>
                </a:solidFill>
                <a:ea typeface="Times New Roman" panose="02020603050405020304" pitchFamily="18" charset="0"/>
              </a:rPr>
              <a:t>not occur within the United States</a:t>
            </a:r>
            <a:endParaRPr lang="en-US" sz="1700" dirty="0">
              <a:effectLst/>
              <a:ea typeface="Times New Roman" panose="02020603050405020304" pitchFamily="18" charset="0"/>
            </a:endParaRPr>
          </a:p>
          <a:p>
            <a:pPr lvl="1"/>
            <a:endParaRPr lang="en-US" dirty="0"/>
          </a:p>
          <a:p>
            <a:pPr lvl="1"/>
            <a:endParaRPr lang="en-US" dirty="0"/>
          </a:p>
        </p:txBody>
      </p:sp>
    </p:spTree>
    <p:extLst>
      <p:ext uri="{BB962C8B-B14F-4D97-AF65-F5344CB8AC3E}">
        <p14:creationId xmlns:p14="http://schemas.microsoft.com/office/powerpoint/2010/main" val="18265167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BEDB-A1AE-4506-A51D-3FD10243DE73}"/>
              </a:ext>
            </a:extLst>
          </p:cNvPr>
          <p:cNvSpPr>
            <a:spLocks noGrp="1"/>
          </p:cNvSpPr>
          <p:nvPr>
            <p:ph type="title"/>
          </p:nvPr>
        </p:nvSpPr>
        <p:spPr>
          <a:xfrm>
            <a:off x="1295400" y="657726"/>
            <a:ext cx="6758558" cy="1390651"/>
          </a:xfrm>
        </p:spPr>
        <p:txBody>
          <a:bodyPr>
            <a:normAutofit fontScale="90000"/>
          </a:bodyPr>
          <a:lstStyle/>
          <a:p>
            <a:pPr algn="l"/>
            <a:br>
              <a:rPr lang="en-US" sz="3750" cap="none" dirty="0">
                <a:ln w="3175" cmpd="sng">
                  <a:noFill/>
                </a:ln>
                <a:solidFill>
                  <a:prstClr val="black"/>
                </a:solidFill>
                <a:latin typeface="Corbel" panose="020B0503020204020204"/>
              </a:rPr>
            </a:br>
            <a:r>
              <a:rPr lang="en-US" sz="4000" b="1" cap="none" dirty="0">
                <a:ln w="3175" cmpd="sng">
                  <a:noFill/>
                </a:ln>
                <a:latin typeface="+mn-lt"/>
              </a:rPr>
              <a:t>Grievance Process Step 6</a:t>
            </a:r>
            <a:br>
              <a:rPr lang="en-US" sz="4000" b="1" cap="none" dirty="0">
                <a:ln w="3175" cmpd="sng">
                  <a:noFill/>
                </a:ln>
                <a:latin typeface="+mn-lt"/>
              </a:rPr>
            </a:br>
            <a:r>
              <a:rPr lang="en-US" sz="2100" b="1" cap="none" dirty="0">
                <a:ln w="3175" cmpd="sng">
                  <a:noFill/>
                </a:ln>
                <a:latin typeface="+mn-lt"/>
              </a:rPr>
              <a:t>Continued</a:t>
            </a:r>
            <a:br>
              <a:rPr lang="en-US" sz="2900" dirty="0">
                <a:latin typeface="+mn-lt"/>
              </a:rPr>
            </a:br>
            <a:endParaRPr lang="en-US" sz="2900" dirty="0">
              <a:latin typeface="+mn-lt"/>
            </a:endParaRPr>
          </a:p>
        </p:txBody>
      </p:sp>
      <p:sp>
        <p:nvSpPr>
          <p:cNvPr id="3" name="Content Placeholder 2">
            <a:extLst>
              <a:ext uri="{FF2B5EF4-FFF2-40B4-BE49-F238E27FC236}">
                <a16:creationId xmlns:a16="http://schemas.microsoft.com/office/drawing/2014/main" id="{F226EF97-11F9-4395-8AEC-10525E1ED411}"/>
              </a:ext>
            </a:extLst>
          </p:cNvPr>
          <p:cNvSpPr>
            <a:spLocks noGrp="1"/>
          </p:cNvSpPr>
          <p:nvPr>
            <p:ph idx="1"/>
          </p:nvPr>
        </p:nvSpPr>
        <p:spPr>
          <a:xfrm>
            <a:off x="1295400" y="2209800"/>
            <a:ext cx="7089986" cy="3905251"/>
          </a:xfrm>
        </p:spPr>
        <p:txBody>
          <a:bodyPr>
            <a:normAutofit/>
          </a:bodyPr>
          <a:lstStyle/>
          <a:p>
            <a:r>
              <a:rPr lang="en-US" sz="1950" dirty="0">
                <a:solidFill>
                  <a:schemeClr val="bg1"/>
                </a:solidFill>
                <a:cs typeface="Calibri" panose="020F0502020204030204" pitchFamily="34" charset="0"/>
              </a:rPr>
              <a:t>If the complaint is dismissed, then all reporting parties must be notified simultaneously.</a:t>
            </a:r>
          </a:p>
          <a:p>
            <a:r>
              <a:rPr lang="en-US" sz="1950" dirty="0">
                <a:solidFill>
                  <a:schemeClr val="bg1"/>
                </a:solidFill>
                <a:ea typeface="Times New Roman" panose="02020603050405020304" pitchFamily="18" charset="0"/>
                <a:cs typeface="Calibri" panose="020F0502020204030204" pitchFamily="34" charset="0"/>
              </a:rPr>
              <a:t>The dismissal notification must include:</a:t>
            </a:r>
          </a:p>
          <a:p>
            <a:pPr lvl="1"/>
            <a:r>
              <a:rPr lang="en-US" sz="1650" dirty="0">
                <a:solidFill>
                  <a:schemeClr val="bg1"/>
                </a:solidFill>
                <a:ea typeface="Times New Roman" panose="02020603050405020304" pitchFamily="18" charset="0"/>
                <a:cs typeface="Calibri" panose="020F0502020204030204" pitchFamily="34" charset="0"/>
              </a:rPr>
              <a:t>State the justifications for dismissing the complaint.</a:t>
            </a:r>
          </a:p>
          <a:p>
            <a:pPr lvl="1"/>
            <a:r>
              <a:rPr lang="en-US" sz="1650" dirty="0">
                <a:solidFill>
                  <a:schemeClr val="bg1"/>
                </a:solidFill>
                <a:ea typeface="Times New Roman" panose="02020603050405020304" pitchFamily="18" charset="0"/>
                <a:cs typeface="Calibri" panose="020F0502020204030204" pitchFamily="34" charset="0"/>
              </a:rPr>
              <a:t>Statement informing all reporting parties that a Title IX Dismissal does not prevent WNC from utilizing a Non-Title IX Grievance Procedure as listed in the Board of Regent’s Handbook, NSHE Code, or other WNC code of conduct policies. (If a Non-Title IX Grievance Procedure will be used, then the reporting parties are to be notified).</a:t>
            </a:r>
          </a:p>
          <a:p>
            <a:pPr lvl="1"/>
            <a:r>
              <a:rPr lang="en-US" sz="1650" dirty="0">
                <a:solidFill>
                  <a:schemeClr val="bg1"/>
                </a:solidFill>
                <a:ea typeface="Times New Roman" panose="02020603050405020304" pitchFamily="18" charset="0"/>
                <a:cs typeface="Calibri" panose="020F0502020204030204" pitchFamily="34" charset="0"/>
              </a:rPr>
              <a:t>Give both the complainant and the respondent an equal opportunity to appeal the dismissal.</a:t>
            </a:r>
          </a:p>
          <a:p>
            <a:pPr lvl="1"/>
            <a:endParaRPr lang="en-US" dirty="0"/>
          </a:p>
          <a:p>
            <a:pPr lvl="1"/>
            <a:endParaRPr lang="en-US" dirty="0"/>
          </a:p>
        </p:txBody>
      </p:sp>
    </p:spTree>
    <p:extLst>
      <p:ext uri="{BB962C8B-B14F-4D97-AF65-F5344CB8AC3E}">
        <p14:creationId xmlns:p14="http://schemas.microsoft.com/office/powerpoint/2010/main" val="4741703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295401" y="857251"/>
            <a:ext cx="6172200" cy="1047749"/>
          </a:xfrm>
        </p:spPr>
        <p:txBody>
          <a:bodyPr>
            <a:normAutofit/>
          </a:bodyPr>
          <a:lstStyle/>
          <a:p>
            <a:pPr algn="l"/>
            <a:r>
              <a:rPr lang="en-US" b="1" cap="none" dirty="0">
                <a:ln w="3175" cmpd="sng">
                  <a:noFill/>
                </a:ln>
                <a:latin typeface="+mn-lt"/>
              </a:rPr>
              <a:t>Grievance Process Step 7</a:t>
            </a:r>
            <a:br>
              <a:rPr lang="en-US" sz="4050" cap="none" dirty="0">
                <a:ln w="3175" cmpd="sng">
                  <a:noFill/>
                </a:ln>
                <a:latin typeface="Corbel" panose="020B0503020204020204"/>
              </a:rPr>
            </a:br>
            <a:r>
              <a:rPr lang="en-US" sz="2100" cap="none" dirty="0">
                <a:ln w="3175" cmpd="sng">
                  <a:noFill/>
                </a:ln>
                <a:latin typeface="Corbel" panose="020B0503020204020204"/>
              </a:rPr>
              <a:t>If necessary, d</a:t>
            </a:r>
            <a:r>
              <a:rPr lang="en-US" sz="2100" dirty="0"/>
              <a:t>ismissal appealed</a:t>
            </a: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990600" y="2438399"/>
            <a:ext cx="7391401" cy="3562349"/>
          </a:xfrm>
        </p:spPr>
        <p:txBody>
          <a:bodyPr>
            <a:normAutofit fontScale="85000" lnSpcReduction="20000"/>
          </a:bodyPr>
          <a:lstStyle/>
          <a:p>
            <a:r>
              <a:rPr lang="en-US" sz="2600" dirty="0">
                <a:solidFill>
                  <a:schemeClr val="bg1"/>
                </a:solidFill>
              </a:rPr>
              <a:t>Per Title 4, Chapter 8, Section 13,of the Board of Regents Handbook, any party has five (5) calendar days to appeal the dismissal of the complaint.</a:t>
            </a:r>
          </a:p>
          <a:p>
            <a:r>
              <a:rPr lang="en-US" sz="2300" dirty="0">
                <a:solidFill>
                  <a:schemeClr val="bg1"/>
                </a:solidFill>
              </a:rPr>
              <a:t>An appeal can only be filed if it is based on the following:</a:t>
            </a:r>
          </a:p>
          <a:p>
            <a:pPr lvl="1"/>
            <a:r>
              <a:rPr lang="en-US" dirty="0">
                <a:solidFill>
                  <a:schemeClr val="bg1"/>
                </a:solidFill>
              </a:rPr>
              <a:t>Procedural irregularity that affected the outcome of the matter;</a:t>
            </a:r>
          </a:p>
          <a:p>
            <a:pPr lvl="1"/>
            <a:r>
              <a:rPr lang="en-US" dirty="0">
                <a:solidFill>
                  <a:schemeClr val="bg1"/>
                </a:solidFill>
              </a:rPr>
              <a:t>New evidence that was not reasonably available at the time the determination regarding responsibility or dismissal was made, that could affect the outcome of the matter;</a:t>
            </a:r>
          </a:p>
          <a:p>
            <a:pPr lvl="1"/>
            <a:r>
              <a:rPr lang="en-US" dirty="0">
                <a:solidFill>
                  <a:schemeClr val="bg1"/>
                </a:solidFill>
              </a:rPr>
              <a:t>The Title IX Coordinator, investigator(s), or hearing officer(s) had a conflict of interest or bias  that affected the outcome of the matter</a:t>
            </a:r>
          </a:p>
          <a:p>
            <a:r>
              <a:rPr lang="en-US" sz="2300" dirty="0">
                <a:solidFill>
                  <a:schemeClr val="bg1"/>
                </a:solidFill>
              </a:rPr>
              <a:t>If any appeal has been filed based on the above, then all parties involved must be notified, simultaneously, that an appeal has been filed.</a:t>
            </a:r>
          </a:p>
          <a:p>
            <a:pPr lvl="1"/>
            <a:endParaRPr lang="en-US" dirty="0"/>
          </a:p>
        </p:txBody>
      </p:sp>
    </p:spTree>
    <p:extLst>
      <p:ext uri="{BB962C8B-B14F-4D97-AF65-F5344CB8AC3E}">
        <p14:creationId xmlns:p14="http://schemas.microsoft.com/office/powerpoint/2010/main" val="26942667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101202" y="821635"/>
            <a:ext cx="7509398" cy="1219200"/>
          </a:xfrm>
        </p:spPr>
        <p:txBody>
          <a:bodyPr>
            <a:noAutofit/>
          </a:bodyPr>
          <a:lstStyle/>
          <a:p>
            <a:pPr algn="l"/>
            <a:r>
              <a:rPr lang="en-US" b="1" cap="none" dirty="0">
                <a:ln w="3175" cmpd="sng">
                  <a:noFill/>
                </a:ln>
                <a:latin typeface="+mn-lt"/>
              </a:rPr>
              <a:t>Grievance Process Step 7  </a:t>
            </a:r>
            <a:br>
              <a:rPr lang="en-US" sz="3000" b="1" cap="none" dirty="0">
                <a:ln w="3175" cmpd="sng">
                  <a:noFill/>
                </a:ln>
                <a:solidFill>
                  <a:prstClr val="black"/>
                </a:solidFill>
                <a:latin typeface="+mn-lt"/>
              </a:rPr>
            </a:br>
            <a:r>
              <a:rPr lang="en-US" sz="1900" b="1" cap="none" dirty="0">
                <a:ln w="3175" cmpd="sng">
                  <a:noFill/>
                </a:ln>
                <a:latin typeface="+mn-lt"/>
              </a:rPr>
              <a:t>Continued</a:t>
            </a:r>
            <a:br>
              <a:rPr lang="en-US" sz="3000" cap="none" dirty="0">
                <a:ln w="3175" cmpd="sng">
                  <a:noFill/>
                </a:ln>
                <a:solidFill>
                  <a:prstClr val="black"/>
                </a:solidFill>
                <a:latin typeface="+mn-lt"/>
              </a:rPr>
            </a:br>
            <a:endParaRPr lang="en-US" sz="3000" dirty="0">
              <a:latin typeface="+mn-lt"/>
            </a:endParaRP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1101202" y="2209800"/>
            <a:ext cx="7280798" cy="4572000"/>
          </a:xfrm>
        </p:spPr>
        <p:txBody>
          <a:bodyPr>
            <a:normAutofit fontScale="92500" lnSpcReduction="20000"/>
          </a:bodyPr>
          <a:lstStyle/>
          <a:p>
            <a:r>
              <a:rPr lang="en-US" dirty="0">
                <a:solidFill>
                  <a:schemeClr val="bg1"/>
                </a:solidFill>
              </a:rPr>
              <a:t>The Decision-Maker for the appeal must be an individual who has not been involved in the Grievance Process at this point.</a:t>
            </a:r>
          </a:p>
          <a:p>
            <a:pPr lvl="1"/>
            <a:r>
              <a:rPr lang="en-US" dirty="0">
                <a:solidFill>
                  <a:schemeClr val="bg1"/>
                </a:solidFill>
              </a:rPr>
              <a:t>I.E., the Appeal Decision-Maker may NOT be the Title IX Coordinator, Title IX Investigator, or Live-Hearing Decision-Maker.</a:t>
            </a:r>
          </a:p>
          <a:p>
            <a:r>
              <a:rPr lang="en-US" dirty="0">
                <a:solidFill>
                  <a:schemeClr val="bg1"/>
                </a:solidFill>
              </a:rPr>
              <a:t>During the appeal process, all parties must have an equal opportunity to submit a written statement in support of, or challenging, the dismissal decision. This written statement must be submitted within five (5) calendar days of the dismissal notice.</a:t>
            </a:r>
          </a:p>
          <a:p>
            <a:r>
              <a:rPr lang="en-US" dirty="0">
                <a:solidFill>
                  <a:schemeClr val="bg1"/>
                </a:solidFill>
              </a:rPr>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 </a:t>
            </a:r>
          </a:p>
          <a:p>
            <a:pPr lvl="1"/>
            <a:endParaRPr lang="en-US" dirty="0"/>
          </a:p>
        </p:txBody>
      </p:sp>
    </p:spTree>
    <p:extLst>
      <p:ext uri="{BB962C8B-B14F-4D97-AF65-F5344CB8AC3E}">
        <p14:creationId xmlns:p14="http://schemas.microsoft.com/office/powerpoint/2010/main" val="19153779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101202" y="857251"/>
            <a:ext cx="7514035" cy="866274"/>
          </a:xfrm>
        </p:spPr>
        <p:txBody>
          <a:bodyPr>
            <a:normAutofit/>
          </a:bodyPr>
          <a:lstStyle/>
          <a:p>
            <a:pPr algn="l"/>
            <a:r>
              <a:rPr lang="en-US" b="1" cap="none" dirty="0">
                <a:ln w="3175" cmpd="sng">
                  <a:noFill/>
                </a:ln>
                <a:latin typeface="+mn-lt"/>
              </a:rPr>
              <a:t>Grievance Process Step 8</a:t>
            </a:r>
            <a:br>
              <a:rPr lang="en-US" sz="3300" cap="none" dirty="0">
                <a:ln w="3175" cmpd="sng">
                  <a:noFill/>
                </a:ln>
                <a:latin typeface="+mn-lt"/>
              </a:rPr>
            </a:br>
            <a:r>
              <a:rPr lang="en-US" sz="1900" b="1" dirty="0"/>
              <a:t>Respondent interviewed by Investigator</a:t>
            </a: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762000" y="2209799"/>
            <a:ext cx="7696199" cy="4800601"/>
          </a:xfrm>
        </p:spPr>
        <p:txBody>
          <a:bodyPr>
            <a:normAutofit fontScale="77500" lnSpcReduction="20000"/>
          </a:bodyPr>
          <a:lstStyle/>
          <a:p>
            <a:r>
              <a:rPr lang="en-US" sz="2300" dirty="0">
                <a:solidFill>
                  <a:schemeClr val="bg1"/>
                </a:solidFill>
                <a:effectLst/>
                <a:ea typeface="Calibri" panose="020F0502020204030204" pitchFamily="34" charset="0"/>
              </a:rPr>
              <a:t>During the interview with the Respondent, they must have an advisor.</a:t>
            </a:r>
          </a:p>
          <a:p>
            <a:pPr lvl="1"/>
            <a:r>
              <a:rPr lang="en-US" sz="2100" dirty="0">
                <a:solidFill>
                  <a:schemeClr val="bg1"/>
                </a:solidFill>
                <a:ea typeface="Calibri" panose="020F0502020204030204" pitchFamily="34" charset="0"/>
              </a:rPr>
              <a:t>If they do not have an advisor, then one will be provided by WNC at no cost.</a:t>
            </a:r>
          </a:p>
          <a:p>
            <a:pPr lvl="1"/>
            <a:r>
              <a:rPr lang="en-US" sz="2100" dirty="0">
                <a:solidFill>
                  <a:schemeClr val="bg1"/>
                </a:solidFill>
                <a:effectLst/>
                <a:ea typeface="Calibri" panose="020F0502020204030204" pitchFamily="34" charset="0"/>
              </a:rPr>
              <a:t>If WNC provides an advisor, then the advisor will not be an attorney (as stated in NSHE BOR Handbook, Title 4 – Chapter 8 – Section 13).</a:t>
            </a:r>
          </a:p>
          <a:p>
            <a:pPr lvl="1"/>
            <a:endParaRPr lang="en-US" dirty="0">
              <a:solidFill>
                <a:schemeClr val="bg1"/>
              </a:solidFill>
              <a:effectLst/>
              <a:ea typeface="Calibri" panose="020F0502020204030204" pitchFamily="34" charset="0"/>
            </a:endParaRPr>
          </a:p>
          <a:p>
            <a:pPr>
              <a:lnSpc>
                <a:spcPct val="107000"/>
              </a:lnSpc>
              <a:spcBef>
                <a:spcPts val="0"/>
              </a:spcBef>
            </a:pPr>
            <a:r>
              <a:rPr lang="en-US" sz="2300" dirty="0">
                <a:solidFill>
                  <a:schemeClr val="bg1"/>
                </a:solidFill>
                <a:ea typeface="Calibri" panose="020F0502020204030204" pitchFamily="34" charset="0"/>
                <a:cs typeface="Times New Roman" panose="02020603050405020304" pitchFamily="18" charset="0"/>
              </a:rPr>
              <a:t>Before discussing the allegations/incident information, the Investigators inform the Respondent of the Grievance Process.</a:t>
            </a:r>
          </a:p>
          <a:p>
            <a:pPr>
              <a:lnSpc>
                <a:spcPct val="107000"/>
              </a:lnSpc>
              <a:spcBef>
                <a:spcPts val="0"/>
              </a:spcBef>
              <a:buFont typeface="Arial" panose="020B0604020202020204" pitchFamily="34" charset="0"/>
              <a:buChar char="•"/>
            </a:pPr>
            <a:endParaRPr lang="en-US" sz="1650" dirty="0">
              <a:solidFill>
                <a:schemeClr val="bg1"/>
              </a:solidFill>
              <a:ea typeface="Calibri" panose="020F0502020204030204" pitchFamily="34" charset="0"/>
              <a:cs typeface="Times New Roman" panose="02020603050405020304" pitchFamily="18" charset="0"/>
            </a:endParaRPr>
          </a:p>
          <a:p>
            <a:pPr>
              <a:lnSpc>
                <a:spcPct val="107000"/>
              </a:lnSpc>
              <a:spcBef>
                <a:spcPts val="0"/>
              </a:spcBef>
              <a:spcAft>
                <a:spcPts val="600"/>
              </a:spcAft>
            </a:pPr>
            <a:r>
              <a:rPr lang="en-US" sz="2300" dirty="0">
                <a:solidFill>
                  <a:schemeClr val="bg1"/>
                </a:solidFill>
                <a:ea typeface="Calibri" panose="020F0502020204030204" pitchFamily="34" charset="0"/>
                <a:cs typeface="Times New Roman" panose="02020603050405020304" pitchFamily="18" charset="0"/>
              </a:rPr>
              <a:t>Investigators provide the Respondent with a Procedural Packet.</a:t>
            </a:r>
          </a:p>
          <a:p>
            <a:pPr lvl="1">
              <a:lnSpc>
                <a:spcPct val="107000"/>
              </a:lnSpc>
              <a:spcBef>
                <a:spcPts val="0"/>
              </a:spcBef>
              <a:spcAft>
                <a:spcPts val="600"/>
              </a:spcAft>
              <a:buFont typeface="Arial" panose="020B0604020202020204" pitchFamily="34" charset="0"/>
              <a:buChar char="•"/>
            </a:pPr>
            <a:r>
              <a:rPr lang="en-US" sz="2100" dirty="0">
                <a:solidFill>
                  <a:schemeClr val="bg1"/>
                </a:solidFill>
                <a:ea typeface="Calibri" panose="020F0502020204030204" pitchFamily="34" charset="0"/>
                <a:cs typeface="Times New Roman" panose="02020603050405020304" pitchFamily="18" charset="0"/>
              </a:rPr>
              <a:t>The Procedural Packet is the same packet the Complainant received from the Title IX Coordinator.</a:t>
            </a:r>
          </a:p>
          <a:p>
            <a:r>
              <a:rPr lang="en-US" sz="2300" dirty="0">
                <a:solidFill>
                  <a:schemeClr val="bg1"/>
                </a:solidFill>
                <a:effectLst/>
                <a:ea typeface="Calibri" panose="020F0502020204030204" pitchFamily="34" charset="0"/>
              </a:rPr>
              <a:t>Investigators obtain incident information and applicable evidence.</a:t>
            </a:r>
          </a:p>
          <a:p>
            <a:r>
              <a:rPr lang="en-US" sz="2300" dirty="0">
                <a:solidFill>
                  <a:schemeClr val="bg1"/>
                </a:solidFill>
              </a:rPr>
              <a:t>Witness information obtained (if applicable).</a:t>
            </a:r>
          </a:p>
          <a:p>
            <a:r>
              <a:rPr lang="en-US" sz="2300" dirty="0">
                <a:solidFill>
                  <a:schemeClr val="bg1"/>
                </a:solidFill>
              </a:rPr>
              <a:t>Evidence received from Respondent.</a:t>
            </a:r>
          </a:p>
          <a:p>
            <a:r>
              <a:rPr lang="en-US" sz="2300" dirty="0">
                <a:solidFill>
                  <a:schemeClr val="bg1"/>
                </a:solidFill>
              </a:rPr>
              <a:t>Lastly, the Investigators will request from the respondent, a written response to the allegations. The Respondent will have one (1) calendar week to submit their response. </a:t>
            </a:r>
          </a:p>
          <a:p>
            <a:pPr lvl="1"/>
            <a:endParaRPr lang="en-US" dirty="0"/>
          </a:p>
        </p:txBody>
      </p:sp>
    </p:spTree>
    <p:extLst>
      <p:ext uri="{BB962C8B-B14F-4D97-AF65-F5344CB8AC3E}">
        <p14:creationId xmlns:p14="http://schemas.microsoft.com/office/powerpoint/2010/main" val="1895615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FB75-3567-4561-95D7-4BFE2D3DF0CD}"/>
              </a:ext>
            </a:extLst>
          </p:cNvPr>
          <p:cNvSpPr>
            <a:spLocks noGrp="1"/>
          </p:cNvSpPr>
          <p:nvPr>
            <p:ph type="title"/>
          </p:nvPr>
        </p:nvSpPr>
        <p:spPr>
          <a:xfrm>
            <a:off x="1113233" y="1010652"/>
            <a:ext cx="7514035" cy="1001629"/>
          </a:xfrm>
        </p:spPr>
        <p:txBody>
          <a:bodyPr/>
          <a:lstStyle/>
          <a:p>
            <a:pPr algn="l"/>
            <a:r>
              <a:rPr lang="en-US" b="1" cap="none" dirty="0">
                <a:ln w="3175" cmpd="sng">
                  <a:noFill/>
                </a:ln>
                <a:latin typeface="+mn-lt"/>
              </a:rPr>
              <a:t>Grievance Process Step 9</a:t>
            </a:r>
            <a:br>
              <a:rPr lang="en-US" sz="1350" cap="none" dirty="0">
                <a:latin typeface="Corbel" panose="020B0503020204020204"/>
                <a:ea typeface="+mn-ea"/>
                <a:cs typeface="+mn-cs"/>
              </a:rPr>
            </a:br>
            <a:r>
              <a:rPr lang="en-US" sz="1900" b="1" cap="none" dirty="0">
                <a:latin typeface="+mn-lt"/>
                <a:ea typeface="+mn-ea"/>
                <a:cs typeface="+mn-cs"/>
              </a:rPr>
              <a:t>Witnesses interviewed and Evidence Collected</a:t>
            </a:r>
            <a:endParaRPr lang="en-US" sz="1900" b="1" dirty="0">
              <a:latin typeface="+mn-lt"/>
            </a:endParaRPr>
          </a:p>
        </p:txBody>
      </p:sp>
      <p:sp>
        <p:nvSpPr>
          <p:cNvPr id="3" name="Content Placeholder 2">
            <a:extLst>
              <a:ext uri="{FF2B5EF4-FFF2-40B4-BE49-F238E27FC236}">
                <a16:creationId xmlns:a16="http://schemas.microsoft.com/office/drawing/2014/main" id="{3D20CF1E-E3DC-4052-B921-C3A2C59DF9A5}"/>
              </a:ext>
            </a:extLst>
          </p:cNvPr>
          <p:cNvSpPr>
            <a:spLocks noGrp="1"/>
          </p:cNvSpPr>
          <p:nvPr>
            <p:ph idx="1"/>
          </p:nvPr>
        </p:nvSpPr>
        <p:spPr>
          <a:xfrm>
            <a:off x="685800" y="2156660"/>
            <a:ext cx="7848601" cy="4396540"/>
          </a:xfrm>
        </p:spPr>
        <p:txBody>
          <a:bodyPr>
            <a:normAutofit/>
          </a:bodyPr>
          <a:lstStyle/>
          <a:p>
            <a:r>
              <a:rPr lang="en-US" sz="1900" dirty="0">
                <a:solidFill>
                  <a:schemeClr val="bg1"/>
                </a:solidFill>
              </a:rPr>
              <a:t>The Investigators will obtain statements from witnesses provided by the parties involved and, when applicable, other relevant witnesses that were identified by the Investigators.</a:t>
            </a:r>
          </a:p>
          <a:p>
            <a:r>
              <a:rPr lang="en-US" sz="1900" dirty="0">
                <a:solidFill>
                  <a:schemeClr val="bg1"/>
                </a:solidFill>
              </a:rPr>
              <a:t>Additionally, during this step, the investigators will be conducting a diligent search for additional evidence related to the complaint.</a:t>
            </a:r>
          </a:p>
          <a:p>
            <a:r>
              <a:rPr lang="en-US" sz="1800" dirty="0">
                <a:solidFill>
                  <a:schemeClr val="bg1"/>
                </a:solidFill>
              </a:rPr>
              <a:t>Evidence includes, but is not limited to, the following:</a:t>
            </a:r>
          </a:p>
          <a:p>
            <a:pPr lvl="1"/>
            <a:r>
              <a:rPr lang="en-US" dirty="0">
                <a:solidFill>
                  <a:schemeClr val="bg1"/>
                </a:solidFill>
              </a:rPr>
              <a:t>Emails</a:t>
            </a:r>
          </a:p>
          <a:p>
            <a:pPr lvl="1"/>
            <a:r>
              <a:rPr lang="en-US" dirty="0">
                <a:solidFill>
                  <a:schemeClr val="bg1"/>
                </a:solidFill>
              </a:rPr>
              <a:t>Texts</a:t>
            </a:r>
          </a:p>
          <a:p>
            <a:pPr lvl="1"/>
            <a:r>
              <a:rPr lang="en-US" dirty="0">
                <a:solidFill>
                  <a:schemeClr val="bg1"/>
                </a:solidFill>
              </a:rPr>
              <a:t>WNC Security Camera Footage</a:t>
            </a:r>
          </a:p>
          <a:p>
            <a:pPr lvl="1"/>
            <a:r>
              <a:rPr lang="en-US" dirty="0">
                <a:solidFill>
                  <a:schemeClr val="bg1"/>
                </a:solidFill>
              </a:rPr>
              <a:t>Photos </a:t>
            </a:r>
          </a:p>
          <a:p>
            <a:pPr lvl="1"/>
            <a:r>
              <a:rPr lang="en-US" dirty="0">
                <a:solidFill>
                  <a:schemeClr val="bg1"/>
                </a:solidFill>
              </a:rPr>
              <a:t>Etc. </a:t>
            </a:r>
          </a:p>
        </p:txBody>
      </p:sp>
    </p:spTree>
    <p:extLst>
      <p:ext uri="{BB962C8B-B14F-4D97-AF65-F5344CB8AC3E}">
        <p14:creationId xmlns:p14="http://schemas.microsoft.com/office/powerpoint/2010/main" val="10674524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822960" y="838200"/>
            <a:ext cx="6263640" cy="990600"/>
          </a:xfrm>
        </p:spPr>
        <p:txBody>
          <a:bodyPr>
            <a:normAutofit/>
          </a:bodyPr>
          <a:lstStyle/>
          <a:p>
            <a:pPr algn="l"/>
            <a:r>
              <a:rPr lang="en-US" sz="3200" b="1" cap="none" dirty="0">
                <a:ln w="3175" cmpd="sng">
                  <a:noFill/>
                </a:ln>
                <a:latin typeface="Franklin Gothic Book" panose="020B0503020102020204" pitchFamily="34" charset="0"/>
              </a:rPr>
              <a:t>Grievance Process Step 10</a:t>
            </a:r>
            <a:br>
              <a:rPr lang="en-US" sz="3200" cap="none" dirty="0">
                <a:latin typeface="Franklin Gothic Book" panose="020B0503020102020204" pitchFamily="34" charset="0"/>
              </a:rPr>
            </a:br>
            <a:r>
              <a:rPr lang="en-US" sz="1875" b="1" cap="none" dirty="0">
                <a:latin typeface="Franklin Gothic Book" panose="020B0503020102020204" pitchFamily="34" charset="0"/>
              </a:rPr>
              <a:t>Related evidence provided to reporting parties and advisors</a:t>
            </a:r>
            <a:endParaRPr lang="en-US" b="1" dirty="0">
              <a:latin typeface="Franklin Gothic Book" panose="020B0503020102020204" pitchFamily="34" charset="0"/>
            </a:endParaRPr>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822960" y="2362200"/>
            <a:ext cx="7520940" cy="3657600"/>
          </a:xfrm>
        </p:spPr>
        <p:txBody>
          <a:bodyPr>
            <a:normAutofit/>
          </a:bodyPr>
          <a:lstStyle/>
          <a:p>
            <a:r>
              <a:rPr lang="en-US" sz="1800" dirty="0">
                <a:solidFill>
                  <a:schemeClr val="bg1"/>
                </a:solidFill>
              </a:rPr>
              <a:t>Once the statements and evidence have been collected, the investigator must provide all obtained documents to the reporting parties. </a:t>
            </a:r>
          </a:p>
          <a:p>
            <a:r>
              <a:rPr lang="en-US" sz="1800" dirty="0">
                <a:solidFill>
                  <a:schemeClr val="bg1"/>
                </a:solidFill>
              </a:rPr>
              <a:t>The reporting parties and their advisors are to receive the statements and evidence simultaneously. </a:t>
            </a:r>
          </a:p>
          <a:p>
            <a:r>
              <a:rPr lang="en-US" sz="1800" dirty="0">
                <a:solidFill>
                  <a:schemeClr val="bg1"/>
                </a:solidFill>
              </a:rPr>
              <a:t>The reporting parties and their advisors have ten (10) calendar days to review all related evidence and statements, and to submit a written statement to the Investigator in support of or questioning the evidence.</a:t>
            </a:r>
          </a:p>
          <a:p>
            <a:endParaRPr lang="en-US" dirty="0"/>
          </a:p>
        </p:txBody>
      </p:sp>
    </p:spTree>
    <p:extLst>
      <p:ext uri="{BB962C8B-B14F-4D97-AF65-F5344CB8AC3E}">
        <p14:creationId xmlns:p14="http://schemas.microsoft.com/office/powerpoint/2010/main" val="252051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914400"/>
            <a:ext cx="5897167" cy="914400"/>
          </a:xfrm>
        </p:spPr>
        <p:txBody>
          <a:bodyPr>
            <a:normAutofit fontScale="90000"/>
          </a:bodyPr>
          <a:lstStyle/>
          <a:p>
            <a:pPr algn="l"/>
            <a:r>
              <a:rPr lang="en-US" sz="4000" b="1" cap="none" dirty="0">
                <a:ln w="3175" cmpd="sng">
                  <a:noFill/>
                </a:ln>
                <a:latin typeface="+mn-lt"/>
              </a:rPr>
              <a:t>Grievance Process Step 11</a:t>
            </a:r>
            <a:br>
              <a:rPr lang="en-US" sz="1350" cap="none" dirty="0">
                <a:latin typeface="+mn-lt"/>
              </a:rPr>
            </a:br>
            <a:r>
              <a:rPr lang="en-US" sz="2100" b="1" cap="none" dirty="0">
                <a:latin typeface="+mn-lt"/>
              </a:rPr>
              <a:t>Investigative Report Written</a:t>
            </a:r>
            <a:br>
              <a:rPr lang="en-US" sz="1875" cap="none" dirty="0">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762000" y="2266450"/>
            <a:ext cx="7772401" cy="4134350"/>
          </a:xfrm>
        </p:spPr>
        <p:txBody>
          <a:bodyPr>
            <a:normAutofit lnSpcReduction="10000"/>
          </a:bodyPr>
          <a:lstStyle/>
          <a:p>
            <a:r>
              <a:rPr lang="en-US" sz="2100" dirty="0">
                <a:solidFill>
                  <a:schemeClr val="bg1"/>
                </a:solidFill>
              </a:rPr>
              <a:t>During the ten (10) day review of the evidence, all parties must be given equal opportunity to submit statements either supporting or questioning the evidence.</a:t>
            </a:r>
          </a:p>
          <a:p>
            <a:pPr lvl="1"/>
            <a:r>
              <a:rPr lang="en-US" sz="1900" dirty="0">
                <a:solidFill>
                  <a:schemeClr val="bg1"/>
                </a:solidFill>
              </a:rPr>
              <a:t>If statements submitted to the Investigators, the Investigators will take these statements into consideration.</a:t>
            </a:r>
          </a:p>
          <a:p>
            <a:pPr lvl="1"/>
            <a:endParaRPr lang="en-US" sz="2100" dirty="0">
              <a:solidFill>
                <a:schemeClr val="bg1"/>
              </a:solidFill>
            </a:endParaRPr>
          </a:p>
          <a:p>
            <a:r>
              <a:rPr lang="en-US" sz="2100" dirty="0">
                <a:solidFill>
                  <a:schemeClr val="bg1"/>
                </a:solidFill>
              </a:rPr>
              <a:t>After the parties have submitted their statements or the ten (10) calendar days have past, the investigator will write the Investigative Report.</a:t>
            </a:r>
          </a:p>
          <a:p>
            <a:endParaRPr lang="en-US" sz="2100" dirty="0">
              <a:solidFill>
                <a:schemeClr val="bg1"/>
              </a:solidFill>
            </a:endParaRPr>
          </a:p>
          <a:p>
            <a:r>
              <a:rPr lang="en-US" sz="2100" dirty="0">
                <a:solidFill>
                  <a:schemeClr val="bg1"/>
                </a:solidFill>
              </a:rPr>
              <a:t>The Investigative Report fairly summarizes all statements; summarizes all relevant evidence; and provides a chronology of the events that occurred during the investigation. </a:t>
            </a:r>
          </a:p>
          <a:p>
            <a:endParaRPr lang="en-US" dirty="0"/>
          </a:p>
        </p:txBody>
      </p:sp>
    </p:spTree>
    <p:extLst>
      <p:ext uri="{BB962C8B-B14F-4D97-AF65-F5344CB8AC3E}">
        <p14:creationId xmlns:p14="http://schemas.microsoft.com/office/powerpoint/2010/main" val="9929877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6545" y="990600"/>
            <a:ext cx="6430567" cy="914400"/>
          </a:xfrm>
        </p:spPr>
        <p:txBody>
          <a:bodyPr>
            <a:normAutofit fontScale="90000"/>
          </a:bodyPr>
          <a:lstStyle/>
          <a:p>
            <a:pPr algn="l"/>
            <a:br>
              <a:rPr lang="en-US" sz="1875" cap="none" dirty="0">
                <a:latin typeface="Corbel" panose="020B0503020204020204"/>
              </a:rPr>
            </a:br>
            <a:r>
              <a:rPr lang="en-US" sz="4000" b="1" cap="none" dirty="0">
                <a:ln w="3175" cmpd="sng">
                  <a:noFill/>
                </a:ln>
                <a:latin typeface="+mn-lt"/>
              </a:rPr>
              <a:t>Grievance Process Step 12</a:t>
            </a:r>
            <a:br>
              <a:rPr lang="en-US" sz="1350" cap="none" dirty="0">
                <a:latin typeface="+mn-lt"/>
              </a:rPr>
            </a:br>
            <a:r>
              <a:rPr lang="en-US" sz="2100" b="1" cap="none" dirty="0">
                <a:latin typeface="+mn-lt"/>
              </a:rPr>
              <a:t>Investigative Report given to appropriate personnel.</a:t>
            </a:r>
            <a:br>
              <a:rPr lang="en-US" sz="1875" cap="none" dirty="0">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838200" y="2147636"/>
            <a:ext cx="7620001" cy="4481764"/>
          </a:xfrm>
        </p:spPr>
        <p:txBody>
          <a:bodyPr>
            <a:normAutofit/>
          </a:bodyPr>
          <a:lstStyle/>
          <a:p>
            <a:r>
              <a:rPr lang="en-US" sz="1800" dirty="0">
                <a:solidFill>
                  <a:schemeClr val="bg1"/>
                </a:solidFill>
              </a:rPr>
              <a:t>Once the Investigative Report has been completed, the Investigators will provide the report to the reporting parties and their advisors for a ten (10) day review.</a:t>
            </a:r>
          </a:p>
          <a:p>
            <a:r>
              <a:rPr lang="en-US" sz="1800" dirty="0">
                <a:solidFill>
                  <a:schemeClr val="bg1"/>
                </a:solidFill>
              </a:rPr>
              <a:t>All parties must be given equal opportunity to submit statements either supporting or questioning the Investigative Report.</a:t>
            </a:r>
          </a:p>
          <a:p>
            <a:pPr lvl="1"/>
            <a:r>
              <a:rPr lang="en-US" sz="1600" dirty="0">
                <a:solidFill>
                  <a:schemeClr val="bg1"/>
                </a:solidFill>
              </a:rPr>
              <a:t>If statements submitted, the Investigators will take these statements into consideration.</a:t>
            </a:r>
          </a:p>
          <a:p>
            <a:r>
              <a:rPr lang="en-US" sz="1800" dirty="0">
                <a:solidFill>
                  <a:schemeClr val="bg1"/>
                </a:solidFill>
              </a:rPr>
              <a:t>After the parties have submitted their statements or the ten (10) calendar days have past, the Investigative Report will be given to the Title IX Coordinator.</a:t>
            </a:r>
          </a:p>
          <a:p>
            <a:r>
              <a:rPr lang="en-US" sz="1800" dirty="0">
                <a:solidFill>
                  <a:schemeClr val="bg1"/>
                </a:solidFill>
              </a:rPr>
              <a:t>It is the responsibility of the Title IX Coordinator to provide the Investigative Report to the Live-Hearing Decision-Maker. </a:t>
            </a:r>
          </a:p>
          <a:p>
            <a:endParaRPr lang="en-US" sz="1800" dirty="0"/>
          </a:p>
        </p:txBody>
      </p:sp>
    </p:spTree>
    <p:extLst>
      <p:ext uri="{BB962C8B-B14F-4D97-AF65-F5344CB8AC3E}">
        <p14:creationId xmlns:p14="http://schemas.microsoft.com/office/powerpoint/2010/main" val="32343570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914400" y="1524000"/>
            <a:ext cx="6477000" cy="228599"/>
          </a:xfrm>
        </p:spPr>
        <p:txBody>
          <a:bodyPr>
            <a:normAutofit fontScale="90000"/>
          </a:bodyPr>
          <a:lstStyle/>
          <a:p>
            <a:pPr algn="l"/>
            <a:br>
              <a:rPr lang="en-US" sz="4000" b="1" cap="none" dirty="0">
                <a:ln w="3175" cmpd="sng">
                  <a:noFill/>
                </a:ln>
                <a:latin typeface="+mn-lt"/>
              </a:rPr>
            </a:br>
            <a:r>
              <a:rPr lang="en-US" sz="4000" b="1" cap="none" dirty="0">
                <a:ln w="3175" cmpd="sng">
                  <a:noFill/>
                </a:ln>
                <a:latin typeface="+mn-lt"/>
              </a:rPr>
              <a:t>Grievance Process Step 13</a:t>
            </a:r>
            <a:br>
              <a:rPr lang="en-US" sz="4000" cap="none" dirty="0">
                <a:latin typeface="+mn-lt"/>
              </a:rPr>
            </a:br>
            <a:r>
              <a:rPr lang="en-US" sz="2100" b="1" cap="none" dirty="0">
                <a:latin typeface="+mn-lt"/>
              </a:rPr>
              <a:t>Live-Hearing Conducted</a:t>
            </a:r>
            <a:br>
              <a:rPr lang="en-US" sz="1875" cap="none" dirty="0">
                <a:latin typeface="Corbel" panose="020B0503020204020204"/>
              </a:rPr>
            </a:br>
            <a:br>
              <a:rPr lang="en-US" sz="1875" cap="none" dirty="0">
                <a:latin typeface="Corbel" panose="020B0503020204020204"/>
              </a:rPr>
            </a:br>
            <a:r>
              <a:rPr lang="en-US" sz="1875" cap="none" dirty="0">
                <a:latin typeface="Corbel" panose="020B0503020204020204"/>
              </a:rPr>
              <a:t> </a:t>
            </a:r>
            <a:br>
              <a:rPr lang="en-US" sz="1875" cap="none" dirty="0">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219200" y="2286000"/>
            <a:ext cx="7315200" cy="4038600"/>
          </a:xfrm>
        </p:spPr>
        <p:txBody>
          <a:bodyPr>
            <a:normAutofit fontScale="92500" lnSpcReduction="20000"/>
          </a:bodyPr>
          <a:lstStyle/>
          <a:p>
            <a:r>
              <a:rPr lang="en-US" sz="1900" dirty="0">
                <a:solidFill>
                  <a:schemeClr val="bg1"/>
                </a:solidFill>
              </a:rPr>
              <a:t>Once the Live-Hearing Decision-Maker is in possession of the Investigative Report, they will conduct the live-hearing.</a:t>
            </a:r>
          </a:p>
          <a:p>
            <a:r>
              <a:rPr lang="en-US" sz="1900" dirty="0">
                <a:solidFill>
                  <a:schemeClr val="bg1"/>
                </a:solidFill>
              </a:rPr>
              <a:t>The Live-Hearing must include a cross-examination of the evidence, witness(es), and the statements obtained during the investigation.</a:t>
            </a:r>
          </a:p>
          <a:p>
            <a:pPr lvl="1"/>
            <a:r>
              <a:rPr lang="en-US" sz="1700" dirty="0">
                <a:solidFill>
                  <a:schemeClr val="bg1"/>
                </a:solidFill>
              </a:rPr>
              <a:t>The cross-examination is conducted by the party’s advisor. At NO time will the reporting parties themselves directly question the other.</a:t>
            </a:r>
          </a:p>
          <a:p>
            <a:r>
              <a:rPr lang="en-US" sz="1900" dirty="0">
                <a:solidFill>
                  <a:schemeClr val="bg1"/>
                </a:solidFill>
              </a:rPr>
              <a:t>The cross-examination must be conducted directly, orally, and in real time. Additionally, the live-hearing may be conducted with all parties physically present in the same locations or virtually through the assistance of technology.</a:t>
            </a:r>
          </a:p>
          <a:p>
            <a:pPr lvl="1"/>
            <a:r>
              <a:rPr lang="en-US" sz="1700" dirty="0">
                <a:solidFill>
                  <a:schemeClr val="bg1"/>
                </a:solidFill>
              </a:rPr>
              <a:t>If the live-hearing is held virtually, then the technology used must allow the live-hearing to still be held in real time. Additionally, all involved in the Live-Hearing must see and hear each other, and all witnesses.</a:t>
            </a:r>
          </a:p>
          <a:p>
            <a:r>
              <a:rPr lang="en-US" sz="1900" dirty="0">
                <a:solidFill>
                  <a:schemeClr val="bg1"/>
                </a:solidFill>
              </a:rPr>
              <a:t>The Live-Hearing must either be transcribed or recorded with the use of audio/visual technology. The transcript or recording will be provided to the reporting parties and their advisors for the review. </a:t>
            </a:r>
          </a:p>
          <a:p>
            <a:endParaRPr lang="en-US" sz="2100" dirty="0"/>
          </a:p>
          <a:p>
            <a:endParaRPr lang="en-US" dirty="0"/>
          </a:p>
        </p:txBody>
      </p:sp>
    </p:spTree>
    <p:extLst>
      <p:ext uri="{BB962C8B-B14F-4D97-AF65-F5344CB8AC3E}">
        <p14:creationId xmlns:p14="http://schemas.microsoft.com/office/powerpoint/2010/main" val="190456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2BA1-F873-42AC-BFD1-D9B571F94851}"/>
              </a:ext>
            </a:extLst>
          </p:cNvPr>
          <p:cNvSpPr>
            <a:spLocks noGrp="1"/>
          </p:cNvSpPr>
          <p:nvPr>
            <p:ph type="title"/>
          </p:nvPr>
        </p:nvSpPr>
        <p:spPr/>
        <p:txBody>
          <a:bodyPr/>
          <a:lstStyle/>
          <a:p>
            <a:r>
              <a:rPr lang="en-US" dirty="0"/>
              <a:t>Sexual Harassment Defined</a:t>
            </a:r>
          </a:p>
        </p:txBody>
      </p:sp>
      <p:sp>
        <p:nvSpPr>
          <p:cNvPr id="4" name="Content Placeholder 2">
            <a:extLst>
              <a:ext uri="{FF2B5EF4-FFF2-40B4-BE49-F238E27FC236}">
                <a16:creationId xmlns:a16="http://schemas.microsoft.com/office/drawing/2014/main" id="{55802BD4-8D21-4CBA-AF33-628C1714C22D}"/>
              </a:ext>
            </a:extLst>
          </p:cNvPr>
          <p:cNvSpPr>
            <a:spLocks noGrp="1"/>
          </p:cNvSpPr>
          <p:nvPr>
            <p:ph idx="1"/>
          </p:nvPr>
        </p:nvSpPr>
        <p:spPr>
          <a:xfrm>
            <a:off x="533400" y="2336800"/>
            <a:ext cx="8229600" cy="4292600"/>
          </a:xfrm>
        </p:spPr>
        <p:txBody>
          <a:bodyPr>
            <a:normAutofit fontScale="85000" lnSpcReduction="20000"/>
          </a:bodyPr>
          <a:lstStyle/>
          <a:p>
            <a:r>
              <a:rPr lang="en-US" sz="2500" dirty="0">
                <a:solidFill>
                  <a:schemeClr val="bg1"/>
                </a:solidFill>
              </a:rPr>
              <a:t>Title IX utilizes a three-pronged approach, meaning for sexual harassment to occur, one or more of the following must apply: </a:t>
            </a:r>
          </a:p>
          <a:p>
            <a:pPr marL="457200" lvl="1" indent="0">
              <a:buNone/>
            </a:pPr>
            <a:endParaRPr lang="en-US" sz="2500" dirty="0">
              <a:solidFill>
                <a:schemeClr val="bg1"/>
              </a:solidFill>
            </a:endParaRPr>
          </a:p>
          <a:p>
            <a:pPr marL="914400" lvl="1" indent="-457200">
              <a:buAutoNum type="arabicParenBoth"/>
            </a:pPr>
            <a:r>
              <a:rPr lang="en-US" sz="2500" dirty="0">
                <a:solidFill>
                  <a:schemeClr val="bg1"/>
                </a:solidFill>
              </a:rPr>
              <a:t>An employee of the recipient conditioning the provision of an aid, benefit, or service of the recipient on an individual’s participation in unwelcome sexual conduct;</a:t>
            </a:r>
          </a:p>
          <a:p>
            <a:pPr marL="914400" lvl="1" indent="-457200">
              <a:buAutoNum type="arabicParenBoth"/>
            </a:pPr>
            <a:endParaRPr lang="en-US" sz="2500" dirty="0">
              <a:solidFill>
                <a:schemeClr val="bg1"/>
              </a:solidFill>
            </a:endParaRPr>
          </a:p>
          <a:p>
            <a:pPr marL="914400" lvl="1" indent="-457200">
              <a:buAutoNum type="arabicParenBoth"/>
            </a:pPr>
            <a:r>
              <a:rPr lang="en-US" sz="2500" dirty="0">
                <a:solidFill>
                  <a:schemeClr val="bg1"/>
                </a:solidFill>
              </a:rPr>
              <a:t>Unwelcome conduct determined by a reasonable person to be so severe,    pervasive, and objectively offensive that it effectively denies a person equal access to the recipient’s education program or activity; or</a:t>
            </a:r>
          </a:p>
          <a:p>
            <a:pPr marL="914400" lvl="1" indent="-457200">
              <a:buAutoNum type="arabicParenBoth"/>
            </a:pPr>
            <a:endParaRPr lang="en-US" sz="2500" dirty="0">
              <a:solidFill>
                <a:schemeClr val="bg1"/>
              </a:solidFill>
            </a:endParaRPr>
          </a:p>
          <a:p>
            <a:pPr marL="914400" lvl="1" indent="-457200">
              <a:buAutoNum type="arabicParenBoth"/>
            </a:pPr>
            <a:r>
              <a:rPr lang="en-US" sz="2500" dirty="0">
                <a:solidFill>
                  <a:schemeClr val="bg1"/>
                </a:solidFill>
              </a:rPr>
              <a:t>“Sexual assault” as defined in 20 U.S.C. 1092(f)(6)(A)(v), “dating violence” as defined in 34 U.S.C. 12291(a)(10), “domestic violence” as defined in 34 U.S.C. 12291(a)(8), or “stalking” as defined in 34 U.S.C. 12291(a)(30).</a:t>
            </a:r>
          </a:p>
        </p:txBody>
      </p:sp>
    </p:spTree>
    <p:extLst>
      <p:ext uri="{BB962C8B-B14F-4D97-AF65-F5344CB8AC3E}">
        <p14:creationId xmlns:p14="http://schemas.microsoft.com/office/powerpoint/2010/main" val="35127992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1143001"/>
            <a:ext cx="7514035" cy="609600"/>
          </a:xfrm>
        </p:spPr>
        <p:txBody>
          <a:bodyPr>
            <a:normAutofit fontScale="90000"/>
          </a:bodyPr>
          <a:lstStyle/>
          <a:p>
            <a:pPr algn="l"/>
            <a:br>
              <a:rPr lang="en-US" sz="1875" cap="none" dirty="0">
                <a:solidFill>
                  <a:prstClr val="black"/>
                </a:solidFill>
                <a:latin typeface="Corbel" panose="020B0503020204020204"/>
              </a:rPr>
            </a:br>
            <a:r>
              <a:rPr lang="en-US" sz="1875" cap="none" dirty="0">
                <a:solidFill>
                  <a:prstClr val="black"/>
                </a:solidFill>
                <a:latin typeface="Corbel" panose="020B0503020204020204"/>
              </a:rPr>
              <a:t> </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2294811"/>
            <a:ext cx="6963967" cy="3868366"/>
          </a:xfrm>
        </p:spPr>
        <p:txBody>
          <a:bodyPr>
            <a:normAutofit/>
          </a:bodyPr>
          <a:lstStyle/>
          <a:p>
            <a:r>
              <a:rPr lang="en-US" sz="1900" dirty="0">
                <a:solidFill>
                  <a:schemeClr val="bg1"/>
                </a:solidFill>
              </a:rPr>
              <a:t>At the conclusion of the Live-Hearing, it is the responsibility of the Live-Hearing Decision-Maker to complete the written determination of responsibility. </a:t>
            </a:r>
          </a:p>
          <a:p>
            <a:r>
              <a:rPr lang="en-US" sz="1900" dirty="0">
                <a:solidFill>
                  <a:schemeClr val="bg1"/>
                </a:solidFill>
              </a:rPr>
              <a:t>The written determination of responsibility must be issued within fourteen (14) calendar days.</a:t>
            </a:r>
          </a:p>
          <a:p>
            <a:r>
              <a:rPr lang="en-US" sz="1900" dirty="0">
                <a:solidFill>
                  <a:schemeClr val="bg1"/>
                </a:solidFill>
              </a:rPr>
              <a:t>The written determination of responsibility informs the reporting parties of the outcome of the Grievance Procedure.</a:t>
            </a:r>
          </a:p>
          <a:p>
            <a:pPr lvl="1"/>
            <a:r>
              <a:rPr lang="en-US" sz="1600" dirty="0">
                <a:solidFill>
                  <a:schemeClr val="bg1"/>
                </a:solidFill>
              </a:rPr>
              <a:t>i.e., is the respondent, responsible or not responsible for the alleged incident outlined in the filed complaint. </a:t>
            </a:r>
          </a:p>
          <a:p>
            <a:r>
              <a:rPr lang="en-US" sz="1900" dirty="0">
                <a:solidFill>
                  <a:schemeClr val="bg1"/>
                </a:solidFill>
              </a:rPr>
              <a:t>The Decision-Maker must submit the written determination of responsibility to the Title IX Coordinator, the reporting parties, and the advisors simultaneously. </a:t>
            </a:r>
          </a:p>
          <a:p>
            <a:pPr marL="0" indent="0"/>
            <a:endParaRPr lang="en-US" dirty="0"/>
          </a:p>
          <a:p>
            <a:endParaRPr lang="en-US" dirty="0"/>
          </a:p>
          <a:p>
            <a:endParaRPr lang="en-US" dirty="0"/>
          </a:p>
        </p:txBody>
      </p:sp>
      <p:sp>
        <p:nvSpPr>
          <p:cNvPr id="7" name="TextBox 6">
            <a:extLst>
              <a:ext uri="{FF2B5EF4-FFF2-40B4-BE49-F238E27FC236}">
                <a16:creationId xmlns:a16="http://schemas.microsoft.com/office/drawing/2014/main" id="{56EC3DD3-FC42-4C01-B4AC-32D26456B0E4}"/>
              </a:ext>
            </a:extLst>
          </p:cNvPr>
          <p:cNvSpPr txBox="1"/>
          <p:nvPr/>
        </p:nvSpPr>
        <p:spPr>
          <a:xfrm>
            <a:off x="1051916" y="786705"/>
            <a:ext cx="6263284" cy="1508105"/>
          </a:xfrm>
          <a:prstGeom prst="rect">
            <a:avLst/>
          </a:prstGeom>
          <a:noFill/>
        </p:spPr>
        <p:txBody>
          <a:bodyPr wrap="square">
            <a:spAutoFit/>
          </a:bodyPr>
          <a:lstStyle/>
          <a:p>
            <a:r>
              <a:rPr lang="en-US" sz="3600" b="1" cap="none" dirty="0">
                <a:ln w="3175" cmpd="sng">
                  <a:noFill/>
                </a:ln>
                <a:latin typeface="+mn-lt"/>
              </a:rPr>
              <a:t>Grievance Process Step 14</a:t>
            </a:r>
            <a:br>
              <a:rPr lang="en-US" sz="1200" cap="none" dirty="0">
                <a:latin typeface="+mn-lt"/>
              </a:rPr>
            </a:br>
            <a:r>
              <a:rPr lang="en-US" sz="1900" b="1" cap="none" dirty="0">
                <a:latin typeface="+mn-lt"/>
              </a:rPr>
              <a:t>Decision-Maker completes the written determination of responsibility</a:t>
            </a:r>
            <a:br>
              <a:rPr lang="en-US" sz="1800" cap="none" dirty="0">
                <a:latin typeface="+mn-lt"/>
              </a:rPr>
            </a:br>
            <a:endParaRPr lang="en-US" dirty="0">
              <a:latin typeface="+mn-lt"/>
            </a:endParaRPr>
          </a:p>
        </p:txBody>
      </p:sp>
    </p:spTree>
    <p:extLst>
      <p:ext uri="{BB962C8B-B14F-4D97-AF65-F5344CB8AC3E}">
        <p14:creationId xmlns:p14="http://schemas.microsoft.com/office/powerpoint/2010/main" val="35536430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1066800"/>
            <a:ext cx="6430567" cy="829176"/>
          </a:xfrm>
        </p:spPr>
        <p:txBody>
          <a:bodyPr>
            <a:normAutofit fontScale="90000"/>
          </a:bodyPr>
          <a:lstStyle/>
          <a:p>
            <a:pPr algn="l"/>
            <a:br>
              <a:rPr lang="en-US" sz="1875" cap="none" dirty="0">
                <a:latin typeface="Corbel" panose="020B0503020204020204"/>
              </a:rPr>
            </a:br>
            <a:br>
              <a:rPr lang="en-US" sz="1875" cap="none" dirty="0">
                <a:latin typeface="Corbel" panose="020B0503020204020204"/>
              </a:rPr>
            </a:br>
            <a:r>
              <a:rPr lang="en-US" sz="4000" b="1" cap="none" dirty="0">
                <a:ln w="3175" cmpd="sng">
                  <a:noFill/>
                </a:ln>
                <a:latin typeface="+mn-lt"/>
              </a:rPr>
              <a:t>Grievance Process Step 15</a:t>
            </a:r>
            <a:br>
              <a:rPr lang="en-US" sz="3200" cap="none" dirty="0">
                <a:latin typeface="+mn-lt"/>
              </a:rPr>
            </a:br>
            <a:r>
              <a:rPr lang="en-US" sz="2100" b="1" cap="none" dirty="0">
                <a:latin typeface="+mn-lt"/>
              </a:rPr>
              <a:t>If necessary, determination of responsibility appealed</a:t>
            </a:r>
            <a:br>
              <a:rPr lang="en-US" sz="1800" cap="none" dirty="0">
                <a:latin typeface="Corbel" panose="020B0503020204020204"/>
              </a:rPr>
            </a:br>
            <a:br>
              <a:rPr lang="en-US" sz="1800" cap="none" dirty="0">
                <a:latin typeface="Corbel" panose="020B0503020204020204"/>
              </a:rPr>
            </a:br>
            <a:br>
              <a:rPr lang="en-US" sz="1875" cap="none" dirty="0">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2209801"/>
            <a:ext cx="7268767" cy="3581400"/>
          </a:xfrm>
        </p:spPr>
        <p:txBody>
          <a:bodyPr>
            <a:normAutofit/>
          </a:bodyPr>
          <a:lstStyle/>
          <a:p>
            <a:r>
              <a:rPr lang="en-US" sz="1800" dirty="0">
                <a:solidFill>
                  <a:schemeClr val="bg1"/>
                </a:solidFill>
              </a:rPr>
              <a:t>Per Title 4,Chapter 8,Section 13, of the Board of Regents Handbook, any party has five (5) calendar days to appeal the dismissal of the complaint.</a:t>
            </a:r>
          </a:p>
          <a:p>
            <a:r>
              <a:rPr lang="en-US" sz="1800" dirty="0">
                <a:solidFill>
                  <a:schemeClr val="bg1"/>
                </a:solidFill>
              </a:rPr>
              <a:t>An appeal can only be filed if it is based on the following:</a:t>
            </a:r>
          </a:p>
          <a:p>
            <a:pPr lvl="1"/>
            <a:r>
              <a:rPr lang="en-US" sz="1600" dirty="0">
                <a:solidFill>
                  <a:schemeClr val="bg1"/>
                </a:solidFill>
              </a:rPr>
              <a:t>Procedural irregularity that affected the outcome of the matter;</a:t>
            </a:r>
          </a:p>
          <a:p>
            <a:pPr lvl="1"/>
            <a:r>
              <a:rPr lang="en-US" sz="1600" dirty="0">
                <a:solidFill>
                  <a:schemeClr val="bg1"/>
                </a:solidFill>
              </a:rPr>
              <a:t>New evidence that was not reasonably available at the time the determination regarding responsibility or dismissal was made, that could affect the outcome of the matter;</a:t>
            </a:r>
          </a:p>
          <a:p>
            <a:pPr lvl="1"/>
            <a:r>
              <a:rPr lang="en-US" sz="1600" dirty="0">
                <a:solidFill>
                  <a:schemeClr val="bg1"/>
                </a:solidFill>
              </a:rPr>
              <a:t>The Title IX Coordinator, investigator(s), or hearing officer(s) had a conflict of interest or bias  that affected the outcome of the matter</a:t>
            </a:r>
          </a:p>
          <a:p>
            <a:r>
              <a:rPr lang="en-US" sz="1800" dirty="0">
                <a:solidFill>
                  <a:schemeClr val="bg1"/>
                </a:solidFill>
              </a:rPr>
              <a:t>If any appeal has been filed based on the above, then all parties involved must be notified, simultaneously, that an appeal has been filed.</a:t>
            </a:r>
          </a:p>
          <a:p>
            <a:pPr marL="0" indent="0"/>
            <a:endParaRPr lang="en-US" dirty="0"/>
          </a:p>
          <a:p>
            <a:endParaRPr lang="en-US" dirty="0"/>
          </a:p>
          <a:p>
            <a:endParaRPr lang="en-US" dirty="0"/>
          </a:p>
        </p:txBody>
      </p:sp>
    </p:spTree>
    <p:extLst>
      <p:ext uri="{BB962C8B-B14F-4D97-AF65-F5344CB8AC3E}">
        <p14:creationId xmlns:p14="http://schemas.microsoft.com/office/powerpoint/2010/main" val="8884734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1007645"/>
            <a:ext cx="7514035" cy="893345"/>
          </a:xfrm>
        </p:spPr>
        <p:txBody>
          <a:bodyPr>
            <a:normAutofit/>
          </a:bodyPr>
          <a:lstStyle/>
          <a:p>
            <a:pPr algn="l"/>
            <a:r>
              <a:rPr lang="en-US" b="1" cap="none" dirty="0">
                <a:ln w="3175" cmpd="sng">
                  <a:noFill/>
                </a:ln>
                <a:latin typeface="+mn-lt"/>
              </a:rPr>
              <a:t>Grievance Process Step 15 </a:t>
            </a:r>
            <a:br>
              <a:rPr lang="en-US" sz="3000" b="1" dirty="0">
                <a:ln w="3175" cmpd="sng">
                  <a:noFill/>
                </a:ln>
                <a:solidFill>
                  <a:prstClr val="black"/>
                </a:solidFill>
                <a:latin typeface="+mn-lt"/>
              </a:rPr>
            </a:br>
            <a:r>
              <a:rPr lang="en-US" sz="2100" b="1" cap="none" dirty="0">
                <a:ln w="3175" cmpd="sng">
                  <a:noFill/>
                </a:ln>
                <a:latin typeface="+mn-lt"/>
              </a:rPr>
              <a:t>Continued</a:t>
            </a:r>
            <a:endParaRPr lang="en-US" sz="2100" dirty="0">
              <a:latin typeface="+mn-lt"/>
            </a:endParaRPr>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2209800"/>
            <a:ext cx="6887767" cy="3640556"/>
          </a:xfrm>
        </p:spPr>
        <p:txBody>
          <a:bodyPr>
            <a:normAutofit fontScale="77500" lnSpcReduction="20000"/>
          </a:bodyPr>
          <a:lstStyle/>
          <a:p>
            <a:r>
              <a:rPr lang="en-US" sz="2300" dirty="0">
                <a:solidFill>
                  <a:schemeClr val="bg1"/>
                </a:solidFill>
              </a:rPr>
              <a:t>The Decision-Maker for this appeal must be an individual who has not been involved in the Grievance Process at this point.</a:t>
            </a:r>
          </a:p>
          <a:p>
            <a:pPr lvl="1"/>
            <a:r>
              <a:rPr lang="en-US" dirty="0">
                <a:solidFill>
                  <a:schemeClr val="bg1"/>
                </a:solidFill>
              </a:rPr>
              <a:t>i.e., the Determination Appeal Decision-Maker may NOT be the Title IX Coordinator, Title IX Investigator, Dismissal Appeal Decision-Maker, or Live-Hearing Decision-Maker.</a:t>
            </a:r>
          </a:p>
          <a:p>
            <a:r>
              <a:rPr lang="en-US" sz="2300" dirty="0">
                <a:solidFill>
                  <a:schemeClr val="bg1"/>
                </a:solidFill>
              </a:rPr>
              <a:t>During the appeal process, all parties must have an equal opportunity to submit a written statement in support of, or challenging, the determination decision. This written statement must be submitted within five (5) calendar days of the determination notice.</a:t>
            </a:r>
          </a:p>
          <a:p>
            <a:r>
              <a:rPr lang="en-US" sz="2300" dirty="0">
                <a:solidFill>
                  <a:schemeClr val="bg1"/>
                </a:solidFill>
              </a:rPr>
              <a:t>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 </a:t>
            </a:r>
          </a:p>
        </p:txBody>
      </p:sp>
    </p:spTree>
    <p:extLst>
      <p:ext uri="{BB962C8B-B14F-4D97-AF65-F5344CB8AC3E}">
        <p14:creationId xmlns:p14="http://schemas.microsoft.com/office/powerpoint/2010/main" val="36296821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066800" y="1219200"/>
            <a:ext cx="7597631" cy="854243"/>
          </a:xfrm>
        </p:spPr>
        <p:txBody>
          <a:bodyPr>
            <a:normAutofit fontScale="90000"/>
          </a:bodyPr>
          <a:lstStyle/>
          <a:p>
            <a:pPr algn="l"/>
            <a:r>
              <a:rPr lang="en-US" sz="4000" b="1" cap="none" dirty="0">
                <a:ln w="3175" cmpd="sng">
                  <a:noFill/>
                </a:ln>
                <a:latin typeface="+mn-lt"/>
              </a:rPr>
              <a:t>Grievance Process Step 16</a:t>
            </a:r>
            <a:br>
              <a:rPr lang="en-US" sz="4000" cap="none" dirty="0">
                <a:latin typeface="+mn-lt"/>
              </a:rPr>
            </a:br>
            <a:r>
              <a:rPr lang="en-US" sz="2100" b="1" cap="none" dirty="0">
                <a:latin typeface="+mn-lt"/>
              </a:rPr>
              <a:t>If necessary, sanctions and remedies applied</a:t>
            </a:r>
            <a:br>
              <a:rPr lang="en-US" sz="1875" cap="none" dirty="0">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209487" y="2209800"/>
            <a:ext cx="7096314" cy="4038600"/>
          </a:xfrm>
        </p:spPr>
        <p:txBody>
          <a:bodyPr>
            <a:normAutofit fontScale="70000" lnSpcReduction="20000"/>
          </a:bodyPr>
          <a:lstStyle/>
          <a:p>
            <a:r>
              <a:rPr lang="en-US" sz="2600" dirty="0">
                <a:solidFill>
                  <a:schemeClr val="bg1"/>
                </a:solidFill>
              </a:rPr>
              <a:t>The written determination of responsibility is considered final when:</a:t>
            </a:r>
          </a:p>
          <a:p>
            <a:pPr lvl="1"/>
            <a:r>
              <a:rPr lang="en-US" sz="2300" dirty="0">
                <a:solidFill>
                  <a:schemeClr val="bg1"/>
                </a:solidFill>
              </a:rPr>
              <a:t>The date to file an appeal has expired</a:t>
            </a:r>
          </a:p>
          <a:p>
            <a:pPr lvl="1"/>
            <a:r>
              <a:rPr lang="en-US" sz="2300" dirty="0">
                <a:solidFill>
                  <a:schemeClr val="bg1"/>
                </a:solidFill>
              </a:rPr>
              <a:t>The appeal process is completed</a:t>
            </a:r>
          </a:p>
          <a:p>
            <a:r>
              <a:rPr lang="en-US" sz="2600" dirty="0">
                <a:solidFill>
                  <a:schemeClr val="bg1"/>
                </a:solidFill>
              </a:rPr>
              <a:t>Only when the written determination of responsibility is finalized may sanctions and/or remedies be applied. </a:t>
            </a:r>
          </a:p>
          <a:p>
            <a:r>
              <a:rPr lang="en-US" sz="2600" dirty="0">
                <a:solidFill>
                  <a:schemeClr val="bg1"/>
                </a:solidFill>
              </a:rPr>
              <a:t>If there are sanctions, then the Decision-Maker will notify the appropriate personnel of the sanctions to be enforced.</a:t>
            </a:r>
          </a:p>
          <a:p>
            <a:pPr lvl="1"/>
            <a:r>
              <a:rPr lang="en-US" sz="2300" dirty="0">
                <a:solidFill>
                  <a:schemeClr val="bg1"/>
                </a:solidFill>
              </a:rPr>
              <a:t>i.e., if the student is determined responsible, then student conduct will be notified.</a:t>
            </a:r>
          </a:p>
          <a:p>
            <a:pPr lvl="1"/>
            <a:r>
              <a:rPr lang="en-US" sz="2300" dirty="0">
                <a:solidFill>
                  <a:schemeClr val="bg1"/>
                </a:solidFill>
              </a:rPr>
              <a:t>If employee, the department/supervisor will be notified.</a:t>
            </a:r>
          </a:p>
          <a:p>
            <a:r>
              <a:rPr lang="en-US" sz="2600" dirty="0">
                <a:solidFill>
                  <a:schemeClr val="bg1"/>
                </a:solidFill>
              </a:rPr>
              <a:t>The Decision-Maker will not provide all information regarding the complaint.</a:t>
            </a:r>
          </a:p>
          <a:p>
            <a:pPr lvl="1"/>
            <a:r>
              <a:rPr lang="en-US" sz="2300" dirty="0">
                <a:solidFill>
                  <a:schemeClr val="bg1"/>
                </a:solidFill>
              </a:rPr>
              <a:t>ONLY the applicable sanctions may be given.</a:t>
            </a:r>
          </a:p>
          <a:p>
            <a:r>
              <a:rPr lang="en-US" sz="2600" dirty="0">
                <a:solidFill>
                  <a:schemeClr val="bg1"/>
                </a:solidFill>
              </a:rPr>
              <a:t>It is the responsibility of the Title IX Coordinator to apply any remedies, if applicable. </a:t>
            </a:r>
          </a:p>
          <a:p>
            <a:endParaRPr lang="en-US" dirty="0"/>
          </a:p>
        </p:txBody>
      </p:sp>
    </p:spTree>
    <p:extLst>
      <p:ext uri="{BB962C8B-B14F-4D97-AF65-F5344CB8AC3E}">
        <p14:creationId xmlns:p14="http://schemas.microsoft.com/office/powerpoint/2010/main" val="28223806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954158" y="914400"/>
            <a:ext cx="7543799" cy="990600"/>
          </a:xfrm>
        </p:spPr>
        <p:txBody>
          <a:bodyPr>
            <a:normAutofit fontScale="90000"/>
          </a:bodyPr>
          <a:lstStyle/>
          <a:p>
            <a:pPr algn="l"/>
            <a:r>
              <a:rPr lang="en-US" sz="4000" b="1" cap="none" dirty="0">
                <a:ln w="3175" cmpd="sng">
                  <a:noFill/>
                </a:ln>
                <a:latin typeface="+mn-lt"/>
              </a:rPr>
              <a:t>Grievance Process Step 17</a:t>
            </a:r>
            <a:br>
              <a:rPr lang="en-US" sz="3300" cap="none" dirty="0">
                <a:latin typeface="+mn-lt"/>
              </a:rPr>
            </a:br>
            <a:r>
              <a:rPr lang="en-US" sz="1900" cap="none" dirty="0">
                <a:latin typeface="+mn-lt"/>
              </a:rPr>
              <a:t>If necessary, Title IX Coordinator follow-up with </a:t>
            </a:r>
            <a:br>
              <a:rPr lang="en-US" sz="1900" cap="none" dirty="0">
                <a:latin typeface="+mn-lt"/>
              </a:rPr>
            </a:br>
            <a:r>
              <a:rPr lang="en-US" sz="1900" cap="none" dirty="0">
                <a:latin typeface="+mn-lt"/>
              </a:rPr>
              <a:t>department to ensure sanctions/remedies applied</a:t>
            </a:r>
            <a:br>
              <a:rPr lang="en-US" sz="1875" cap="none" dirty="0">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990601" y="2133600"/>
            <a:ext cx="6857999" cy="2917658"/>
          </a:xfrm>
        </p:spPr>
        <p:txBody>
          <a:bodyPr>
            <a:normAutofit/>
          </a:bodyPr>
          <a:lstStyle/>
          <a:p>
            <a:pPr marL="0" indent="0">
              <a:buNone/>
            </a:pPr>
            <a:endParaRPr lang="en-US" sz="1800" dirty="0">
              <a:solidFill>
                <a:schemeClr val="bg1"/>
              </a:solidFill>
            </a:endParaRPr>
          </a:p>
          <a:p>
            <a:r>
              <a:rPr lang="en-US" sz="1800" dirty="0">
                <a:solidFill>
                  <a:schemeClr val="bg1"/>
                </a:solidFill>
              </a:rPr>
              <a:t>It is the responsibility of the Title IX Coordinator to ensure all remedies and/or sanctions have been issued. </a:t>
            </a:r>
          </a:p>
          <a:p>
            <a:endParaRPr lang="en-US" sz="1800" dirty="0">
              <a:solidFill>
                <a:schemeClr val="bg1"/>
              </a:solidFill>
            </a:endParaRPr>
          </a:p>
          <a:p>
            <a:r>
              <a:rPr lang="en-US" sz="1800" dirty="0">
                <a:solidFill>
                  <a:schemeClr val="bg1"/>
                </a:solidFill>
              </a:rPr>
              <a:t>Once all remedies and/or sanctions have been applied, the Grievance Procedure ends, and the case is closed.</a:t>
            </a:r>
          </a:p>
          <a:p>
            <a:endParaRPr lang="en-US" dirty="0"/>
          </a:p>
        </p:txBody>
      </p:sp>
    </p:spTree>
    <p:extLst>
      <p:ext uri="{BB962C8B-B14F-4D97-AF65-F5344CB8AC3E}">
        <p14:creationId xmlns:p14="http://schemas.microsoft.com/office/powerpoint/2010/main" val="4187722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2CD018-CC65-4B17-B611-034F9F20D31E}"/>
              </a:ext>
            </a:extLst>
          </p:cNvPr>
          <p:cNvSpPr>
            <a:spLocks noGrp="1"/>
          </p:cNvSpPr>
          <p:nvPr>
            <p:ph type="ctrTitle"/>
          </p:nvPr>
        </p:nvSpPr>
        <p:spPr/>
        <p:txBody>
          <a:bodyPr/>
          <a:lstStyle/>
          <a:p>
            <a:r>
              <a:rPr lang="en-US" dirty="0"/>
              <a:t>The Title IX Investigator Role</a:t>
            </a:r>
          </a:p>
        </p:txBody>
      </p:sp>
    </p:spTree>
    <p:extLst>
      <p:ext uri="{BB962C8B-B14F-4D97-AF65-F5344CB8AC3E}">
        <p14:creationId xmlns:p14="http://schemas.microsoft.com/office/powerpoint/2010/main" val="40039866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5F205-DBF4-44EC-9D3D-C1B443D79D20}"/>
              </a:ext>
            </a:extLst>
          </p:cNvPr>
          <p:cNvSpPr>
            <a:spLocks noGrp="1"/>
          </p:cNvSpPr>
          <p:nvPr>
            <p:ph type="title"/>
          </p:nvPr>
        </p:nvSpPr>
        <p:spPr/>
        <p:txBody>
          <a:bodyPr/>
          <a:lstStyle/>
          <a:p>
            <a:r>
              <a:rPr lang="en-US" dirty="0"/>
              <a:t>The Role of the Investigator</a:t>
            </a:r>
          </a:p>
        </p:txBody>
      </p:sp>
      <p:sp>
        <p:nvSpPr>
          <p:cNvPr id="3" name="Content Placeholder 2">
            <a:extLst>
              <a:ext uri="{FF2B5EF4-FFF2-40B4-BE49-F238E27FC236}">
                <a16:creationId xmlns:a16="http://schemas.microsoft.com/office/drawing/2014/main" id="{8504D5F5-02CA-4152-938F-CAE968C7E27A}"/>
              </a:ext>
            </a:extLst>
          </p:cNvPr>
          <p:cNvSpPr>
            <a:spLocks noGrp="1"/>
          </p:cNvSpPr>
          <p:nvPr>
            <p:ph idx="1"/>
          </p:nvPr>
        </p:nvSpPr>
        <p:spPr>
          <a:xfrm>
            <a:off x="533400" y="2336872"/>
            <a:ext cx="7848600" cy="4521128"/>
          </a:xfrm>
        </p:spPr>
        <p:txBody>
          <a:bodyPr>
            <a:normAutofit lnSpcReduction="10000"/>
          </a:bodyPr>
          <a:lstStyle/>
          <a:p>
            <a:r>
              <a:rPr lang="en-US" dirty="0">
                <a:solidFill>
                  <a:schemeClr val="bg1"/>
                </a:solidFill>
              </a:rPr>
              <a:t>As the Investigator you are charged will the task of collecting statement and evidence related to the complaint.</a:t>
            </a:r>
          </a:p>
          <a:p>
            <a:r>
              <a:rPr lang="en-US" dirty="0">
                <a:solidFill>
                  <a:schemeClr val="bg1"/>
                </a:solidFill>
              </a:rPr>
              <a:t>During the investigation, the reporting parties must have equal opportunity to submit statements, evidence, and provide witnesses.</a:t>
            </a:r>
          </a:p>
          <a:p>
            <a:pPr lvl="1"/>
            <a:r>
              <a:rPr lang="en-US" dirty="0">
                <a:solidFill>
                  <a:schemeClr val="bg1"/>
                </a:solidFill>
              </a:rPr>
              <a:t>The investigator must not restrict either the respondent nor complainant from discussing the allegations under investigation.</a:t>
            </a:r>
          </a:p>
          <a:p>
            <a:pPr lvl="2"/>
            <a:r>
              <a:rPr lang="en-US" dirty="0">
                <a:solidFill>
                  <a:schemeClr val="bg1"/>
                </a:solidFill>
              </a:rPr>
              <a:t>The reporting parties have the right to discuss the allegations under investigation with others in order to obtain evidence supporting their statement or to receive necessary support/advice/advocacy.</a:t>
            </a:r>
          </a:p>
          <a:p>
            <a:pPr lvl="2"/>
            <a:r>
              <a:rPr lang="en-US" dirty="0">
                <a:solidFill>
                  <a:schemeClr val="bg1"/>
                </a:solidFill>
              </a:rPr>
              <a:t>The participation in a grievance process is often a difficult circumstance and the reporting party may need emotional or personal support.</a:t>
            </a:r>
          </a:p>
          <a:p>
            <a:pPr lvl="2"/>
            <a:endParaRPr lang="en-US" dirty="0">
              <a:solidFill>
                <a:schemeClr val="bg1"/>
              </a:solidFill>
            </a:endParaRPr>
          </a:p>
        </p:txBody>
      </p:sp>
    </p:spTree>
    <p:extLst>
      <p:ext uri="{BB962C8B-B14F-4D97-AF65-F5344CB8AC3E}">
        <p14:creationId xmlns:p14="http://schemas.microsoft.com/office/powerpoint/2010/main" val="40084027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2D53A-7473-40EB-B0BE-A565632BD6FB}"/>
              </a:ext>
            </a:extLst>
          </p:cNvPr>
          <p:cNvSpPr>
            <a:spLocks noGrp="1"/>
          </p:cNvSpPr>
          <p:nvPr>
            <p:ph type="title"/>
          </p:nvPr>
        </p:nvSpPr>
        <p:spPr/>
        <p:txBody>
          <a:bodyPr/>
          <a:lstStyle/>
          <a:p>
            <a:r>
              <a:rPr lang="en-US" dirty="0"/>
              <a:t>Investigator Role </a:t>
            </a:r>
            <a:br>
              <a:rPr lang="en-US" dirty="0"/>
            </a:br>
            <a:r>
              <a:rPr lang="en-US" sz="1900" dirty="0"/>
              <a:t>Continued</a:t>
            </a:r>
          </a:p>
        </p:txBody>
      </p:sp>
      <p:sp>
        <p:nvSpPr>
          <p:cNvPr id="3" name="Content Placeholder 2">
            <a:extLst>
              <a:ext uri="{FF2B5EF4-FFF2-40B4-BE49-F238E27FC236}">
                <a16:creationId xmlns:a16="http://schemas.microsoft.com/office/drawing/2014/main" id="{12BB8D4D-C33B-488F-892E-4C92747F48AA}"/>
              </a:ext>
            </a:extLst>
          </p:cNvPr>
          <p:cNvSpPr>
            <a:spLocks noGrp="1"/>
          </p:cNvSpPr>
          <p:nvPr>
            <p:ph idx="1"/>
          </p:nvPr>
        </p:nvSpPr>
        <p:spPr/>
        <p:txBody>
          <a:bodyPr/>
          <a:lstStyle/>
          <a:p>
            <a:r>
              <a:rPr lang="en-US" dirty="0">
                <a:solidFill>
                  <a:schemeClr val="bg1"/>
                </a:solidFill>
              </a:rPr>
              <a:t>The investigator will be responsible for:</a:t>
            </a:r>
          </a:p>
          <a:p>
            <a:pPr lvl="1"/>
            <a:r>
              <a:rPr lang="en-US" dirty="0">
                <a:solidFill>
                  <a:schemeClr val="bg1"/>
                </a:solidFill>
              </a:rPr>
              <a:t>Sending the Notice of Investigation (NOI)</a:t>
            </a:r>
          </a:p>
          <a:p>
            <a:pPr lvl="1"/>
            <a:r>
              <a:rPr lang="en-US" dirty="0">
                <a:solidFill>
                  <a:schemeClr val="bg1"/>
                </a:solidFill>
              </a:rPr>
              <a:t>Scheduling interviews</a:t>
            </a:r>
          </a:p>
          <a:p>
            <a:pPr lvl="1"/>
            <a:r>
              <a:rPr lang="en-US" dirty="0">
                <a:solidFill>
                  <a:schemeClr val="bg1"/>
                </a:solidFill>
              </a:rPr>
              <a:t>Ensuring the complaint being investigated is under the authority of Title IX</a:t>
            </a:r>
          </a:p>
          <a:p>
            <a:pPr lvl="1"/>
            <a:r>
              <a:rPr lang="en-US" dirty="0">
                <a:solidFill>
                  <a:schemeClr val="bg1"/>
                </a:solidFill>
              </a:rPr>
              <a:t>Collecting and disseminating the evidence</a:t>
            </a:r>
          </a:p>
          <a:p>
            <a:pPr lvl="1"/>
            <a:r>
              <a:rPr lang="en-US" dirty="0">
                <a:solidFill>
                  <a:schemeClr val="bg1"/>
                </a:solidFill>
              </a:rPr>
              <a:t>Writing the Investigative Report</a:t>
            </a:r>
          </a:p>
        </p:txBody>
      </p:sp>
    </p:spTree>
    <p:extLst>
      <p:ext uri="{BB962C8B-B14F-4D97-AF65-F5344CB8AC3E}">
        <p14:creationId xmlns:p14="http://schemas.microsoft.com/office/powerpoint/2010/main" val="29841761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F5D44-C08C-475E-94F2-B32FAA57CF45}"/>
              </a:ext>
            </a:extLst>
          </p:cNvPr>
          <p:cNvSpPr>
            <a:spLocks noGrp="1"/>
          </p:cNvSpPr>
          <p:nvPr>
            <p:ph type="title"/>
          </p:nvPr>
        </p:nvSpPr>
        <p:spPr>
          <a:xfrm>
            <a:off x="76200" y="762000"/>
            <a:ext cx="7088361" cy="1080938"/>
          </a:xfrm>
        </p:spPr>
        <p:txBody>
          <a:bodyPr/>
          <a:lstStyle/>
          <a:p>
            <a:r>
              <a:rPr lang="en-US" dirty="0"/>
              <a:t>The Notice of Investigation (NOI)</a:t>
            </a:r>
          </a:p>
        </p:txBody>
      </p:sp>
      <p:sp>
        <p:nvSpPr>
          <p:cNvPr id="3" name="Content Placeholder 2">
            <a:extLst>
              <a:ext uri="{FF2B5EF4-FFF2-40B4-BE49-F238E27FC236}">
                <a16:creationId xmlns:a16="http://schemas.microsoft.com/office/drawing/2014/main" id="{202405F8-6B96-4317-99D4-61B3E45C85A0}"/>
              </a:ext>
            </a:extLst>
          </p:cNvPr>
          <p:cNvSpPr>
            <a:spLocks noGrp="1"/>
          </p:cNvSpPr>
          <p:nvPr>
            <p:ph idx="1"/>
          </p:nvPr>
        </p:nvSpPr>
        <p:spPr/>
        <p:txBody>
          <a:bodyPr>
            <a:normAutofit lnSpcReduction="10000"/>
          </a:bodyPr>
          <a:lstStyle/>
          <a:p>
            <a:r>
              <a:rPr lang="en-US" dirty="0">
                <a:solidFill>
                  <a:schemeClr val="bg1"/>
                </a:solidFill>
              </a:rPr>
              <a:t>The Investigator must send the NOI once a complaint has been filed.</a:t>
            </a:r>
          </a:p>
          <a:p>
            <a:r>
              <a:rPr lang="en-US" dirty="0">
                <a:solidFill>
                  <a:schemeClr val="bg1"/>
                </a:solidFill>
              </a:rPr>
              <a:t>The NOI must include the following sufficient details:</a:t>
            </a:r>
          </a:p>
          <a:p>
            <a:pPr lvl="1">
              <a:buFont typeface="Wingdings" panose="05000000000000000000" pitchFamily="2" charset="2"/>
              <a:buChar char="Ø"/>
            </a:pPr>
            <a:r>
              <a:rPr lang="en-US" sz="1650" dirty="0">
                <a:solidFill>
                  <a:schemeClr val="bg1"/>
                </a:solidFill>
              </a:rPr>
              <a:t>The allegations that have been filed that constitute sexual harassment as defined by Title IX</a:t>
            </a:r>
          </a:p>
          <a:p>
            <a:pPr lvl="1">
              <a:buFont typeface="Wingdings" panose="05000000000000000000" pitchFamily="2" charset="2"/>
              <a:buChar char="Ø"/>
            </a:pPr>
            <a:r>
              <a:rPr lang="en-US" sz="1650" dirty="0">
                <a:solidFill>
                  <a:schemeClr val="bg1"/>
                </a:solidFill>
              </a:rPr>
              <a:t>Identities of the parties involved in the incident, if known</a:t>
            </a:r>
          </a:p>
          <a:p>
            <a:pPr lvl="1">
              <a:buFont typeface="Wingdings" panose="05000000000000000000" pitchFamily="2" charset="2"/>
              <a:buChar char="Ø"/>
            </a:pPr>
            <a:r>
              <a:rPr lang="en-US" sz="1650" dirty="0">
                <a:solidFill>
                  <a:schemeClr val="bg1"/>
                </a:solidFill>
              </a:rPr>
              <a:t>Date and location of alleged incident</a:t>
            </a:r>
          </a:p>
          <a:p>
            <a:r>
              <a:rPr lang="en-US" sz="2050" dirty="0">
                <a:solidFill>
                  <a:schemeClr val="bg1"/>
                </a:solidFill>
              </a:rPr>
              <a:t>As the investigator you must notify the reporting parties if additional allegations will be investigated that were not listed in the original NOI.</a:t>
            </a:r>
          </a:p>
          <a:p>
            <a:pPr lvl="1">
              <a:buFont typeface="Wingdings" panose="05000000000000000000" pitchFamily="2" charset="2"/>
              <a:buChar char="Ø"/>
            </a:pPr>
            <a:endParaRPr lang="en-US" sz="1650" dirty="0">
              <a:solidFill>
                <a:schemeClr val="bg1"/>
              </a:solidFill>
            </a:endParaRPr>
          </a:p>
          <a:p>
            <a:endParaRPr lang="en-US" dirty="0"/>
          </a:p>
          <a:p>
            <a:pPr lvl="1"/>
            <a:endParaRPr lang="en-US" dirty="0"/>
          </a:p>
        </p:txBody>
      </p:sp>
    </p:spTree>
    <p:extLst>
      <p:ext uri="{BB962C8B-B14F-4D97-AF65-F5344CB8AC3E}">
        <p14:creationId xmlns:p14="http://schemas.microsoft.com/office/powerpoint/2010/main" val="38015813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F5D44-C08C-475E-94F2-B32FAA57CF45}"/>
              </a:ext>
            </a:extLst>
          </p:cNvPr>
          <p:cNvSpPr>
            <a:spLocks noGrp="1"/>
          </p:cNvSpPr>
          <p:nvPr>
            <p:ph type="title"/>
          </p:nvPr>
        </p:nvSpPr>
        <p:spPr/>
        <p:txBody>
          <a:bodyPr/>
          <a:lstStyle/>
          <a:p>
            <a:r>
              <a:rPr lang="en-US" dirty="0"/>
              <a:t>The NOI </a:t>
            </a:r>
            <a:br>
              <a:rPr lang="en-US" dirty="0"/>
            </a:br>
            <a:r>
              <a:rPr lang="en-US" sz="1900" dirty="0"/>
              <a:t>Continued</a:t>
            </a:r>
          </a:p>
        </p:txBody>
      </p:sp>
      <p:sp>
        <p:nvSpPr>
          <p:cNvPr id="3" name="Content Placeholder 2">
            <a:extLst>
              <a:ext uri="{FF2B5EF4-FFF2-40B4-BE49-F238E27FC236}">
                <a16:creationId xmlns:a16="http://schemas.microsoft.com/office/drawing/2014/main" id="{202405F8-6B96-4317-99D4-61B3E45C85A0}"/>
              </a:ext>
            </a:extLst>
          </p:cNvPr>
          <p:cNvSpPr>
            <a:spLocks noGrp="1"/>
          </p:cNvSpPr>
          <p:nvPr>
            <p:ph idx="1"/>
          </p:nvPr>
        </p:nvSpPr>
        <p:spPr/>
        <p:txBody>
          <a:bodyPr>
            <a:normAutofit fontScale="85000" lnSpcReduction="10000"/>
          </a:bodyPr>
          <a:lstStyle/>
          <a:p>
            <a:pPr marL="0" indent="0">
              <a:buNone/>
            </a:pPr>
            <a:r>
              <a:rPr lang="en-US">
                <a:solidFill>
                  <a:schemeClr val="bg1"/>
                </a:solidFill>
              </a:rPr>
              <a:t>The NOI must also include:</a:t>
            </a:r>
          </a:p>
          <a:p>
            <a:pPr lvl="1"/>
            <a:r>
              <a:rPr lang="en-US">
                <a:solidFill>
                  <a:schemeClr val="bg1"/>
                </a:solidFill>
              </a:rPr>
              <a:t>A statement that the respondent is presumed not responsible for the alleged conduct and that a determination regarding responsibility is made at the conclusion of the complaint process.</a:t>
            </a:r>
          </a:p>
          <a:p>
            <a:pPr lvl="1"/>
            <a:r>
              <a:rPr lang="en-US">
                <a:solidFill>
                  <a:schemeClr val="bg1"/>
                </a:solidFill>
              </a:rPr>
              <a:t>Inform the parties that they may have an advisor of their choice, who may be, but is not required to be, an attorney.</a:t>
            </a:r>
          </a:p>
          <a:p>
            <a:pPr lvl="1"/>
            <a:r>
              <a:rPr lang="en-US">
                <a:solidFill>
                  <a:schemeClr val="bg1"/>
                </a:solidFill>
              </a:rPr>
              <a:t>Inform that the advisor will be apart of the entire process; will receive a copy of all related evidence; and must participate in the Live-hearing process.</a:t>
            </a:r>
          </a:p>
          <a:p>
            <a:pPr lvl="1"/>
            <a:r>
              <a:rPr lang="en-US">
                <a:solidFill>
                  <a:schemeClr val="bg1"/>
                </a:solidFill>
              </a:rPr>
              <a:t>A statement informing the parties of the prohibition against knowingly making false statements or submitting false information during the complaint process.</a:t>
            </a:r>
          </a:p>
          <a:p>
            <a:pPr lvl="1"/>
            <a:r>
              <a:rPr lang="en-US">
                <a:solidFill>
                  <a:schemeClr val="bg1"/>
                </a:solidFill>
              </a:rPr>
              <a:t>A statement informing the parties that retaliation is illegal.</a:t>
            </a:r>
            <a:endParaRPr lang="en-US" dirty="0">
              <a:solidFill>
                <a:schemeClr val="bg1"/>
              </a:solidFill>
            </a:endParaRPr>
          </a:p>
        </p:txBody>
      </p:sp>
    </p:spTree>
    <p:extLst>
      <p:ext uri="{BB962C8B-B14F-4D97-AF65-F5344CB8AC3E}">
        <p14:creationId xmlns:p14="http://schemas.microsoft.com/office/powerpoint/2010/main" val="53675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F2EA-0D2D-4C32-970B-166EEC34AF24}"/>
              </a:ext>
            </a:extLst>
          </p:cNvPr>
          <p:cNvSpPr>
            <a:spLocks noGrp="1"/>
          </p:cNvSpPr>
          <p:nvPr>
            <p:ph type="title"/>
          </p:nvPr>
        </p:nvSpPr>
        <p:spPr>
          <a:xfrm>
            <a:off x="1075134" y="857251"/>
            <a:ext cx="7514035" cy="1314449"/>
          </a:xfrm>
        </p:spPr>
        <p:txBody>
          <a:bodyPr/>
          <a:lstStyle/>
          <a:p>
            <a:pPr algn="l"/>
            <a:r>
              <a:rPr lang="en-US" dirty="0"/>
              <a:t>Meaning of Prong 1</a:t>
            </a:r>
          </a:p>
        </p:txBody>
      </p:sp>
      <p:sp>
        <p:nvSpPr>
          <p:cNvPr id="3" name="Content Placeholder 2">
            <a:extLst>
              <a:ext uri="{FF2B5EF4-FFF2-40B4-BE49-F238E27FC236}">
                <a16:creationId xmlns:a16="http://schemas.microsoft.com/office/drawing/2014/main" id="{589C2405-353B-4B0C-B04D-24DC5FF33512}"/>
              </a:ext>
            </a:extLst>
          </p:cNvPr>
          <p:cNvSpPr>
            <a:spLocks noGrp="1"/>
          </p:cNvSpPr>
          <p:nvPr>
            <p:ph idx="1"/>
          </p:nvPr>
        </p:nvSpPr>
        <p:spPr>
          <a:xfrm>
            <a:off x="228600" y="2362200"/>
            <a:ext cx="8360569" cy="3124200"/>
          </a:xfrm>
        </p:spPr>
        <p:txBody>
          <a:bodyPr/>
          <a:lstStyle/>
          <a:p>
            <a:r>
              <a:rPr lang="en-US" sz="2000" dirty="0">
                <a:solidFill>
                  <a:schemeClr val="bg1"/>
                </a:solidFill>
              </a:rPr>
              <a:t>An employee of the recipient conditioning the provision of an aid, benefit, or service of the recipient on an individual’s participation in unwelcome sexual conduct</a:t>
            </a:r>
          </a:p>
          <a:p>
            <a:pPr lvl="2">
              <a:lnSpc>
                <a:spcPct val="150000"/>
              </a:lnSpc>
            </a:pPr>
            <a:r>
              <a:rPr lang="en-US" sz="1600" dirty="0">
                <a:solidFill>
                  <a:schemeClr val="bg1"/>
                </a:solidFill>
              </a:rPr>
              <a:t>Quid Pro Quo</a:t>
            </a:r>
          </a:p>
          <a:p>
            <a:pPr lvl="3">
              <a:lnSpc>
                <a:spcPct val="150000"/>
              </a:lnSpc>
            </a:pPr>
            <a:r>
              <a:rPr lang="en-US" sz="1400" dirty="0">
                <a:solidFill>
                  <a:schemeClr val="bg1"/>
                </a:solidFill>
              </a:rPr>
              <a:t>This for that…</a:t>
            </a:r>
          </a:p>
          <a:p>
            <a:pPr lvl="2"/>
            <a:r>
              <a:rPr lang="en-US" sz="1600" dirty="0">
                <a:solidFill>
                  <a:schemeClr val="bg1"/>
                </a:solidFill>
              </a:rPr>
              <a:t>One incident is sufficient to initiate a Title IX grievance process</a:t>
            </a:r>
          </a:p>
          <a:p>
            <a:pPr lvl="1"/>
            <a:endParaRPr lang="en-US" dirty="0">
              <a:solidFill>
                <a:schemeClr val="bg1"/>
              </a:solidFill>
            </a:endParaRPr>
          </a:p>
          <a:p>
            <a:pPr lvl="1"/>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4237917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ACF57-2923-44EF-B171-BC0459C20B50}"/>
              </a:ext>
            </a:extLst>
          </p:cNvPr>
          <p:cNvSpPr>
            <a:spLocks noGrp="1"/>
          </p:cNvSpPr>
          <p:nvPr>
            <p:ph type="title"/>
          </p:nvPr>
        </p:nvSpPr>
        <p:spPr/>
        <p:txBody>
          <a:bodyPr/>
          <a:lstStyle/>
          <a:p>
            <a:r>
              <a:rPr lang="en-US" dirty="0"/>
              <a:t>Scheduling Interviews</a:t>
            </a:r>
          </a:p>
        </p:txBody>
      </p:sp>
      <p:sp>
        <p:nvSpPr>
          <p:cNvPr id="3" name="Content Placeholder 2">
            <a:extLst>
              <a:ext uri="{FF2B5EF4-FFF2-40B4-BE49-F238E27FC236}">
                <a16:creationId xmlns:a16="http://schemas.microsoft.com/office/drawing/2014/main" id="{458C3A4B-D275-44E5-85EA-51E8BB70ECB2}"/>
              </a:ext>
            </a:extLst>
          </p:cNvPr>
          <p:cNvSpPr>
            <a:spLocks noGrp="1"/>
          </p:cNvSpPr>
          <p:nvPr>
            <p:ph idx="1"/>
          </p:nvPr>
        </p:nvSpPr>
        <p:spPr>
          <a:xfrm>
            <a:off x="533400" y="2336872"/>
            <a:ext cx="7315200" cy="4216328"/>
          </a:xfrm>
        </p:spPr>
        <p:txBody>
          <a:bodyPr>
            <a:normAutofit lnSpcReduction="10000"/>
          </a:bodyPr>
          <a:lstStyle/>
          <a:p>
            <a:r>
              <a:rPr lang="en-US" dirty="0">
                <a:solidFill>
                  <a:schemeClr val="bg1"/>
                </a:solidFill>
              </a:rPr>
              <a:t>When scheduling the interviews with the reporting parties the investigator must:</a:t>
            </a:r>
          </a:p>
          <a:p>
            <a:pPr lvl="1"/>
            <a:r>
              <a:rPr lang="en-US" dirty="0">
                <a:solidFill>
                  <a:schemeClr val="bg1"/>
                </a:solidFill>
              </a:rPr>
              <a:t>Ensure appropriate time has passed between issuing the NOI and the scheduled interview.</a:t>
            </a:r>
          </a:p>
          <a:p>
            <a:pPr lvl="2"/>
            <a:r>
              <a:rPr lang="en-US" dirty="0">
                <a:solidFill>
                  <a:schemeClr val="bg1"/>
                </a:solidFill>
              </a:rPr>
              <a:t>This time is necessary for the reporting party to prepare their statements, collect evidence supporting their statement, determine if they have witness, etc.</a:t>
            </a:r>
          </a:p>
          <a:p>
            <a:pPr lvl="1"/>
            <a:r>
              <a:rPr lang="en-US" dirty="0">
                <a:solidFill>
                  <a:schemeClr val="bg1"/>
                </a:solidFill>
              </a:rPr>
              <a:t>Ensure there is an advisor present</a:t>
            </a:r>
          </a:p>
          <a:p>
            <a:pPr lvl="2"/>
            <a:r>
              <a:rPr lang="en-US" dirty="0">
                <a:solidFill>
                  <a:schemeClr val="bg1"/>
                </a:solidFill>
              </a:rPr>
              <a:t>The reporting parties may choose any individual to be their advisor. The only restriction is that the advisor must participate in the Live-Hearing.</a:t>
            </a:r>
          </a:p>
          <a:p>
            <a:pPr lvl="2"/>
            <a:r>
              <a:rPr lang="en-US" dirty="0">
                <a:solidFill>
                  <a:schemeClr val="bg1"/>
                </a:solidFill>
              </a:rPr>
              <a:t>The chosen advisor, may be, but not required to be, an attorney.</a:t>
            </a:r>
          </a:p>
          <a:p>
            <a:pPr lvl="2"/>
            <a:r>
              <a:rPr lang="en-US" dirty="0">
                <a:solidFill>
                  <a:schemeClr val="bg1"/>
                </a:solidFill>
              </a:rPr>
              <a:t>If an advisor is to be provided by WNC, then the advisor will not be an attorney. </a:t>
            </a:r>
          </a:p>
          <a:p>
            <a:pPr marL="914400" lvl="2" indent="0">
              <a:buNone/>
            </a:pPr>
            <a:endParaRPr lang="en-US" dirty="0">
              <a:solidFill>
                <a:schemeClr val="bg1"/>
              </a:solidFill>
            </a:endParaRPr>
          </a:p>
        </p:txBody>
      </p:sp>
    </p:spTree>
    <p:extLst>
      <p:ext uri="{BB962C8B-B14F-4D97-AF65-F5344CB8AC3E}">
        <p14:creationId xmlns:p14="http://schemas.microsoft.com/office/powerpoint/2010/main" val="27138377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966A8-77B0-4A45-8596-F38D22CE1850}"/>
              </a:ext>
            </a:extLst>
          </p:cNvPr>
          <p:cNvSpPr>
            <a:spLocks noGrp="1"/>
          </p:cNvSpPr>
          <p:nvPr>
            <p:ph type="title"/>
          </p:nvPr>
        </p:nvSpPr>
        <p:spPr>
          <a:xfrm>
            <a:off x="74439" y="976462"/>
            <a:ext cx="7926561" cy="1080938"/>
          </a:xfrm>
        </p:spPr>
        <p:txBody>
          <a:bodyPr>
            <a:normAutofit fontScale="90000"/>
          </a:bodyPr>
          <a:lstStyle/>
          <a:p>
            <a:r>
              <a:rPr lang="en-US" dirty="0"/>
              <a:t>Ensure the complaint being investigated is under the authority of Title IX</a:t>
            </a:r>
            <a:br>
              <a:rPr lang="en-US" dirty="0">
                <a:solidFill>
                  <a:schemeClr val="bg1"/>
                </a:solidFill>
              </a:rPr>
            </a:br>
            <a:endParaRPr lang="en-US" dirty="0"/>
          </a:p>
        </p:txBody>
      </p:sp>
      <p:sp>
        <p:nvSpPr>
          <p:cNvPr id="3" name="Content Placeholder 2">
            <a:extLst>
              <a:ext uri="{FF2B5EF4-FFF2-40B4-BE49-F238E27FC236}">
                <a16:creationId xmlns:a16="http://schemas.microsoft.com/office/drawing/2014/main" id="{2C4038CC-D310-4BB5-86FD-FFD539AA2524}"/>
              </a:ext>
            </a:extLst>
          </p:cNvPr>
          <p:cNvSpPr>
            <a:spLocks noGrp="1"/>
          </p:cNvSpPr>
          <p:nvPr>
            <p:ph idx="1"/>
          </p:nvPr>
        </p:nvSpPr>
        <p:spPr>
          <a:xfrm>
            <a:off x="533400" y="2133600"/>
            <a:ext cx="8534400" cy="4724400"/>
          </a:xfrm>
        </p:spPr>
        <p:txBody>
          <a:bodyPr>
            <a:normAutofit fontScale="92500" lnSpcReduction="20000"/>
          </a:bodyPr>
          <a:lstStyle/>
          <a:p>
            <a:r>
              <a:rPr lang="en-US" dirty="0">
                <a:solidFill>
                  <a:schemeClr val="bg1"/>
                </a:solidFill>
              </a:rPr>
              <a:t>During the investigation, if any information is obtained that makes the complaint a Non-Title IX incident, then the investigator will immediately notify the Title IX Coordinator.</a:t>
            </a:r>
          </a:p>
          <a:p>
            <a:pPr lvl="1"/>
            <a:r>
              <a:rPr lang="en-US" dirty="0">
                <a:solidFill>
                  <a:schemeClr val="bg1"/>
                </a:solidFill>
              </a:rPr>
              <a:t>For example, the complainant states the incident occurred outside of a WNC educational program.</a:t>
            </a:r>
          </a:p>
          <a:p>
            <a:r>
              <a:rPr lang="en-US" dirty="0">
                <a:solidFill>
                  <a:schemeClr val="bg1"/>
                </a:solidFill>
              </a:rPr>
              <a:t>If the Title IX Coordinator dismisses the complaint, then the Investigator must notify the reporting parties and their advisors of the dismissal decision, simultaneously. The notification must include information regarding how to appeal, any related deadlines, and, when applicable, the Title IX Coordinator decides to investigate the complaint under Non-Title IX Grievance Process. </a:t>
            </a:r>
          </a:p>
          <a:p>
            <a:r>
              <a:rPr lang="en-US" dirty="0">
                <a:solidFill>
                  <a:schemeClr val="bg1"/>
                </a:solidFill>
              </a:rPr>
              <a:t>If an appeal has been filed or the deadline to file an appeal passes, then the Investigator will notify the Title IX Coordinator.</a:t>
            </a:r>
          </a:p>
          <a:p>
            <a:pPr lvl="1"/>
            <a:r>
              <a:rPr lang="en-US" dirty="0">
                <a:solidFill>
                  <a:schemeClr val="bg1"/>
                </a:solidFill>
              </a:rPr>
              <a:t>The Title IX Coordinator will coordinate the appeal process is necessary. </a:t>
            </a:r>
          </a:p>
          <a:p>
            <a:pPr lvl="1"/>
            <a:r>
              <a:rPr lang="en-US" dirty="0">
                <a:solidFill>
                  <a:schemeClr val="bg1"/>
                </a:solidFill>
              </a:rPr>
              <a:t>Additionally, The Title IX Coordinator has the authority to close the case, not the Investigator.</a:t>
            </a:r>
          </a:p>
          <a:p>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26528601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458FC-7E13-49C2-A091-5A207152E8E5}"/>
              </a:ext>
            </a:extLst>
          </p:cNvPr>
          <p:cNvSpPr>
            <a:spLocks noGrp="1"/>
          </p:cNvSpPr>
          <p:nvPr>
            <p:ph type="title"/>
          </p:nvPr>
        </p:nvSpPr>
        <p:spPr/>
        <p:txBody>
          <a:bodyPr/>
          <a:lstStyle/>
          <a:p>
            <a:r>
              <a:rPr lang="en-US" dirty="0"/>
              <a:t>Collection and dissemination of evidence</a:t>
            </a:r>
          </a:p>
        </p:txBody>
      </p:sp>
      <p:sp>
        <p:nvSpPr>
          <p:cNvPr id="3" name="Content Placeholder 2">
            <a:extLst>
              <a:ext uri="{FF2B5EF4-FFF2-40B4-BE49-F238E27FC236}">
                <a16:creationId xmlns:a16="http://schemas.microsoft.com/office/drawing/2014/main" id="{42ED8687-2BB9-4336-A42B-E1BEC359319D}"/>
              </a:ext>
            </a:extLst>
          </p:cNvPr>
          <p:cNvSpPr>
            <a:spLocks noGrp="1"/>
          </p:cNvSpPr>
          <p:nvPr>
            <p:ph idx="1"/>
          </p:nvPr>
        </p:nvSpPr>
        <p:spPr>
          <a:xfrm>
            <a:off x="533400" y="2133600"/>
            <a:ext cx="7772400" cy="4724399"/>
          </a:xfrm>
        </p:spPr>
        <p:txBody>
          <a:bodyPr>
            <a:normAutofit fontScale="92500" lnSpcReduction="10000"/>
          </a:bodyPr>
          <a:lstStyle/>
          <a:p>
            <a:r>
              <a:rPr lang="en-US" dirty="0">
                <a:solidFill>
                  <a:schemeClr val="bg1"/>
                </a:solidFill>
              </a:rPr>
              <a:t>Once all related evidence has been collected, the Investigator must disseminate all the evidence to the reporting parties and their advisors, simultaneously.</a:t>
            </a:r>
          </a:p>
          <a:p>
            <a:pPr lvl="1"/>
            <a:r>
              <a:rPr lang="en-US" dirty="0">
                <a:solidFill>
                  <a:schemeClr val="bg1"/>
                </a:solidFill>
              </a:rPr>
              <a:t>When the reporting parties have received the evidence, they have ten (10) days to review the evidence.</a:t>
            </a:r>
          </a:p>
          <a:p>
            <a:pPr lvl="1"/>
            <a:r>
              <a:rPr lang="en-US" dirty="0">
                <a:solidFill>
                  <a:schemeClr val="bg1"/>
                </a:solidFill>
              </a:rPr>
              <a:t>During the review period the reporting parties can submit statements supporting or questioning the evidence.</a:t>
            </a:r>
          </a:p>
          <a:p>
            <a:r>
              <a:rPr lang="en-US" dirty="0">
                <a:solidFill>
                  <a:schemeClr val="bg1"/>
                </a:solidFill>
              </a:rPr>
              <a:t>It is the responsibility of the Title IX Investigator to consider any question asked by the reporting party or advisor.</a:t>
            </a:r>
          </a:p>
          <a:p>
            <a:pPr lvl="1"/>
            <a:r>
              <a:rPr lang="en-US" dirty="0">
                <a:solidFill>
                  <a:schemeClr val="bg1"/>
                </a:solidFill>
              </a:rPr>
              <a:t>If a question or evidence is determined as irrelevant, then the Title IX Investigator must provide a valid reason for their evaluation and annotate it in the investigative report.</a:t>
            </a:r>
          </a:p>
          <a:p>
            <a:pPr lvl="1"/>
            <a:r>
              <a:rPr lang="en-US" dirty="0">
                <a:solidFill>
                  <a:schemeClr val="bg1"/>
                </a:solidFill>
              </a:rPr>
              <a:t>If a question or evidence is determined as relevant, then the Title IX Investigator will include the question or evidence in the investigative report. </a:t>
            </a:r>
          </a:p>
          <a:p>
            <a:pPr lvl="1"/>
            <a:endParaRPr lang="en-US" dirty="0"/>
          </a:p>
        </p:txBody>
      </p:sp>
    </p:spTree>
    <p:extLst>
      <p:ext uri="{BB962C8B-B14F-4D97-AF65-F5344CB8AC3E}">
        <p14:creationId xmlns:p14="http://schemas.microsoft.com/office/powerpoint/2010/main" val="4340960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4CBDA-A3C6-4C29-A58E-771D6783E0D7}"/>
              </a:ext>
            </a:extLst>
          </p:cNvPr>
          <p:cNvSpPr>
            <a:spLocks noGrp="1"/>
          </p:cNvSpPr>
          <p:nvPr>
            <p:ph type="title"/>
          </p:nvPr>
        </p:nvSpPr>
        <p:spPr/>
        <p:txBody>
          <a:bodyPr/>
          <a:lstStyle/>
          <a:p>
            <a:r>
              <a:rPr lang="en-US" dirty="0"/>
              <a:t>Investigative Report</a:t>
            </a:r>
          </a:p>
        </p:txBody>
      </p:sp>
      <p:sp>
        <p:nvSpPr>
          <p:cNvPr id="3" name="Content Placeholder 2">
            <a:extLst>
              <a:ext uri="{FF2B5EF4-FFF2-40B4-BE49-F238E27FC236}">
                <a16:creationId xmlns:a16="http://schemas.microsoft.com/office/drawing/2014/main" id="{49B34BBB-7526-47D7-B8E8-C34874270CBD}"/>
              </a:ext>
            </a:extLst>
          </p:cNvPr>
          <p:cNvSpPr>
            <a:spLocks noGrp="1"/>
          </p:cNvSpPr>
          <p:nvPr>
            <p:ph idx="1"/>
          </p:nvPr>
        </p:nvSpPr>
        <p:spPr>
          <a:xfrm>
            <a:off x="533400" y="2336872"/>
            <a:ext cx="7315200" cy="4368727"/>
          </a:xfrm>
        </p:spPr>
        <p:txBody>
          <a:bodyPr>
            <a:normAutofit fontScale="92500"/>
          </a:bodyPr>
          <a:lstStyle/>
          <a:p>
            <a:r>
              <a:rPr lang="en-US" dirty="0">
                <a:solidFill>
                  <a:schemeClr val="bg1"/>
                </a:solidFill>
              </a:rPr>
              <a:t>Once the ten days have passed or the Investigator has obtained the statements from the reporting party regarding the evidence, then the investigative report is written.</a:t>
            </a:r>
          </a:p>
          <a:p>
            <a:r>
              <a:rPr lang="en-US" dirty="0">
                <a:solidFill>
                  <a:schemeClr val="bg1"/>
                </a:solidFill>
              </a:rPr>
              <a:t>The investigative report must contain:</a:t>
            </a:r>
          </a:p>
          <a:p>
            <a:pPr lvl="1"/>
            <a:r>
              <a:rPr lang="en-US" dirty="0">
                <a:solidFill>
                  <a:schemeClr val="bg1"/>
                </a:solidFill>
              </a:rPr>
              <a:t>summarizes all statements </a:t>
            </a:r>
          </a:p>
          <a:p>
            <a:pPr lvl="1"/>
            <a:r>
              <a:rPr lang="en-US" dirty="0">
                <a:solidFill>
                  <a:schemeClr val="bg1"/>
                </a:solidFill>
              </a:rPr>
              <a:t>summarizes all relevant evidence</a:t>
            </a:r>
          </a:p>
          <a:p>
            <a:pPr lvl="1"/>
            <a:r>
              <a:rPr lang="en-US" dirty="0">
                <a:solidFill>
                  <a:schemeClr val="bg1"/>
                </a:solidFill>
              </a:rPr>
              <a:t>provides a chronology of the events that occurred during the investigation. </a:t>
            </a:r>
          </a:p>
          <a:p>
            <a:pPr lvl="1"/>
            <a:r>
              <a:rPr lang="en-US" dirty="0">
                <a:solidFill>
                  <a:schemeClr val="bg1"/>
                </a:solidFill>
              </a:rPr>
              <a:t>Any question or evidence excluded and the reason the Investigator determined such information as irrelevant.</a:t>
            </a:r>
          </a:p>
          <a:p>
            <a:r>
              <a:rPr lang="en-US" dirty="0">
                <a:solidFill>
                  <a:schemeClr val="bg1"/>
                </a:solidFill>
              </a:rPr>
              <a:t>When the report has been written, then the report is given to the reporting parties and their advisors.</a:t>
            </a:r>
          </a:p>
          <a:p>
            <a:pPr lvl="1"/>
            <a:endParaRPr lang="en-US" dirty="0"/>
          </a:p>
          <a:p>
            <a:pPr lvl="1"/>
            <a:endParaRPr lang="en-US" dirty="0"/>
          </a:p>
        </p:txBody>
      </p:sp>
    </p:spTree>
    <p:extLst>
      <p:ext uri="{BB962C8B-B14F-4D97-AF65-F5344CB8AC3E}">
        <p14:creationId xmlns:p14="http://schemas.microsoft.com/office/powerpoint/2010/main" val="19708271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EF5E1-FA5F-4027-A06B-BE0C0D6E6E3E}"/>
              </a:ext>
            </a:extLst>
          </p:cNvPr>
          <p:cNvSpPr>
            <a:spLocks noGrp="1"/>
          </p:cNvSpPr>
          <p:nvPr>
            <p:ph type="title"/>
          </p:nvPr>
        </p:nvSpPr>
        <p:spPr/>
        <p:txBody>
          <a:bodyPr/>
          <a:lstStyle/>
          <a:p>
            <a:r>
              <a:rPr lang="en-US" dirty="0"/>
              <a:t>Investigator Report </a:t>
            </a:r>
            <a:br>
              <a:rPr lang="en-US" dirty="0"/>
            </a:br>
            <a:r>
              <a:rPr lang="en-US" sz="1900" dirty="0"/>
              <a:t>Continued</a:t>
            </a:r>
          </a:p>
        </p:txBody>
      </p:sp>
      <p:sp>
        <p:nvSpPr>
          <p:cNvPr id="3" name="Content Placeholder 2">
            <a:extLst>
              <a:ext uri="{FF2B5EF4-FFF2-40B4-BE49-F238E27FC236}">
                <a16:creationId xmlns:a16="http://schemas.microsoft.com/office/drawing/2014/main" id="{247205F9-46BE-489F-8F11-8F6B65F0B40F}"/>
              </a:ext>
            </a:extLst>
          </p:cNvPr>
          <p:cNvSpPr>
            <a:spLocks noGrp="1"/>
          </p:cNvSpPr>
          <p:nvPr>
            <p:ph idx="1"/>
          </p:nvPr>
        </p:nvSpPr>
        <p:spPr>
          <a:xfrm>
            <a:off x="531639" y="2133600"/>
            <a:ext cx="7696200" cy="4825928"/>
          </a:xfrm>
        </p:spPr>
        <p:txBody>
          <a:bodyPr>
            <a:normAutofit fontScale="77500" lnSpcReduction="20000"/>
          </a:bodyPr>
          <a:lstStyle/>
          <a:p>
            <a:r>
              <a:rPr lang="en-US" dirty="0">
                <a:solidFill>
                  <a:schemeClr val="bg1"/>
                </a:solidFill>
              </a:rPr>
              <a:t>When the reporting parties have received the Investigative Report, they have ten (10) days to review.</a:t>
            </a:r>
          </a:p>
          <a:p>
            <a:pPr lvl="1"/>
            <a:r>
              <a:rPr lang="en-US" dirty="0">
                <a:solidFill>
                  <a:schemeClr val="bg1"/>
                </a:solidFill>
              </a:rPr>
              <a:t>During the review period the reporting parties can submit statements supporting or questioning the Investigative Report.</a:t>
            </a:r>
          </a:p>
          <a:p>
            <a:r>
              <a:rPr lang="en-US" dirty="0">
                <a:solidFill>
                  <a:schemeClr val="bg1"/>
                </a:solidFill>
              </a:rPr>
              <a:t>It is the responsibility of the Title IX Investigator to consider any question asked by the reporting party or advisor.</a:t>
            </a:r>
          </a:p>
          <a:p>
            <a:pPr lvl="1"/>
            <a:r>
              <a:rPr lang="en-US" dirty="0">
                <a:solidFill>
                  <a:schemeClr val="bg1"/>
                </a:solidFill>
              </a:rPr>
              <a:t>If a question about the Investigative Report is determined as irrelevant, then the Title IX Investigator must provide a valid reason for their evaluation and annotate it in the investigative report.</a:t>
            </a:r>
          </a:p>
          <a:p>
            <a:pPr lvl="1"/>
            <a:r>
              <a:rPr lang="en-US" dirty="0">
                <a:solidFill>
                  <a:schemeClr val="bg1"/>
                </a:solidFill>
              </a:rPr>
              <a:t>If a question about the Investigative Report is determined as relevant, then the Title IX Investigator will include the question or evidence in the investigative report. </a:t>
            </a:r>
          </a:p>
          <a:p>
            <a:r>
              <a:rPr lang="en-US" dirty="0">
                <a:solidFill>
                  <a:schemeClr val="bg1"/>
                </a:solidFill>
              </a:rPr>
              <a:t>Only once the deadline to submit questions regarding the Investigative report has passed or the statements from the reporting party have been received will the Investigative Report be considered final.</a:t>
            </a:r>
          </a:p>
          <a:p>
            <a:r>
              <a:rPr lang="en-US" dirty="0">
                <a:solidFill>
                  <a:schemeClr val="bg1"/>
                </a:solidFill>
              </a:rPr>
              <a:t>Once the Investigative Report has been finalized, the Title IX Investigator will give the finalized report to the Title IX Coordinator. </a:t>
            </a:r>
          </a:p>
          <a:p>
            <a:pPr lvl="1"/>
            <a:r>
              <a:rPr lang="en-US" dirty="0">
                <a:solidFill>
                  <a:schemeClr val="bg1"/>
                </a:solidFill>
              </a:rPr>
              <a:t>Once the report has been handed over, the Title IX Investigator’s role in the Title IX Grievance Procedure is completed.</a:t>
            </a:r>
          </a:p>
          <a:p>
            <a:endParaRPr lang="en-US" dirty="0"/>
          </a:p>
        </p:txBody>
      </p:sp>
    </p:spTree>
    <p:extLst>
      <p:ext uri="{BB962C8B-B14F-4D97-AF65-F5344CB8AC3E}">
        <p14:creationId xmlns:p14="http://schemas.microsoft.com/office/powerpoint/2010/main" val="27481568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851C6-76E0-497E-85DA-1E2271B5E6B6}"/>
              </a:ext>
            </a:extLst>
          </p:cNvPr>
          <p:cNvSpPr>
            <a:spLocks noGrp="1"/>
          </p:cNvSpPr>
          <p:nvPr>
            <p:ph type="title"/>
          </p:nvPr>
        </p:nvSpPr>
        <p:spPr/>
        <p:txBody>
          <a:bodyPr/>
          <a:lstStyle/>
          <a:p>
            <a:r>
              <a:rPr lang="en-US" dirty="0"/>
              <a:t>Investigative Process Flow Chart</a:t>
            </a:r>
          </a:p>
        </p:txBody>
      </p:sp>
      <p:graphicFrame>
        <p:nvGraphicFramePr>
          <p:cNvPr id="4" name="Content Placeholder 3" descr="Appeal Process Flow Chart. Step 1: Appeal Filed within 5 Calendar Days. Step 2. Reporting Parties and advisors notified of filed appeal. Step 3. Reporting parties submit their statements within 5 calendar days. Step 4 Statements received or 5 calendar days have passed. Step 5. Review of appeal and written decision initiated. Step 6. Written Decision issued to all, simultaneously. ">
            <a:extLst>
              <a:ext uri="{FF2B5EF4-FFF2-40B4-BE49-F238E27FC236}">
                <a16:creationId xmlns:a16="http://schemas.microsoft.com/office/drawing/2014/main" id="{8CBB8978-60A5-4220-969C-68251F7932E3}"/>
              </a:ext>
            </a:extLst>
          </p:cNvPr>
          <p:cNvGraphicFramePr>
            <a:graphicFrameLocks noGrp="1"/>
          </p:cNvGraphicFramePr>
          <p:nvPr>
            <p:ph idx="1"/>
            <p:extLst>
              <p:ext uri="{D42A27DB-BD31-4B8C-83A1-F6EECF244321}">
                <p14:modId xmlns:p14="http://schemas.microsoft.com/office/powerpoint/2010/main" val="1423739357"/>
              </p:ext>
            </p:extLst>
          </p:nvPr>
        </p:nvGraphicFramePr>
        <p:xfrm>
          <a:off x="762000" y="2209800"/>
          <a:ext cx="7848600" cy="436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67807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750A-2866-46F7-897F-E38BCCDF277B}"/>
              </a:ext>
            </a:extLst>
          </p:cNvPr>
          <p:cNvSpPr>
            <a:spLocks noGrp="1"/>
          </p:cNvSpPr>
          <p:nvPr>
            <p:ph type="ctrTitle"/>
          </p:nvPr>
        </p:nvSpPr>
        <p:spPr/>
        <p:txBody>
          <a:bodyPr/>
          <a:lstStyle/>
          <a:p>
            <a:r>
              <a:rPr lang="en-US" dirty="0"/>
              <a:t>Title IX Resources</a:t>
            </a:r>
          </a:p>
        </p:txBody>
      </p:sp>
    </p:spTree>
    <p:extLst>
      <p:ext uri="{BB962C8B-B14F-4D97-AF65-F5344CB8AC3E}">
        <p14:creationId xmlns:p14="http://schemas.microsoft.com/office/powerpoint/2010/main" val="42289448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0EF1F-0202-4800-A93B-01DF5A5E9B3D}"/>
              </a:ext>
            </a:extLst>
          </p:cNvPr>
          <p:cNvSpPr>
            <a:spLocks noGrp="1"/>
          </p:cNvSpPr>
          <p:nvPr>
            <p:ph type="title"/>
          </p:nvPr>
        </p:nvSpPr>
        <p:spPr/>
        <p:txBody>
          <a:bodyPr>
            <a:normAutofit/>
          </a:bodyPr>
          <a:lstStyle/>
          <a:p>
            <a:r>
              <a:rPr lang="en-US" b="1" dirty="0">
                <a:latin typeface="+mn-lt"/>
              </a:rPr>
              <a:t>Title IX Resources</a:t>
            </a:r>
          </a:p>
        </p:txBody>
      </p:sp>
      <p:sp>
        <p:nvSpPr>
          <p:cNvPr id="3" name="Content Placeholder 2">
            <a:extLst>
              <a:ext uri="{FF2B5EF4-FFF2-40B4-BE49-F238E27FC236}">
                <a16:creationId xmlns:a16="http://schemas.microsoft.com/office/drawing/2014/main" id="{C57507A6-A9EF-4ECC-B595-1EB1D255A731}"/>
              </a:ext>
            </a:extLst>
          </p:cNvPr>
          <p:cNvSpPr>
            <a:spLocks noGrp="1"/>
          </p:cNvSpPr>
          <p:nvPr>
            <p:ph idx="1"/>
          </p:nvPr>
        </p:nvSpPr>
        <p:spPr>
          <a:xfrm>
            <a:off x="685800" y="2209800"/>
            <a:ext cx="7315200" cy="3726389"/>
          </a:xfrm>
        </p:spPr>
        <p:txBody>
          <a:bodyPr>
            <a:normAutofit/>
          </a:bodyPr>
          <a:lstStyle/>
          <a:p>
            <a:pPr marL="0" indent="0">
              <a:buNone/>
            </a:pPr>
            <a:r>
              <a:rPr lang="en-US" sz="2400" b="1" dirty="0">
                <a:solidFill>
                  <a:schemeClr val="bg1"/>
                </a:solidFill>
              </a:rPr>
              <a:t>NSHE Policy – Title 4, Chapter 8, Section 13</a:t>
            </a:r>
          </a:p>
          <a:p>
            <a:pPr marL="0" indent="0">
              <a:buNone/>
            </a:pPr>
            <a:r>
              <a:rPr lang="en-US" sz="1600" dirty="0">
                <a:solidFill>
                  <a:srgbClr val="0000CC"/>
                </a:solidFill>
                <a:hlinkClick r:id="rId2">
                  <a:extLst>
                    <a:ext uri="{A12FA001-AC4F-418D-AE19-62706E023703}">
                      <ahyp:hlinkClr xmlns:ahyp="http://schemas.microsoft.com/office/drawing/2018/hyperlinkcolor" val="tx"/>
                    </a:ext>
                  </a:extLst>
                </a:hlinkClick>
              </a:rPr>
              <a:t>https://nshe.nevada.edu/wp-content/uploads/file/BoardOfRegents/Handbook/title4//T4-CH08%20Student%20Recruitment%20and%20Retention%20Policy%20Equal%20Employment%20Opportunity%20Policy%20and%20Affirmative%20Action%20Program%20for%20NSHE.pdf</a:t>
            </a:r>
            <a:endParaRPr lang="en-US" sz="1600" dirty="0">
              <a:solidFill>
                <a:srgbClr val="0000CC"/>
              </a:solidFill>
            </a:endParaRPr>
          </a:p>
          <a:p>
            <a:endParaRPr lang="en-US" sz="2400" dirty="0">
              <a:solidFill>
                <a:schemeClr val="bg1"/>
              </a:solidFill>
            </a:endParaRPr>
          </a:p>
          <a:p>
            <a:pPr marL="0" indent="0">
              <a:buNone/>
            </a:pPr>
            <a:r>
              <a:rPr lang="en-US" sz="2400" b="1" dirty="0">
                <a:solidFill>
                  <a:schemeClr val="bg1"/>
                </a:solidFill>
              </a:rPr>
              <a:t>Department of Education –Title IX Resources</a:t>
            </a:r>
          </a:p>
          <a:p>
            <a:pPr marL="0" indent="0">
              <a:buNone/>
            </a:pPr>
            <a:r>
              <a:rPr lang="en-US" sz="1600" dirty="0">
                <a:solidFill>
                  <a:srgbClr val="0000CC"/>
                </a:solidFill>
                <a:hlinkClick r:id="rId3">
                  <a:extLst>
                    <a:ext uri="{A12FA001-AC4F-418D-AE19-62706E023703}">
                      <ahyp:hlinkClr xmlns:ahyp="http://schemas.microsoft.com/office/drawing/2018/hyperlinkcolor" val="tx"/>
                    </a:ext>
                  </a:extLst>
                </a:hlinkClick>
              </a:rPr>
              <a:t>https://www2.ed.gov/policy/rights/guid/ocr/sex.html</a:t>
            </a:r>
            <a:r>
              <a:rPr lang="en-US" sz="1600" dirty="0">
                <a:solidFill>
                  <a:srgbClr val="0000CC"/>
                </a:solidFill>
              </a:rPr>
              <a:t> </a:t>
            </a:r>
          </a:p>
          <a:p>
            <a:endParaRPr lang="en-US" dirty="0"/>
          </a:p>
        </p:txBody>
      </p:sp>
    </p:spTree>
    <p:extLst>
      <p:ext uri="{BB962C8B-B14F-4D97-AF65-F5344CB8AC3E}">
        <p14:creationId xmlns:p14="http://schemas.microsoft.com/office/powerpoint/2010/main" val="9996614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848E1-A9ED-40C2-A256-1764E5ADF6DC}"/>
              </a:ext>
            </a:extLst>
          </p:cNvPr>
          <p:cNvSpPr>
            <a:spLocks noGrp="1"/>
          </p:cNvSpPr>
          <p:nvPr>
            <p:ph type="title"/>
          </p:nvPr>
        </p:nvSpPr>
        <p:spPr/>
        <p:txBody>
          <a:bodyPr/>
          <a:lstStyle/>
          <a:p>
            <a:pPr algn="ctr"/>
            <a:r>
              <a:rPr lang="en-US" dirty="0"/>
              <a:t>Questions</a:t>
            </a:r>
          </a:p>
        </p:txBody>
      </p:sp>
      <p:pic>
        <p:nvPicPr>
          <p:cNvPr id="1030" name="Picture 6" descr="Concept Question Mark Stock Vectors, Images &amp; Vector Art ...">
            <a:extLst>
              <a:ext uri="{FF2B5EF4-FFF2-40B4-BE49-F238E27FC236}">
                <a16:creationId xmlns:a16="http://schemas.microsoft.com/office/drawing/2014/main" id="{ED28F5A6-FB86-4FDC-91BF-A9509837AA8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3333" b="5346"/>
          <a:stretch/>
        </p:blipFill>
        <p:spPr bwMode="auto">
          <a:xfrm>
            <a:off x="3054805" y="2667000"/>
            <a:ext cx="2431595" cy="3437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09442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0F9BA-0885-468D-97BE-BCA52D3F0E6B}"/>
              </a:ext>
            </a:extLst>
          </p:cNvPr>
          <p:cNvSpPr>
            <a:spLocks noGrp="1"/>
          </p:cNvSpPr>
          <p:nvPr>
            <p:ph type="title"/>
          </p:nvPr>
        </p:nvSpPr>
        <p:spPr/>
        <p:txBody>
          <a:bodyPr/>
          <a:lstStyle/>
          <a:p>
            <a:r>
              <a:rPr lang="en-US" dirty="0">
                <a:solidFill>
                  <a:schemeClr val="tx1"/>
                </a:solidFill>
              </a:rPr>
              <a:t>Title IX Coordinator</a:t>
            </a:r>
          </a:p>
        </p:txBody>
      </p:sp>
      <p:graphicFrame>
        <p:nvGraphicFramePr>
          <p:cNvPr id="7" name="Content Placeholder 11">
            <a:extLst>
              <a:ext uri="{FF2B5EF4-FFF2-40B4-BE49-F238E27FC236}">
                <a16:creationId xmlns:a16="http://schemas.microsoft.com/office/drawing/2014/main" id="{2A1BF11A-4C29-427E-A9A2-DC9E892A441B}"/>
              </a:ext>
            </a:extLst>
          </p:cNvPr>
          <p:cNvGraphicFramePr>
            <a:graphicFrameLocks/>
          </p:cNvGraphicFramePr>
          <p:nvPr>
            <p:extLst>
              <p:ext uri="{D42A27DB-BD31-4B8C-83A1-F6EECF244321}">
                <p14:modId xmlns:p14="http://schemas.microsoft.com/office/powerpoint/2010/main" val="499421043"/>
              </p:ext>
            </p:extLst>
          </p:nvPr>
        </p:nvGraphicFramePr>
        <p:xfrm>
          <a:off x="1905000" y="3200400"/>
          <a:ext cx="5715000" cy="2248803"/>
        </p:xfrm>
        <a:graphic>
          <a:graphicData uri="http://schemas.openxmlformats.org/drawingml/2006/table">
            <a:tbl>
              <a:tblPr/>
              <a:tblGrid>
                <a:gridCol w="762000">
                  <a:extLst>
                    <a:ext uri="{9D8B030D-6E8A-4147-A177-3AD203B41FA5}">
                      <a16:colId xmlns:a16="http://schemas.microsoft.com/office/drawing/2014/main" val="87039503"/>
                    </a:ext>
                  </a:extLst>
                </a:gridCol>
                <a:gridCol w="4953000">
                  <a:extLst>
                    <a:ext uri="{9D8B030D-6E8A-4147-A177-3AD203B41FA5}">
                      <a16:colId xmlns:a16="http://schemas.microsoft.com/office/drawing/2014/main" val="3646318303"/>
                    </a:ext>
                  </a:extLst>
                </a:gridCol>
              </a:tblGrid>
              <a:tr h="609600">
                <a:tc>
                  <a:txBody>
                    <a:bodyPr/>
                    <a:lstStyle/>
                    <a:p>
                      <a:pPr algn="l" fontAlgn="t"/>
                      <a:r>
                        <a:rPr lang="en-US" sz="1600" b="0" dirty="0">
                          <a:solidFill>
                            <a:schemeClr val="bg1"/>
                          </a:solidFill>
                          <a:effectLst/>
                        </a:rPr>
                        <a:t>Title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a:noFill/>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dirty="0">
                          <a:solidFill>
                            <a:schemeClr val="bg1"/>
                          </a:solidFill>
                          <a:effectLst/>
                        </a:rPr>
                        <a:t>Vice President of Special Projects and General Counsel</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a:noFill/>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819982845"/>
                  </a:ext>
                </a:extLst>
              </a:tr>
              <a:tr h="546401">
                <a:tc>
                  <a:txBody>
                    <a:bodyPr/>
                    <a:lstStyle/>
                    <a:p>
                      <a:pPr algn="l" fontAlgn="t"/>
                      <a:r>
                        <a:rPr lang="en-US" sz="1600" b="0">
                          <a:solidFill>
                            <a:schemeClr val="bg1"/>
                          </a:solidFill>
                          <a:effectLst/>
                        </a:rPr>
                        <a:t>Email</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u="none" strike="noStrike" dirty="0">
                          <a:solidFill>
                            <a:schemeClr val="bg1"/>
                          </a:solidFill>
                          <a:effectLst/>
                          <a:hlinkClick r:id="rId2">
                            <a:extLst>
                              <a:ext uri="{A12FA001-AC4F-418D-AE19-62706E023703}">
                                <ahyp:hlinkClr xmlns:ahyp="http://schemas.microsoft.com/office/drawing/2018/hyperlinkcolor" val="tx"/>
                              </a:ext>
                            </a:extLst>
                          </a:hlinkClick>
                        </a:rPr>
                        <a:t>mark.ghan@wnc.edu</a:t>
                      </a:r>
                      <a:endParaRPr lang="en-US" sz="1600" b="0" dirty="0">
                        <a:solidFill>
                          <a:schemeClr val="bg1"/>
                        </a:solidFill>
                        <a:effectLst/>
                      </a:endParaRP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769947849"/>
                  </a:ext>
                </a:extLst>
              </a:tr>
              <a:tr h="546401">
                <a:tc>
                  <a:txBody>
                    <a:bodyPr/>
                    <a:lstStyle/>
                    <a:p>
                      <a:pPr algn="l" fontAlgn="t"/>
                      <a:r>
                        <a:rPr lang="en-US" sz="1600" b="0">
                          <a:solidFill>
                            <a:schemeClr val="bg1"/>
                          </a:solidFill>
                          <a:effectLst/>
                        </a:rPr>
                        <a:t>Phone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dirty="0">
                          <a:solidFill>
                            <a:schemeClr val="bg1"/>
                          </a:solidFill>
                          <a:effectLst/>
                        </a:rPr>
                        <a:t>775-445-3219</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620460645"/>
                  </a:ext>
                </a:extLst>
              </a:tr>
              <a:tr h="546401">
                <a:tc>
                  <a:txBody>
                    <a:bodyPr/>
                    <a:lstStyle/>
                    <a:p>
                      <a:pPr algn="l" fontAlgn="t"/>
                      <a:r>
                        <a:rPr lang="en-US" sz="1600" b="0">
                          <a:solidFill>
                            <a:schemeClr val="bg1"/>
                          </a:solidFill>
                          <a:effectLst/>
                        </a:rPr>
                        <a:t>Office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u="none" strike="noStrike" dirty="0">
                          <a:solidFill>
                            <a:schemeClr val="bg1"/>
                          </a:solidFill>
                          <a:effectLst/>
                          <a:hlinkClick r:id="rId3">
                            <a:extLst>
                              <a:ext uri="{A12FA001-AC4F-418D-AE19-62706E023703}">
                                <ahyp:hlinkClr xmlns:ahyp="http://schemas.microsoft.com/office/drawing/2018/hyperlinkcolor" val="tx"/>
                              </a:ext>
                            </a:extLst>
                          </a:hlinkClick>
                        </a:rPr>
                        <a:t>Carson City</a:t>
                      </a:r>
                      <a:r>
                        <a:rPr lang="en-US" sz="1600" b="0" dirty="0">
                          <a:solidFill>
                            <a:schemeClr val="bg1"/>
                          </a:solidFill>
                          <a:effectLst/>
                        </a:rPr>
                        <a:t>  </a:t>
                      </a:r>
                      <a:r>
                        <a:rPr lang="en-US" sz="1600" b="0" u="none" strike="noStrike" dirty="0">
                          <a:solidFill>
                            <a:schemeClr val="bg1"/>
                          </a:solidFill>
                          <a:effectLst/>
                          <a:hlinkClick r:id="rId4">
                            <a:extLst>
                              <a:ext uri="{A12FA001-AC4F-418D-AE19-62706E023703}">
                                <ahyp:hlinkClr xmlns:ahyp="http://schemas.microsoft.com/office/drawing/2018/hyperlinkcolor" val="tx"/>
                              </a:ext>
                            </a:extLst>
                          </a:hlinkClick>
                        </a:rPr>
                        <a:t>Bristlecone Building</a:t>
                      </a:r>
                      <a:r>
                        <a:rPr lang="en-US" sz="1600" b="0" dirty="0">
                          <a:solidFill>
                            <a:schemeClr val="bg1"/>
                          </a:solidFill>
                          <a:effectLst/>
                        </a:rPr>
                        <a:t>  Room 143</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2742248008"/>
                  </a:ext>
                </a:extLst>
              </a:tr>
            </a:tbl>
          </a:graphicData>
        </a:graphic>
      </p:graphicFrame>
    </p:spTree>
    <p:extLst>
      <p:ext uri="{BB962C8B-B14F-4D97-AF65-F5344CB8AC3E}">
        <p14:creationId xmlns:p14="http://schemas.microsoft.com/office/powerpoint/2010/main" val="575593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53875-74DE-4142-899E-514756FB9624}"/>
              </a:ext>
            </a:extLst>
          </p:cNvPr>
          <p:cNvSpPr>
            <a:spLocks noGrp="1"/>
          </p:cNvSpPr>
          <p:nvPr>
            <p:ph type="title"/>
          </p:nvPr>
        </p:nvSpPr>
        <p:spPr>
          <a:xfrm>
            <a:off x="1117245" y="857250"/>
            <a:ext cx="7453250" cy="986590"/>
          </a:xfrm>
        </p:spPr>
        <p:txBody>
          <a:bodyPr/>
          <a:lstStyle/>
          <a:p>
            <a:pPr algn="l"/>
            <a:r>
              <a:rPr lang="en-US" dirty="0"/>
              <a:t>Meaning of Prong 2</a:t>
            </a:r>
          </a:p>
        </p:txBody>
      </p:sp>
      <p:sp>
        <p:nvSpPr>
          <p:cNvPr id="3" name="Content Placeholder 2">
            <a:extLst>
              <a:ext uri="{FF2B5EF4-FFF2-40B4-BE49-F238E27FC236}">
                <a16:creationId xmlns:a16="http://schemas.microsoft.com/office/drawing/2014/main" id="{F4C9FAD5-2639-4A58-B94C-6F38312A02F7}"/>
              </a:ext>
            </a:extLst>
          </p:cNvPr>
          <p:cNvSpPr>
            <a:spLocks noGrp="1"/>
          </p:cNvSpPr>
          <p:nvPr>
            <p:ph idx="1"/>
          </p:nvPr>
        </p:nvSpPr>
        <p:spPr>
          <a:xfrm>
            <a:off x="304800" y="2286000"/>
            <a:ext cx="8163928" cy="4267200"/>
          </a:xfrm>
        </p:spPr>
        <p:txBody>
          <a:bodyPr>
            <a:normAutofit/>
          </a:bodyPr>
          <a:lstStyle/>
          <a:p>
            <a:pPr>
              <a:lnSpc>
                <a:spcPct val="100000"/>
              </a:lnSpc>
            </a:pPr>
            <a:r>
              <a:rPr lang="en-US" sz="1875" dirty="0">
                <a:solidFill>
                  <a:schemeClr val="bg1"/>
                </a:solidFill>
              </a:rPr>
              <a:t>Unwelcome conduct determined by a reasonable person to be so severe, pervasive, and objectively offensive that it effectively denies a person equal access to the recipient’s education program or activity.</a:t>
            </a:r>
          </a:p>
          <a:p>
            <a:pPr lvl="1">
              <a:lnSpc>
                <a:spcPct val="100000"/>
              </a:lnSpc>
            </a:pPr>
            <a:r>
              <a:rPr lang="en-US" sz="1650" b="1" u="sng" dirty="0">
                <a:solidFill>
                  <a:schemeClr val="bg1"/>
                </a:solidFill>
              </a:rPr>
              <a:t>Third Party </a:t>
            </a:r>
            <a:r>
              <a:rPr lang="en-US" sz="1650" dirty="0">
                <a:solidFill>
                  <a:schemeClr val="bg1"/>
                </a:solidFill>
              </a:rPr>
              <a:t>– Sexual conduct which is welcomed and reciprocated but creates a hostile environment for others.</a:t>
            </a:r>
          </a:p>
          <a:p>
            <a:pPr lvl="1"/>
            <a:r>
              <a:rPr lang="en-US" sz="1650" b="1" u="sng" dirty="0">
                <a:solidFill>
                  <a:schemeClr val="bg1"/>
                </a:solidFill>
              </a:rPr>
              <a:t>Sexual Favoritism </a:t>
            </a:r>
            <a:r>
              <a:rPr lang="en-US" sz="1650" dirty="0">
                <a:solidFill>
                  <a:schemeClr val="bg1"/>
                </a:solidFill>
              </a:rPr>
              <a:t>– Sexual conduct that is welcomed and reciprocated, but results in unfair treatment of others.</a:t>
            </a:r>
          </a:p>
          <a:p>
            <a:pPr lvl="1"/>
            <a:r>
              <a:rPr lang="en-US" sz="1650" b="1" u="sng" dirty="0">
                <a:solidFill>
                  <a:schemeClr val="bg1"/>
                </a:solidFill>
              </a:rPr>
              <a:t>Sex-Based</a:t>
            </a:r>
            <a:r>
              <a:rPr lang="en-US" sz="1650" dirty="0">
                <a:solidFill>
                  <a:schemeClr val="bg1"/>
                </a:solidFill>
              </a:rPr>
              <a:t> – Any harassing conduct which is based on gender can constitute sexual harassment.</a:t>
            </a:r>
          </a:p>
          <a:p>
            <a:pPr lvl="1"/>
            <a:r>
              <a:rPr lang="en-US" sz="1650" b="1" u="sng" dirty="0">
                <a:solidFill>
                  <a:schemeClr val="bg1"/>
                </a:solidFill>
              </a:rPr>
              <a:t>Hostile Environment </a:t>
            </a:r>
            <a:r>
              <a:rPr lang="en-US" sz="1650" dirty="0">
                <a:solidFill>
                  <a:schemeClr val="bg1"/>
                </a:solidFill>
              </a:rPr>
              <a:t>–jokes, images, posters, slurs, derogatory comments, etc. that involve sexual content.</a:t>
            </a:r>
          </a:p>
          <a:p>
            <a:r>
              <a:rPr lang="en-US" sz="1875" dirty="0">
                <a:solidFill>
                  <a:schemeClr val="bg1"/>
                </a:solidFill>
              </a:rPr>
              <a:t>This behavior is so frequent or serious that it effectively denies a person equal access to the educational program or activity.</a:t>
            </a:r>
          </a:p>
        </p:txBody>
      </p:sp>
    </p:spTree>
    <p:extLst>
      <p:ext uri="{BB962C8B-B14F-4D97-AF65-F5344CB8AC3E}">
        <p14:creationId xmlns:p14="http://schemas.microsoft.com/office/powerpoint/2010/main" val="3763521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A01A9-E00C-4522-9FF7-50CA6244D29A}"/>
              </a:ext>
            </a:extLst>
          </p:cNvPr>
          <p:cNvSpPr>
            <a:spLocks noGrp="1"/>
          </p:cNvSpPr>
          <p:nvPr>
            <p:ph type="title"/>
          </p:nvPr>
        </p:nvSpPr>
        <p:spPr>
          <a:xfrm>
            <a:off x="1113232" y="857251"/>
            <a:ext cx="7514035" cy="1314449"/>
          </a:xfrm>
        </p:spPr>
        <p:txBody>
          <a:bodyPr/>
          <a:lstStyle/>
          <a:p>
            <a:pPr algn="l"/>
            <a:r>
              <a:rPr lang="en-US" dirty="0"/>
              <a:t>Meaning of Prong 3</a:t>
            </a:r>
          </a:p>
        </p:txBody>
      </p:sp>
      <p:sp>
        <p:nvSpPr>
          <p:cNvPr id="3" name="Content Placeholder 2">
            <a:extLst>
              <a:ext uri="{FF2B5EF4-FFF2-40B4-BE49-F238E27FC236}">
                <a16:creationId xmlns:a16="http://schemas.microsoft.com/office/drawing/2014/main" id="{0CA9F8DB-8716-4F43-972D-76426F6F0CDE}"/>
              </a:ext>
            </a:extLst>
          </p:cNvPr>
          <p:cNvSpPr>
            <a:spLocks noGrp="1"/>
          </p:cNvSpPr>
          <p:nvPr>
            <p:ph idx="1"/>
          </p:nvPr>
        </p:nvSpPr>
        <p:spPr>
          <a:xfrm>
            <a:off x="533400" y="2336872"/>
            <a:ext cx="7924800" cy="3301928"/>
          </a:xfrm>
        </p:spPr>
        <p:txBody>
          <a:bodyPr/>
          <a:lstStyle/>
          <a:p>
            <a:r>
              <a:rPr lang="en-US" sz="2200" dirty="0">
                <a:solidFill>
                  <a:schemeClr val="bg1"/>
                </a:solidFill>
              </a:rPr>
              <a:t>“Sexual assault” as defined in 20 U.S.C. 1092(f)(6)(A)(v), “dating violence” as defined in 34 U.S.C. 12291(a)(10), “domestic violence” as defined in 34 U.S.C. 12291(a)(8), or “stalking” as defined in 34 U.S.C. 12291(a)(30).</a:t>
            </a:r>
          </a:p>
          <a:p>
            <a:pPr lvl="2"/>
            <a:r>
              <a:rPr lang="en-US" dirty="0">
                <a:solidFill>
                  <a:schemeClr val="bg1"/>
                </a:solidFill>
              </a:rPr>
              <a:t>Title IX now considers acts of Sexual Violence to be under the umbrella of Sexual Harassment.</a:t>
            </a:r>
          </a:p>
          <a:p>
            <a:pPr lvl="2"/>
            <a:r>
              <a:rPr lang="en-US" dirty="0">
                <a:solidFill>
                  <a:schemeClr val="bg1"/>
                </a:solidFill>
              </a:rPr>
              <a:t>One incident is sufficient to initiate a Title IX grievance process</a:t>
            </a:r>
          </a:p>
          <a:p>
            <a:pPr lvl="1"/>
            <a:endParaRPr lang="en-US" dirty="0"/>
          </a:p>
          <a:p>
            <a:pPr lvl="1"/>
            <a:endParaRPr lang="en-US" dirty="0"/>
          </a:p>
        </p:txBody>
      </p:sp>
    </p:spTree>
    <p:extLst>
      <p:ext uri="{BB962C8B-B14F-4D97-AF65-F5344CB8AC3E}">
        <p14:creationId xmlns:p14="http://schemas.microsoft.com/office/powerpoint/2010/main" val="335093613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4054</TotalTime>
  <Words>8546</Words>
  <Application>Microsoft Office PowerPoint</Application>
  <PresentationFormat>On-screen Show (4:3)</PresentationFormat>
  <Paragraphs>617</Paragraphs>
  <Slides>79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79</vt:i4>
      </vt:variant>
    </vt:vector>
  </HeadingPairs>
  <TitlesOfParts>
    <vt:vector size="89" baseType="lpstr">
      <vt:lpstr>ＭＳ Ｐゴシック</vt:lpstr>
      <vt:lpstr>Arial</vt:lpstr>
      <vt:lpstr>Calibri</vt:lpstr>
      <vt:lpstr>Corbel</vt:lpstr>
      <vt:lpstr>Franklin Gothic Book</vt:lpstr>
      <vt:lpstr>Symbol</vt:lpstr>
      <vt:lpstr>Times New Roman</vt:lpstr>
      <vt:lpstr>Trebuchet MS</vt:lpstr>
      <vt:lpstr>Wingdings</vt:lpstr>
      <vt:lpstr>Berlin</vt:lpstr>
      <vt:lpstr> Investigator Training Title IX and Non-Title IX </vt:lpstr>
      <vt:lpstr>Course Objectives</vt:lpstr>
      <vt:lpstr>Understanding Title IX</vt:lpstr>
      <vt:lpstr>Title IX of the Education Amendments Act of 1972 </vt:lpstr>
      <vt:lpstr>Title IX addresses </vt:lpstr>
      <vt:lpstr>Sexual Harassment Defined</vt:lpstr>
      <vt:lpstr>Meaning of Prong 1</vt:lpstr>
      <vt:lpstr>Meaning of Prong 2</vt:lpstr>
      <vt:lpstr>Meaning of Prong 3</vt:lpstr>
      <vt:lpstr>Title IX Jurisdiction </vt:lpstr>
      <vt:lpstr>Title IX Grievance Process Authorization</vt:lpstr>
      <vt:lpstr>Investigations</vt:lpstr>
      <vt:lpstr>Investigations</vt:lpstr>
      <vt:lpstr>Timeliness of the Investigation</vt:lpstr>
      <vt:lpstr>Interview Process</vt:lpstr>
      <vt:lpstr>Successful Tips for Interviewing</vt:lpstr>
      <vt:lpstr>Interview Best Practices</vt:lpstr>
      <vt:lpstr>Interview Best Practices Continued</vt:lpstr>
      <vt:lpstr>Complainant  Interview   The individual(s) who is alleged to be the victim of conduct. </vt:lpstr>
      <vt:lpstr>Respondent Interview The individual(s) alleged to be the perpetrator of the conduct.  </vt:lpstr>
      <vt:lpstr>Witness Interview The individual(s) that have or could potentially have information related and/or relevant to the alleged incident. </vt:lpstr>
      <vt:lpstr>Interviewer’s Don’ts</vt:lpstr>
      <vt:lpstr>Investigative File</vt:lpstr>
      <vt:lpstr>Requirements of the Title IX Investigator</vt:lpstr>
      <vt:lpstr>The Title IX Investigator must: </vt:lpstr>
      <vt:lpstr>Relevance</vt:lpstr>
      <vt:lpstr>Questions NOT to ask</vt:lpstr>
      <vt:lpstr>Consent</vt:lpstr>
      <vt:lpstr>ADA Compliance</vt:lpstr>
      <vt:lpstr>Types and Weight of Evidence</vt:lpstr>
      <vt:lpstr>Types and Weight of Evidence  Continued</vt:lpstr>
      <vt:lpstr>Burden of Proof</vt:lpstr>
      <vt:lpstr>Being Impartial</vt:lpstr>
      <vt:lpstr>Bias &amp; Stereotypes</vt:lpstr>
      <vt:lpstr>College Environment</vt:lpstr>
      <vt:lpstr>Biases’ &amp; Stereotypes</vt:lpstr>
      <vt:lpstr>Examples of Stereotypes</vt:lpstr>
      <vt:lpstr>Types of Biases</vt:lpstr>
      <vt:lpstr>Overcoming Biases</vt:lpstr>
      <vt:lpstr>WNC Title IX Grievance Process</vt:lpstr>
      <vt:lpstr>Parties involved in a Title IX Grievance </vt:lpstr>
      <vt:lpstr>Steps of Title IX Grievance Process </vt:lpstr>
      <vt:lpstr> Grievance Process Step 1 WNC Notified of Possible Title IX Incident. </vt:lpstr>
      <vt:lpstr>Grievance Process Step 2 Title IX Coordinator Meets with Possible Complainant </vt:lpstr>
      <vt:lpstr> Grievance Process Step 2  Continued </vt:lpstr>
      <vt:lpstr> Grievance Process Step 3 Complaint is filed </vt:lpstr>
      <vt:lpstr>Grievance Process Step 4: Investigators send Notification of Investigation</vt:lpstr>
      <vt:lpstr>Grievance Process Step 4 Continued</vt:lpstr>
      <vt:lpstr>Grievance Process Step 5 Complainant interviewed by Investigator</vt:lpstr>
      <vt:lpstr>Grievance Process Step 6 If necessary, Dismissal of Complaint </vt:lpstr>
      <vt:lpstr> Grievance Process Step 6 Continued </vt:lpstr>
      <vt:lpstr>Grievance Process Step 7 If necessary, dismissal appealed</vt:lpstr>
      <vt:lpstr>Grievance Process Step 7   Continued </vt:lpstr>
      <vt:lpstr>Grievance Process Step 8 Respondent interviewed by Investigator</vt:lpstr>
      <vt:lpstr>Grievance Process Step 9 Witnesses interviewed and Evidence Collected</vt:lpstr>
      <vt:lpstr>Grievance Process Step 10 Related evidence provided to reporting parties and advisors</vt:lpstr>
      <vt:lpstr>Grievance Process Step 11 Investigative Report Written </vt:lpstr>
      <vt:lpstr> Grievance Process Step 12 Investigative Report given to appropriate personnel. </vt:lpstr>
      <vt:lpstr> Grievance Process Step 13 Live-Hearing Conducted    </vt:lpstr>
      <vt:lpstr>   </vt:lpstr>
      <vt:lpstr>  Grievance Process Step 15 If necessary, determination of responsibility appealed   </vt:lpstr>
      <vt:lpstr>Grievance Process Step 15  Continued</vt:lpstr>
      <vt:lpstr>Grievance Process Step 16 If necessary, sanctions and remedies applied </vt:lpstr>
      <vt:lpstr>Grievance Process Step 17 If necessary, Title IX Coordinator follow-up with  department to ensure sanctions/remedies applied </vt:lpstr>
      <vt:lpstr>The Title IX Investigator Role</vt:lpstr>
      <vt:lpstr>The Role of the Investigator</vt:lpstr>
      <vt:lpstr>Investigator Role  Continued</vt:lpstr>
      <vt:lpstr>The Notice of Investigation (NOI)</vt:lpstr>
      <vt:lpstr>The NOI  Continued</vt:lpstr>
      <vt:lpstr>Scheduling Interviews</vt:lpstr>
      <vt:lpstr>Ensure the complaint being investigated is under the authority of Title IX </vt:lpstr>
      <vt:lpstr>Collection and dissemination of evidence</vt:lpstr>
      <vt:lpstr>Investigative Report</vt:lpstr>
      <vt:lpstr>Investigator Report  Continued</vt:lpstr>
      <vt:lpstr>Investigative Process Flow Chart</vt:lpstr>
      <vt:lpstr>Title IX Resources</vt:lpstr>
      <vt:lpstr>Title IX Resources</vt:lpstr>
      <vt:lpstr>Questions</vt:lpstr>
      <vt:lpstr>Title IX Coordinator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Harassment Training</dc:title>
  <dc:creator>Tanner, Debbie</dc:creator>
  <cp:lastModifiedBy>Melody Duley</cp:lastModifiedBy>
  <cp:revision>583</cp:revision>
  <cp:lastPrinted>2019-07-24T18:48:54Z</cp:lastPrinted>
  <dcterms:created xsi:type="dcterms:W3CDTF">2007-08-08T19:08:30Z</dcterms:created>
  <dcterms:modified xsi:type="dcterms:W3CDTF">2020-08-21T16:18:29Z</dcterms:modified>
</cp:coreProperties>
</file>