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65" r:id="rId4"/>
    <p:sldId id="266" r:id="rId5"/>
    <p:sldId id="267" r:id="rId6"/>
    <p:sldId id="268" r:id="rId7"/>
    <p:sldId id="269" r:id="rId8"/>
    <p:sldId id="270" r:id="rId9"/>
    <p:sldId id="272" r:id="rId10"/>
    <p:sldId id="258" r:id="rId11"/>
    <p:sldId id="298" r:id="rId12"/>
    <p:sldId id="299" r:id="rId13"/>
    <p:sldId id="260" r:id="rId14"/>
    <p:sldId id="273" r:id="rId15"/>
    <p:sldId id="274" r:id="rId16"/>
    <p:sldId id="275" r:id="rId17"/>
    <p:sldId id="277" r:id="rId18"/>
    <p:sldId id="276" r:id="rId19"/>
    <p:sldId id="278" r:id="rId20"/>
    <p:sldId id="279" r:id="rId21"/>
    <p:sldId id="280" r:id="rId22"/>
    <p:sldId id="281" r:id="rId23"/>
    <p:sldId id="282" r:id="rId24"/>
    <p:sldId id="283" r:id="rId25"/>
    <p:sldId id="284" r:id="rId26"/>
    <p:sldId id="285" r:id="rId27"/>
    <p:sldId id="286" r:id="rId28"/>
    <p:sldId id="287" r:id="rId29"/>
    <p:sldId id="289" r:id="rId30"/>
    <p:sldId id="290" r:id="rId31"/>
    <p:sldId id="291" r:id="rId32"/>
    <p:sldId id="292" r:id="rId33"/>
    <p:sldId id="293" r:id="rId34"/>
    <p:sldId id="297" r:id="rId35"/>
    <p:sldId id="294" r:id="rId36"/>
    <p:sldId id="295" r:id="rId37"/>
    <p:sldId id="300" r:id="rId38"/>
    <p:sldId id="325" r:id="rId39"/>
    <p:sldId id="326" r:id="rId40"/>
    <p:sldId id="327" r:id="rId41"/>
    <p:sldId id="328" r:id="rId42"/>
    <p:sldId id="329" r:id="rId43"/>
    <p:sldId id="330" r:id="rId44"/>
    <p:sldId id="334" r:id="rId45"/>
    <p:sldId id="335" r:id="rId46"/>
    <p:sldId id="331" r:id="rId47"/>
    <p:sldId id="324" r:id="rId48"/>
    <p:sldId id="301" r:id="rId49"/>
    <p:sldId id="264" r:id="rId50"/>
    <p:sldId id="305" r:id="rId51"/>
    <p:sldId id="307" r:id="rId52"/>
    <p:sldId id="271" r:id="rId53"/>
    <p:sldId id="302" r:id="rId54"/>
    <p:sldId id="309" r:id="rId55"/>
    <p:sldId id="308" r:id="rId56"/>
    <p:sldId id="310" r:id="rId57"/>
    <p:sldId id="311" r:id="rId58"/>
    <p:sldId id="312" r:id="rId59"/>
    <p:sldId id="313" r:id="rId60"/>
    <p:sldId id="314" r:id="rId61"/>
    <p:sldId id="315" r:id="rId62"/>
    <p:sldId id="316" r:id="rId63"/>
    <p:sldId id="318" r:id="rId64"/>
    <p:sldId id="319" r:id="rId65"/>
    <p:sldId id="320" r:id="rId66"/>
    <p:sldId id="321" r:id="rId67"/>
    <p:sldId id="332" r:id="rId68"/>
    <p:sldId id="322" r:id="rId69"/>
    <p:sldId id="336" r:id="rId70"/>
    <p:sldId id="333"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63" autoAdjust="0"/>
    <p:restoredTop sz="94660"/>
  </p:normalViewPr>
  <p:slideViewPr>
    <p:cSldViewPr snapToGrid="0">
      <p:cViewPr varScale="1">
        <p:scale>
          <a:sx n="114" d="100"/>
          <a:sy n="114" d="100"/>
        </p:scale>
        <p:origin x="32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17D9B6-3610-49A6-A587-8E991540C383}"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3CEB64A1-81A8-4E0E-B860-52ACB9A821A7}">
      <dgm:prSet/>
      <dgm:spPr>
        <a:ln w="28575">
          <a:solidFill>
            <a:schemeClr val="tx1"/>
          </a:solidFill>
        </a:ln>
      </dgm:spPr>
      <dgm:t>
        <a:bodyPr/>
        <a:lstStyle/>
        <a:p>
          <a:r>
            <a:rPr lang="en-US" dirty="0"/>
            <a:t>1. Appeal Filed within 5 calendar days</a:t>
          </a:r>
        </a:p>
      </dgm:t>
    </dgm:pt>
    <dgm:pt modelId="{4E4E9281-96B6-4DC1-B2BE-9B5C327926C6}" type="parTrans" cxnId="{6C277F81-2F25-439B-990D-F4D5960D02FE}">
      <dgm:prSet/>
      <dgm:spPr/>
      <dgm:t>
        <a:bodyPr/>
        <a:lstStyle/>
        <a:p>
          <a:endParaRPr lang="en-US"/>
        </a:p>
      </dgm:t>
    </dgm:pt>
    <dgm:pt modelId="{5153AADC-9ECA-43AE-84F6-1490E5CA9C29}" type="sibTrans" cxnId="{6C277F81-2F25-439B-990D-F4D5960D02FE}">
      <dgm:prSet/>
      <dgm:spPr>
        <a:solidFill>
          <a:schemeClr val="tx1"/>
        </a:solidFill>
      </dgm:spPr>
      <dgm:t>
        <a:bodyPr/>
        <a:lstStyle/>
        <a:p>
          <a:endParaRPr lang="en-US"/>
        </a:p>
      </dgm:t>
    </dgm:pt>
    <dgm:pt modelId="{E6663B59-47B4-4CD3-B6F9-6FF33048BC16}">
      <dgm:prSet phldrT="[Text]"/>
      <dgm:spPr>
        <a:ln w="28575">
          <a:solidFill>
            <a:schemeClr val="tx1"/>
          </a:solidFill>
        </a:ln>
      </dgm:spPr>
      <dgm:t>
        <a:bodyPr/>
        <a:lstStyle/>
        <a:p>
          <a:r>
            <a:rPr lang="en-US" dirty="0"/>
            <a:t>2. Reporting parties and Advisors notified of filed appeal</a:t>
          </a:r>
        </a:p>
      </dgm:t>
    </dgm:pt>
    <dgm:pt modelId="{C9841B79-1921-4FE1-86A6-2F31D97E598E}" type="parTrans" cxnId="{DB569CF6-557C-4C7B-8F7F-EA30539026EA}">
      <dgm:prSet/>
      <dgm:spPr/>
      <dgm:t>
        <a:bodyPr/>
        <a:lstStyle/>
        <a:p>
          <a:endParaRPr lang="en-US"/>
        </a:p>
      </dgm:t>
    </dgm:pt>
    <dgm:pt modelId="{1659A114-6FA9-4E90-BD0E-B100B4942BC2}" type="sibTrans" cxnId="{DB569CF6-557C-4C7B-8F7F-EA30539026EA}">
      <dgm:prSet/>
      <dgm:spPr>
        <a:solidFill>
          <a:schemeClr val="tx1"/>
        </a:solidFill>
      </dgm:spPr>
      <dgm:t>
        <a:bodyPr/>
        <a:lstStyle/>
        <a:p>
          <a:endParaRPr lang="en-US"/>
        </a:p>
      </dgm:t>
    </dgm:pt>
    <dgm:pt modelId="{EF0C1634-F78B-473B-AB32-69CD8934F90F}">
      <dgm:prSet phldrT="[Text]"/>
      <dgm:spPr>
        <a:ln w="28575">
          <a:solidFill>
            <a:schemeClr val="tx1"/>
          </a:solidFill>
        </a:ln>
      </dgm:spPr>
      <dgm:t>
        <a:bodyPr/>
        <a:lstStyle/>
        <a:p>
          <a:r>
            <a:rPr lang="en-US" dirty="0"/>
            <a:t>3. Reporting parties submit their statements within 5 calendar days</a:t>
          </a:r>
        </a:p>
      </dgm:t>
    </dgm:pt>
    <dgm:pt modelId="{E6D8B1A9-7E91-451A-843A-DAEF5D739CC5}" type="parTrans" cxnId="{357C93B0-0B6D-472A-8087-1F0787B5C687}">
      <dgm:prSet/>
      <dgm:spPr/>
      <dgm:t>
        <a:bodyPr/>
        <a:lstStyle/>
        <a:p>
          <a:endParaRPr lang="en-US"/>
        </a:p>
      </dgm:t>
    </dgm:pt>
    <dgm:pt modelId="{F51DC7A1-F0BE-40A4-B3CE-0FA4F832ECD7}" type="sibTrans" cxnId="{357C93B0-0B6D-472A-8087-1F0787B5C687}">
      <dgm:prSet/>
      <dgm:spPr>
        <a:solidFill>
          <a:schemeClr val="tx1"/>
        </a:solidFill>
      </dgm:spPr>
      <dgm:t>
        <a:bodyPr/>
        <a:lstStyle/>
        <a:p>
          <a:endParaRPr lang="en-US"/>
        </a:p>
      </dgm:t>
    </dgm:pt>
    <dgm:pt modelId="{754B5161-6302-44EF-AC2A-5A513790AEA1}">
      <dgm:prSet phldrT="[Text]"/>
      <dgm:spPr>
        <a:ln w="28575"/>
      </dgm:spPr>
      <dgm:t>
        <a:bodyPr/>
        <a:lstStyle/>
        <a:p>
          <a:r>
            <a:rPr lang="en-US" dirty="0"/>
            <a:t>4. Statements Received or 5 calendar days have passed</a:t>
          </a:r>
        </a:p>
      </dgm:t>
    </dgm:pt>
    <dgm:pt modelId="{030EB906-BE5E-443B-BC22-1CD3E0402039}" type="parTrans" cxnId="{B9C398F1-FAB4-4F2B-A177-AF45F2596B57}">
      <dgm:prSet/>
      <dgm:spPr/>
      <dgm:t>
        <a:bodyPr/>
        <a:lstStyle/>
        <a:p>
          <a:endParaRPr lang="en-US"/>
        </a:p>
      </dgm:t>
    </dgm:pt>
    <dgm:pt modelId="{40192953-FC0D-4E51-B0F9-102551C89413}" type="sibTrans" cxnId="{B9C398F1-FAB4-4F2B-A177-AF45F2596B57}">
      <dgm:prSet/>
      <dgm:spPr>
        <a:solidFill>
          <a:schemeClr val="tx1"/>
        </a:solidFill>
      </dgm:spPr>
      <dgm:t>
        <a:bodyPr/>
        <a:lstStyle/>
        <a:p>
          <a:endParaRPr lang="en-US"/>
        </a:p>
      </dgm:t>
    </dgm:pt>
    <dgm:pt modelId="{DB282262-DCF1-47A0-A9A6-118B061E68E6}">
      <dgm:prSet phldrT="[Text]"/>
      <dgm:spPr>
        <a:ln w="28575">
          <a:solidFill>
            <a:schemeClr val="tx1"/>
          </a:solidFill>
        </a:ln>
      </dgm:spPr>
      <dgm:t>
        <a:bodyPr/>
        <a:lstStyle/>
        <a:p>
          <a:r>
            <a:rPr lang="en-US" dirty="0"/>
            <a:t>5. Review of appeal and written decision initiated</a:t>
          </a:r>
        </a:p>
      </dgm:t>
    </dgm:pt>
    <dgm:pt modelId="{CF346581-13EC-4157-BC2A-4C4B3E4587A2}" type="parTrans" cxnId="{13437B98-A87C-48C4-80BA-3AD8D232162E}">
      <dgm:prSet/>
      <dgm:spPr/>
      <dgm:t>
        <a:bodyPr/>
        <a:lstStyle/>
        <a:p>
          <a:endParaRPr lang="en-US"/>
        </a:p>
      </dgm:t>
    </dgm:pt>
    <dgm:pt modelId="{6B7A122B-C919-41E4-88B3-CC2D9DAAE91F}" type="sibTrans" cxnId="{13437B98-A87C-48C4-80BA-3AD8D232162E}">
      <dgm:prSet/>
      <dgm:spPr>
        <a:solidFill>
          <a:schemeClr val="tx1"/>
        </a:solidFill>
      </dgm:spPr>
      <dgm:t>
        <a:bodyPr/>
        <a:lstStyle/>
        <a:p>
          <a:endParaRPr lang="en-US"/>
        </a:p>
      </dgm:t>
    </dgm:pt>
    <dgm:pt modelId="{24F78424-4DE1-473B-A14A-6EF5DFFAFA49}">
      <dgm:prSet phldrT="[Text]"/>
      <dgm:spPr>
        <a:ln w="28575">
          <a:solidFill>
            <a:schemeClr val="tx1"/>
          </a:solidFill>
        </a:ln>
      </dgm:spPr>
      <dgm:t>
        <a:bodyPr/>
        <a:lstStyle/>
        <a:p>
          <a:r>
            <a:rPr lang="en-US" dirty="0"/>
            <a:t>6. Written decision issued to all, simultaneously</a:t>
          </a:r>
        </a:p>
      </dgm:t>
    </dgm:pt>
    <dgm:pt modelId="{11F8D940-7105-49CF-BF29-A0B2169EF401}" type="parTrans" cxnId="{EA6B9249-7E5B-4174-818F-329B23F69253}">
      <dgm:prSet/>
      <dgm:spPr/>
      <dgm:t>
        <a:bodyPr/>
        <a:lstStyle/>
        <a:p>
          <a:endParaRPr lang="en-US"/>
        </a:p>
      </dgm:t>
    </dgm:pt>
    <dgm:pt modelId="{911F65DE-6F65-487A-AEC5-4B96D89A0470}" type="sibTrans" cxnId="{EA6B9249-7E5B-4174-818F-329B23F69253}">
      <dgm:prSet/>
      <dgm:spPr/>
      <dgm:t>
        <a:bodyPr/>
        <a:lstStyle/>
        <a:p>
          <a:endParaRPr lang="en-US"/>
        </a:p>
      </dgm:t>
    </dgm:pt>
    <dgm:pt modelId="{8F12A25E-012E-477A-BBE6-85942D6ED0B5}" type="pres">
      <dgm:prSet presAssocID="{8E17D9B6-3610-49A6-A587-8E991540C383}" presName="Name0" presStyleCnt="0">
        <dgm:presLayoutVars>
          <dgm:dir/>
          <dgm:resizeHandles/>
        </dgm:presLayoutVars>
      </dgm:prSet>
      <dgm:spPr/>
    </dgm:pt>
    <dgm:pt modelId="{AD201DD2-84E1-484D-AD01-491DC5E5853F}" type="pres">
      <dgm:prSet presAssocID="{3CEB64A1-81A8-4E0E-B860-52ACB9A821A7}" presName="compNode" presStyleCnt="0"/>
      <dgm:spPr/>
    </dgm:pt>
    <dgm:pt modelId="{BED79D8A-9D4A-47F6-A2CD-6556071B79CE}" type="pres">
      <dgm:prSet presAssocID="{3CEB64A1-81A8-4E0E-B860-52ACB9A821A7}" presName="dummyConnPt" presStyleCnt="0"/>
      <dgm:spPr/>
    </dgm:pt>
    <dgm:pt modelId="{63A56806-5BA0-4E90-8C42-15945442F737}" type="pres">
      <dgm:prSet presAssocID="{3CEB64A1-81A8-4E0E-B860-52ACB9A821A7}" presName="node" presStyleLbl="node1" presStyleIdx="0" presStyleCnt="6" custLinFactNeighborX="-95205" custLinFactNeighborY="5965">
        <dgm:presLayoutVars>
          <dgm:bulletEnabled val="1"/>
        </dgm:presLayoutVars>
      </dgm:prSet>
      <dgm:spPr/>
    </dgm:pt>
    <dgm:pt modelId="{0C50FA65-EBD1-4AAA-8D58-EDDA48F1D63E}" type="pres">
      <dgm:prSet presAssocID="{5153AADC-9ECA-43AE-84F6-1490E5CA9C29}" presName="sibTrans" presStyleLbl="bgSibTrans2D1" presStyleIdx="0" presStyleCnt="5"/>
      <dgm:spPr/>
    </dgm:pt>
    <dgm:pt modelId="{1CE107C1-E149-4220-B75A-EDE52A9F2538}" type="pres">
      <dgm:prSet presAssocID="{E6663B59-47B4-4CD3-B6F9-6FF33048BC16}" presName="compNode" presStyleCnt="0"/>
      <dgm:spPr/>
    </dgm:pt>
    <dgm:pt modelId="{DEB01EDC-6051-4F4B-BC08-F18AD11BD881}" type="pres">
      <dgm:prSet presAssocID="{E6663B59-47B4-4CD3-B6F9-6FF33048BC16}" presName="dummyConnPt" presStyleCnt="0"/>
      <dgm:spPr/>
    </dgm:pt>
    <dgm:pt modelId="{7C73F725-96E4-4939-B785-D2FFE3A306F4}" type="pres">
      <dgm:prSet presAssocID="{E6663B59-47B4-4CD3-B6F9-6FF33048BC16}" presName="node" presStyleLbl="node1" presStyleIdx="1" presStyleCnt="6" custScaleY="111107" custLinFactY="-20412" custLinFactNeighborX="66500" custLinFactNeighborY="-100000">
        <dgm:presLayoutVars>
          <dgm:bulletEnabled val="1"/>
        </dgm:presLayoutVars>
      </dgm:prSet>
      <dgm:spPr/>
    </dgm:pt>
    <dgm:pt modelId="{2070CB1C-D33F-46E2-A8AD-0DF2470C69FC}" type="pres">
      <dgm:prSet presAssocID="{1659A114-6FA9-4E90-BD0E-B100B4942BC2}" presName="sibTrans" presStyleLbl="bgSibTrans2D1" presStyleIdx="1" presStyleCnt="5"/>
      <dgm:spPr/>
    </dgm:pt>
    <dgm:pt modelId="{889CD451-C944-4AA2-BC2C-A8680001B144}" type="pres">
      <dgm:prSet presAssocID="{EF0C1634-F78B-473B-AB32-69CD8934F90F}" presName="compNode" presStyleCnt="0"/>
      <dgm:spPr/>
    </dgm:pt>
    <dgm:pt modelId="{E2A26909-5139-4530-B1A3-74063BD907EE}" type="pres">
      <dgm:prSet presAssocID="{EF0C1634-F78B-473B-AB32-69CD8934F90F}" presName="dummyConnPt" presStyleCnt="0"/>
      <dgm:spPr/>
    </dgm:pt>
    <dgm:pt modelId="{AA8C333C-F6F5-4FA9-B03A-DB31B5F96F2B}" type="pres">
      <dgm:prSet presAssocID="{EF0C1634-F78B-473B-AB32-69CD8934F90F}" presName="node" presStyleLbl="node1" presStyleIdx="2" presStyleCnt="6" custScaleX="95495" custScaleY="116717" custLinFactX="100000" custLinFactY="-100000" custLinFactNeighborX="112600" custLinFactNeighborY="-152739">
        <dgm:presLayoutVars>
          <dgm:bulletEnabled val="1"/>
        </dgm:presLayoutVars>
      </dgm:prSet>
      <dgm:spPr/>
    </dgm:pt>
    <dgm:pt modelId="{D6ADEA8A-EDEE-413C-BC52-961C610F6967}" type="pres">
      <dgm:prSet presAssocID="{F51DC7A1-F0BE-40A4-B3CE-0FA4F832ECD7}" presName="sibTrans" presStyleLbl="bgSibTrans2D1" presStyleIdx="2" presStyleCnt="5"/>
      <dgm:spPr/>
    </dgm:pt>
    <dgm:pt modelId="{5A1766F7-9C8A-4BE1-8970-5F9CCBBD9D31}" type="pres">
      <dgm:prSet presAssocID="{754B5161-6302-44EF-AC2A-5A513790AEA1}" presName="compNode" presStyleCnt="0"/>
      <dgm:spPr/>
    </dgm:pt>
    <dgm:pt modelId="{4DC8E28C-CDDB-4C31-948C-9980A8FACE8B}" type="pres">
      <dgm:prSet presAssocID="{754B5161-6302-44EF-AC2A-5A513790AEA1}" presName="dummyConnPt" presStyleCnt="0"/>
      <dgm:spPr/>
    </dgm:pt>
    <dgm:pt modelId="{0883A57B-1FEB-4FF4-BA86-3234F2673C79}" type="pres">
      <dgm:prSet presAssocID="{754B5161-6302-44EF-AC2A-5A513790AEA1}" presName="node" presStyleLbl="node1" presStyleIdx="3" presStyleCnt="6" custLinFactNeighborX="82319" custLinFactNeighborY="-45260">
        <dgm:presLayoutVars>
          <dgm:bulletEnabled val="1"/>
        </dgm:presLayoutVars>
      </dgm:prSet>
      <dgm:spPr/>
    </dgm:pt>
    <dgm:pt modelId="{F0F7970B-0C3E-4AE4-86D3-0898884272AB}" type="pres">
      <dgm:prSet presAssocID="{40192953-FC0D-4E51-B0F9-102551C89413}" presName="sibTrans" presStyleLbl="bgSibTrans2D1" presStyleIdx="3" presStyleCnt="5"/>
      <dgm:spPr/>
    </dgm:pt>
    <dgm:pt modelId="{37F4D8AF-1418-457D-9EA7-A7A125660745}" type="pres">
      <dgm:prSet presAssocID="{DB282262-DCF1-47A0-A9A6-118B061E68E6}" presName="compNode" presStyleCnt="0"/>
      <dgm:spPr/>
    </dgm:pt>
    <dgm:pt modelId="{C1250E7B-8CEB-4157-ACE6-11FBE383306F}" type="pres">
      <dgm:prSet presAssocID="{DB282262-DCF1-47A0-A9A6-118B061E68E6}" presName="dummyConnPt" presStyleCnt="0"/>
      <dgm:spPr/>
    </dgm:pt>
    <dgm:pt modelId="{23EB95EC-6496-48E0-9309-788949330AF2}" type="pres">
      <dgm:prSet presAssocID="{DB282262-DCF1-47A0-A9A6-118B061E68E6}" presName="node" presStyleLbl="node1" presStyleIdx="4" presStyleCnt="6" custLinFactNeighborX="-66818" custLinFactNeighborY="77920">
        <dgm:presLayoutVars>
          <dgm:bulletEnabled val="1"/>
        </dgm:presLayoutVars>
      </dgm:prSet>
      <dgm:spPr/>
    </dgm:pt>
    <dgm:pt modelId="{35A07412-B7EB-469D-8F3B-FCAC00E36AC7}" type="pres">
      <dgm:prSet presAssocID="{6B7A122B-C919-41E4-88B3-CC2D9DAAE91F}" presName="sibTrans" presStyleLbl="bgSibTrans2D1" presStyleIdx="4" presStyleCnt="5"/>
      <dgm:spPr/>
    </dgm:pt>
    <dgm:pt modelId="{40C8D088-BF14-46D4-BDB7-065C9E638211}" type="pres">
      <dgm:prSet presAssocID="{24F78424-4DE1-473B-A14A-6EF5DFFAFA49}" presName="compNode" presStyleCnt="0"/>
      <dgm:spPr/>
    </dgm:pt>
    <dgm:pt modelId="{7FEAB424-FB99-4D0C-8DF1-3C94A4E81E92}" type="pres">
      <dgm:prSet presAssocID="{24F78424-4DE1-473B-A14A-6EF5DFFAFA49}" presName="dummyConnPt" presStyleCnt="0"/>
      <dgm:spPr/>
    </dgm:pt>
    <dgm:pt modelId="{07612998-3DDC-4845-81D9-8C2C985D1D21}" type="pres">
      <dgm:prSet presAssocID="{24F78424-4DE1-473B-A14A-6EF5DFFAFA49}" presName="node" presStyleLbl="node1" presStyleIdx="5" presStyleCnt="6" custLinFactX="-100000" custLinFactY="100000" custLinFactNeighborX="-122420" custLinFactNeighborY="103338">
        <dgm:presLayoutVars>
          <dgm:bulletEnabled val="1"/>
        </dgm:presLayoutVars>
      </dgm:prSet>
      <dgm:spPr/>
    </dgm:pt>
  </dgm:ptLst>
  <dgm:cxnLst>
    <dgm:cxn modelId="{C13F5402-3E76-4375-9457-A1452365E885}" type="presOf" srcId="{F51DC7A1-F0BE-40A4-B3CE-0FA4F832ECD7}" destId="{D6ADEA8A-EDEE-413C-BC52-961C610F6967}" srcOrd="0" destOrd="0" presId="urn:microsoft.com/office/officeart/2005/8/layout/bProcess4"/>
    <dgm:cxn modelId="{9D20DA0D-CAB6-450D-9A2D-C2BE806285C2}" type="presOf" srcId="{E6663B59-47B4-4CD3-B6F9-6FF33048BC16}" destId="{7C73F725-96E4-4939-B785-D2FFE3A306F4}" srcOrd="0" destOrd="0" presId="urn:microsoft.com/office/officeart/2005/8/layout/bProcess4"/>
    <dgm:cxn modelId="{E35AF917-96BD-45F6-BB6E-757C8719AE3B}" type="presOf" srcId="{5153AADC-9ECA-43AE-84F6-1490E5CA9C29}" destId="{0C50FA65-EBD1-4AAA-8D58-EDDA48F1D63E}" srcOrd="0" destOrd="0" presId="urn:microsoft.com/office/officeart/2005/8/layout/bProcess4"/>
    <dgm:cxn modelId="{EA6B9249-7E5B-4174-818F-329B23F69253}" srcId="{8E17D9B6-3610-49A6-A587-8E991540C383}" destId="{24F78424-4DE1-473B-A14A-6EF5DFFAFA49}" srcOrd="5" destOrd="0" parTransId="{11F8D940-7105-49CF-BF29-A0B2169EF401}" sibTransId="{911F65DE-6F65-487A-AEC5-4B96D89A0470}"/>
    <dgm:cxn modelId="{37D1A051-B019-4F12-A144-9102C8F12708}" type="presOf" srcId="{24F78424-4DE1-473B-A14A-6EF5DFFAFA49}" destId="{07612998-3DDC-4845-81D9-8C2C985D1D21}" srcOrd="0" destOrd="0" presId="urn:microsoft.com/office/officeart/2005/8/layout/bProcess4"/>
    <dgm:cxn modelId="{EBA8C480-1768-43A7-A431-0CFD591A24FA}" type="presOf" srcId="{754B5161-6302-44EF-AC2A-5A513790AEA1}" destId="{0883A57B-1FEB-4FF4-BA86-3234F2673C79}" srcOrd="0" destOrd="0" presId="urn:microsoft.com/office/officeart/2005/8/layout/bProcess4"/>
    <dgm:cxn modelId="{6C277F81-2F25-439B-990D-F4D5960D02FE}" srcId="{8E17D9B6-3610-49A6-A587-8E991540C383}" destId="{3CEB64A1-81A8-4E0E-B860-52ACB9A821A7}" srcOrd="0" destOrd="0" parTransId="{4E4E9281-96B6-4DC1-B2BE-9B5C327926C6}" sibTransId="{5153AADC-9ECA-43AE-84F6-1490E5CA9C29}"/>
    <dgm:cxn modelId="{B5206085-4262-4072-8285-DF08FF4EF671}" type="presOf" srcId="{8E17D9B6-3610-49A6-A587-8E991540C383}" destId="{8F12A25E-012E-477A-BBE6-85942D6ED0B5}" srcOrd="0" destOrd="0" presId="urn:microsoft.com/office/officeart/2005/8/layout/bProcess4"/>
    <dgm:cxn modelId="{13437B98-A87C-48C4-80BA-3AD8D232162E}" srcId="{8E17D9B6-3610-49A6-A587-8E991540C383}" destId="{DB282262-DCF1-47A0-A9A6-118B061E68E6}" srcOrd="4" destOrd="0" parTransId="{CF346581-13EC-4157-BC2A-4C4B3E4587A2}" sibTransId="{6B7A122B-C919-41E4-88B3-CC2D9DAAE91F}"/>
    <dgm:cxn modelId="{C0F601A6-685D-4C44-8877-50D67E3879CD}" type="presOf" srcId="{EF0C1634-F78B-473B-AB32-69CD8934F90F}" destId="{AA8C333C-F6F5-4FA9-B03A-DB31B5F96F2B}" srcOrd="0" destOrd="0" presId="urn:microsoft.com/office/officeart/2005/8/layout/bProcess4"/>
    <dgm:cxn modelId="{00DB7CAC-84E3-4B03-9059-F9F15E62DBB4}" type="presOf" srcId="{1659A114-6FA9-4E90-BD0E-B100B4942BC2}" destId="{2070CB1C-D33F-46E2-A8AD-0DF2470C69FC}" srcOrd="0" destOrd="0" presId="urn:microsoft.com/office/officeart/2005/8/layout/bProcess4"/>
    <dgm:cxn modelId="{09129FAD-ECC2-467E-AE32-4B555E93BE3B}" type="presOf" srcId="{3CEB64A1-81A8-4E0E-B860-52ACB9A821A7}" destId="{63A56806-5BA0-4E90-8C42-15945442F737}" srcOrd="0" destOrd="0" presId="urn:microsoft.com/office/officeart/2005/8/layout/bProcess4"/>
    <dgm:cxn modelId="{357C93B0-0B6D-472A-8087-1F0787B5C687}" srcId="{8E17D9B6-3610-49A6-A587-8E991540C383}" destId="{EF0C1634-F78B-473B-AB32-69CD8934F90F}" srcOrd="2" destOrd="0" parTransId="{E6D8B1A9-7E91-451A-843A-DAEF5D739CC5}" sibTransId="{F51DC7A1-F0BE-40A4-B3CE-0FA4F832ECD7}"/>
    <dgm:cxn modelId="{6BFC36D2-80DC-4D65-A887-93EC7A24F429}" type="presOf" srcId="{DB282262-DCF1-47A0-A9A6-118B061E68E6}" destId="{23EB95EC-6496-48E0-9309-788949330AF2}" srcOrd="0" destOrd="0" presId="urn:microsoft.com/office/officeart/2005/8/layout/bProcess4"/>
    <dgm:cxn modelId="{E211D3ED-6252-4085-9FF3-A98E5E0B53F2}" type="presOf" srcId="{6B7A122B-C919-41E4-88B3-CC2D9DAAE91F}" destId="{35A07412-B7EB-469D-8F3B-FCAC00E36AC7}" srcOrd="0" destOrd="0" presId="urn:microsoft.com/office/officeart/2005/8/layout/bProcess4"/>
    <dgm:cxn modelId="{D17CD9EF-6E84-4511-98D9-C5163FCD37BC}" type="presOf" srcId="{40192953-FC0D-4E51-B0F9-102551C89413}" destId="{F0F7970B-0C3E-4AE4-86D3-0898884272AB}" srcOrd="0" destOrd="0" presId="urn:microsoft.com/office/officeart/2005/8/layout/bProcess4"/>
    <dgm:cxn modelId="{B9C398F1-FAB4-4F2B-A177-AF45F2596B57}" srcId="{8E17D9B6-3610-49A6-A587-8E991540C383}" destId="{754B5161-6302-44EF-AC2A-5A513790AEA1}" srcOrd="3" destOrd="0" parTransId="{030EB906-BE5E-443B-BC22-1CD3E0402039}" sibTransId="{40192953-FC0D-4E51-B0F9-102551C89413}"/>
    <dgm:cxn modelId="{DB569CF6-557C-4C7B-8F7F-EA30539026EA}" srcId="{8E17D9B6-3610-49A6-A587-8E991540C383}" destId="{E6663B59-47B4-4CD3-B6F9-6FF33048BC16}" srcOrd="1" destOrd="0" parTransId="{C9841B79-1921-4FE1-86A6-2F31D97E598E}" sibTransId="{1659A114-6FA9-4E90-BD0E-B100B4942BC2}"/>
    <dgm:cxn modelId="{6D0901E2-16C6-4CDF-B492-3B8421CAE1AC}" type="presParOf" srcId="{8F12A25E-012E-477A-BBE6-85942D6ED0B5}" destId="{AD201DD2-84E1-484D-AD01-491DC5E5853F}" srcOrd="0" destOrd="0" presId="urn:microsoft.com/office/officeart/2005/8/layout/bProcess4"/>
    <dgm:cxn modelId="{EB86F766-162B-4319-9C06-5F8A28792394}" type="presParOf" srcId="{AD201DD2-84E1-484D-AD01-491DC5E5853F}" destId="{BED79D8A-9D4A-47F6-A2CD-6556071B79CE}" srcOrd="0" destOrd="0" presId="urn:microsoft.com/office/officeart/2005/8/layout/bProcess4"/>
    <dgm:cxn modelId="{A0938583-A274-4475-B2DA-E92513EF4939}" type="presParOf" srcId="{AD201DD2-84E1-484D-AD01-491DC5E5853F}" destId="{63A56806-5BA0-4E90-8C42-15945442F737}" srcOrd="1" destOrd="0" presId="urn:microsoft.com/office/officeart/2005/8/layout/bProcess4"/>
    <dgm:cxn modelId="{43CCA343-8268-4359-A006-6089BC2BEE9A}" type="presParOf" srcId="{8F12A25E-012E-477A-BBE6-85942D6ED0B5}" destId="{0C50FA65-EBD1-4AAA-8D58-EDDA48F1D63E}" srcOrd="1" destOrd="0" presId="urn:microsoft.com/office/officeart/2005/8/layout/bProcess4"/>
    <dgm:cxn modelId="{3EFEDFB6-598D-4126-8A1E-25BEEDDDFACE}" type="presParOf" srcId="{8F12A25E-012E-477A-BBE6-85942D6ED0B5}" destId="{1CE107C1-E149-4220-B75A-EDE52A9F2538}" srcOrd="2" destOrd="0" presId="urn:microsoft.com/office/officeart/2005/8/layout/bProcess4"/>
    <dgm:cxn modelId="{70235DE2-0350-4BC8-BE41-9489439412A3}" type="presParOf" srcId="{1CE107C1-E149-4220-B75A-EDE52A9F2538}" destId="{DEB01EDC-6051-4F4B-BC08-F18AD11BD881}" srcOrd="0" destOrd="0" presId="urn:microsoft.com/office/officeart/2005/8/layout/bProcess4"/>
    <dgm:cxn modelId="{6F7E0C65-2FD8-4A93-875C-D2F7C8D3F310}" type="presParOf" srcId="{1CE107C1-E149-4220-B75A-EDE52A9F2538}" destId="{7C73F725-96E4-4939-B785-D2FFE3A306F4}" srcOrd="1" destOrd="0" presId="urn:microsoft.com/office/officeart/2005/8/layout/bProcess4"/>
    <dgm:cxn modelId="{A7A7953B-74F0-40DE-8C97-06217678C83C}" type="presParOf" srcId="{8F12A25E-012E-477A-BBE6-85942D6ED0B5}" destId="{2070CB1C-D33F-46E2-A8AD-0DF2470C69FC}" srcOrd="3" destOrd="0" presId="urn:microsoft.com/office/officeart/2005/8/layout/bProcess4"/>
    <dgm:cxn modelId="{9D7F0817-BC9D-43E5-A30D-E4780FBF0340}" type="presParOf" srcId="{8F12A25E-012E-477A-BBE6-85942D6ED0B5}" destId="{889CD451-C944-4AA2-BC2C-A8680001B144}" srcOrd="4" destOrd="0" presId="urn:microsoft.com/office/officeart/2005/8/layout/bProcess4"/>
    <dgm:cxn modelId="{4B68FEF7-1B74-45C6-A9E8-0DAF11DF83A5}" type="presParOf" srcId="{889CD451-C944-4AA2-BC2C-A8680001B144}" destId="{E2A26909-5139-4530-B1A3-74063BD907EE}" srcOrd="0" destOrd="0" presId="urn:microsoft.com/office/officeart/2005/8/layout/bProcess4"/>
    <dgm:cxn modelId="{228E1AF8-A394-47E1-B10F-C574F305FBEC}" type="presParOf" srcId="{889CD451-C944-4AA2-BC2C-A8680001B144}" destId="{AA8C333C-F6F5-4FA9-B03A-DB31B5F96F2B}" srcOrd="1" destOrd="0" presId="urn:microsoft.com/office/officeart/2005/8/layout/bProcess4"/>
    <dgm:cxn modelId="{2EB05ADD-9D04-49B1-AE45-AFA1421DFACA}" type="presParOf" srcId="{8F12A25E-012E-477A-BBE6-85942D6ED0B5}" destId="{D6ADEA8A-EDEE-413C-BC52-961C610F6967}" srcOrd="5" destOrd="0" presId="urn:microsoft.com/office/officeart/2005/8/layout/bProcess4"/>
    <dgm:cxn modelId="{02F2020C-2C5A-44AE-A53D-0F535814C220}" type="presParOf" srcId="{8F12A25E-012E-477A-BBE6-85942D6ED0B5}" destId="{5A1766F7-9C8A-4BE1-8970-5F9CCBBD9D31}" srcOrd="6" destOrd="0" presId="urn:microsoft.com/office/officeart/2005/8/layout/bProcess4"/>
    <dgm:cxn modelId="{5DA33AFB-C8B1-47DD-A0EB-053EBFD40D54}" type="presParOf" srcId="{5A1766F7-9C8A-4BE1-8970-5F9CCBBD9D31}" destId="{4DC8E28C-CDDB-4C31-948C-9980A8FACE8B}" srcOrd="0" destOrd="0" presId="urn:microsoft.com/office/officeart/2005/8/layout/bProcess4"/>
    <dgm:cxn modelId="{958E37F1-9811-4921-97D9-3C810C409560}" type="presParOf" srcId="{5A1766F7-9C8A-4BE1-8970-5F9CCBBD9D31}" destId="{0883A57B-1FEB-4FF4-BA86-3234F2673C79}" srcOrd="1" destOrd="0" presId="urn:microsoft.com/office/officeart/2005/8/layout/bProcess4"/>
    <dgm:cxn modelId="{1E78D9E9-608A-4762-A330-31FCC642DB59}" type="presParOf" srcId="{8F12A25E-012E-477A-BBE6-85942D6ED0B5}" destId="{F0F7970B-0C3E-4AE4-86D3-0898884272AB}" srcOrd="7" destOrd="0" presId="urn:microsoft.com/office/officeart/2005/8/layout/bProcess4"/>
    <dgm:cxn modelId="{B650F613-EDA4-46C1-9E10-8AC4DE445D7E}" type="presParOf" srcId="{8F12A25E-012E-477A-BBE6-85942D6ED0B5}" destId="{37F4D8AF-1418-457D-9EA7-A7A125660745}" srcOrd="8" destOrd="0" presId="urn:microsoft.com/office/officeart/2005/8/layout/bProcess4"/>
    <dgm:cxn modelId="{A796A709-4C7D-4424-B60D-5341C870BA75}" type="presParOf" srcId="{37F4D8AF-1418-457D-9EA7-A7A125660745}" destId="{C1250E7B-8CEB-4157-ACE6-11FBE383306F}" srcOrd="0" destOrd="0" presId="urn:microsoft.com/office/officeart/2005/8/layout/bProcess4"/>
    <dgm:cxn modelId="{9969F42E-1934-4697-BABD-35C89D3F921A}" type="presParOf" srcId="{37F4D8AF-1418-457D-9EA7-A7A125660745}" destId="{23EB95EC-6496-48E0-9309-788949330AF2}" srcOrd="1" destOrd="0" presId="urn:microsoft.com/office/officeart/2005/8/layout/bProcess4"/>
    <dgm:cxn modelId="{904C872D-3CCF-443A-9C59-66A1BFE9A04E}" type="presParOf" srcId="{8F12A25E-012E-477A-BBE6-85942D6ED0B5}" destId="{35A07412-B7EB-469D-8F3B-FCAC00E36AC7}" srcOrd="9" destOrd="0" presId="urn:microsoft.com/office/officeart/2005/8/layout/bProcess4"/>
    <dgm:cxn modelId="{0A289A93-A97B-4327-8CCE-80270F3D683F}" type="presParOf" srcId="{8F12A25E-012E-477A-BBE6-85942D6ED0B5}" destId="{40C8D088-BF14-46D4-BDB7-065C9E638211}" srcOrd="10" destOrd="0" presId="urn:microsoft.com/office/officeart/2005/8/layout/bProcess4"/>
    <dgm:cxn modelId="{19F88FC9-B6AF-45C8-9902-AF9CAA733D53}" type="presParOf" srcId="{40C8D088-BF14-46D4-BDB7-065C9E638211}" destId="{7FEAB424-FB99-4D0C-8DF1-3C94A4E81E92}" srcOrd="0" destOrd="0" presId="urn:microsoft.com/office/officeart/2005/8/layout/bProcess4"/>
    <dgm:cxn modelId="{B7E96AD8-10D6-4BA6-B9A3-946151EE82AF}" type="presParOf" srcId="{40C8D088-BF14-46D4-BDB7-065C9E638211}" destId="{07612998-3DDC-4845-81D9-8C2C985D1D21}"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0FA65-EBD1-4AAA-8D58-EDDA48F1D63E}">
      <dsp:nvSpPr>
        <dsp:cNvPr id="0" name=""/>
        <dsp:cNvSpPr/>
      </dsp:nvSpPr>
      <dsp:spPr>
        <a:xfrm rot="45913">
          <a:off x="812126" y="366857"/>
          <a:ext cx="3948828" cy="219760"/>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63A56806-5BA0-4E90-8C42-15945442F737}">
      <dsp:nvSpPr>
        <dsp:cNvPr id="0" name=""/>
        <dsp:cNvSpPr/>
      </dsp:nvSpPr>
      <dsp:spPr>
        <a:xfrm>
          <a:off x="319943" y="88304"/>
          <a:ext cx="2441777" cy="1465066"/>
        </a:xfrm>
        <a:prstGeom prst="roundRect">
          <a:avLst>
            <a:gd name="adj" fmla="val 10000"/>
          </a:avLst>
        </a:prstGeom>
        <a:solidFill>
          <a:schemeClr val="accent1">
            <a:hueOff val="0"/>
            <a:satOff val="0"/>
            <a:lumOff val="0"/>
            <a:alphaOff val="0"/>
          </a:schemeClr>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1. Appeal Filed within 5 calendar days</a:t>
          </a:r>
        </a:p>
      </dsp:txBody>
      <dsp:txXfrm>
        <a:off x="362853" y="131214"/>
        <a:ext cx="2355957" cy="1379246"/>
      </dsp:txXfrm>
    </dsp:sp>
    <dsp:sp modelId="{2070CB1C-D33F-46E2-A8AD-0DF2470C69FC}">
      <dsp:nvSpPr>
        <dsp:cNvPr id="0" name=""/>
        <dsp:cNvSpPr/>
      </dsp:nvSpPr>
      <dsp:spPr>
        <a:xfrm rot="84161">
          <a:off x="4760244" y="445799"/>
          <a:ext cx="3568506" cy="219760"/>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7C73F725-96E4-4939-B785-D2FFE3A306F4}">
      <dsp:nvSpPr>
        <dsp:cNvPr id="0" name=""/>
        <dsp:cNvSpPr/>
      </dsp:nvSpPr>
      <dsp:spPr>
        <a:xfrm>
          <a:off x="4268420" y="68130"/>
          <a:ext cx="2441777" cy="1627791"/>
        </a:xfrm>
        <a:prstGeom prst="roundRect">
          <a:avLst>
            <a:gd name="adj" fmla="val 10000"/>
          </a:avLst>
        </a:prstGeom>
        <a:solidFill>
          <a:schemeClr val="accent1">
            <a:hueOff val="0"/>
            <a:satOff val="0"/>
            <a:lumOff val="0"/>
            <a:alphaOff val="0"/>
          </a:schemeClr>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2. Reporting parties and Advisors notified of filed appeal</a:t>
          </a:r>
        </a:p>
      </dsp:txBody>
      <dsp:txXfrm>
        <a:off x="4316096" y="115806"/>
        <a:ext cx="2346425" cy="1532439"/>
      </dsp:txXfrm>
    </dsp:sp>
    <dsp:sp modelId="{D6ADEA8A-EDEE-413C-BC52-961C610F6967}">
      <dsp:nvSpPr>
        <dsp:cNvPr id="0" name=""/>
        <dsp:cNvSpPr/>
      </dsp:nvSpPr>
      <dsp:spPr>
        <a:xfrm rot="5332083">
          <a:off x="6780357" y="2077566"/>
          <a:ext cx="3158106" cy="219760"/>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AA8C333C-F6F5-4FA9-B03A-DB31B5F96F2B}">
      <dsp:nvSpPr>
        <dsp:cNvPr id="0" name=""/>
        <dsp:cNvSpPr/>
      </dsp:nvSpPr>
      <dsp:spPr>
        <a:xfrm>
          <a:off x="7890859" y="123510"/>
          <a:ext cx="2331775" cy="1709981"/>
        </a:xfrm>
        <a:prstGeom prst="roundRect">
          <a:avLst>
            <a:gd name="adj" fmla="val 10000"/>
          </a:avLst>
        </a:prstGeom>
        <a:solidFill>
          <a:schemeClr val="accent1">
            <a:hueOff val="0"/>
            <a:satOff val="0"/>
            <a:lumOff val="0"/>
            <a:alphaOff val="0"/>
          </a:schemeClr>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3. Reporting parties submit their statements within 5 calendar days</a:t>
          </a:r>
        </a:p>
      </dsp:txBody>
      <dsp:txXfrm>
        <a:off x="7940943" y="173594"/>
        <a:ext cx="2231607" cy="1609813"/>
      </dsp:txXfrm>
    </dsp:sp>
    <dsp:sp modelId="{F0F7970B-0C3E-4AE4-86D3-0898884272AB}">
      <dsp:nvSpPr>
        <dsp:cNvPr id="0" name=""/>
        <dsp:cNvSpPr/>
      </dsp:nvSpPr>
      <dsp:spPr>
        <a:xfrm rot="10817613">
          <a:off x="4752990" y="3642980"/>
          <a:ext cx="3641641" cy="219760"/>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0883A57B-1FEB-4FF4-BA86-3234F2673C79}">
      <dsp:nvSpPr>
        <dsp:cNvPr id="0" name=""/>
        <dsp:cNvSpPr/>
      </dsp:nvSpPr>
      <dsp:spPr>
        <a:xfrm>
          <a:off x="7902249" y="3408130"/>
          <a:ext cx="2441777" cy="1465066"/>
        </a:xfrm>
        <a:prstGeom prst="roundRect">
          <a:avLst>
            <a:gd name="adj" fmla="val 10000"/>
          </a:avLst>
        </a:prstGeom>
        <a:solidFill>
          <a:schemeClr val="accent1">
            <a:hueOff val="0"/>
            <a:satOff val="0"/>
            <a:lumOff val="0"/>
            <a:alphaOff val="0"/>
          </a:schemeClr>
        </a:solidFill>
        <a:ln w="28575" cap="rnd"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4. Statements Received or 5 calendar days have passed</a:t>
          </a:r>
        </a:p>
      </dsp:txBody>
      <dsp:txXfrm>
        <a:off x="7945159" y="3451040"/>
        <a:ext cx="2355957" cy="1379246"/>
      </dsp:txXfrm>
    </dsp:sp>
    <dsp:sp modelId="{35A07412-B7EB-469D-8F3B-FCAC00E36AC7}">
      <dsp:nvSpPr>
        <dsp:cNvPr id="0" name=""/>
        <dsp:cNvSpPr/>
      </dsp:nvSpPr>
      <dsp:spPr>
        <a:xfrm rot="10801704">
          <a:off x="953559" y="3632709"/>
          <a:ext cx="3799455" cy="219760"/>
        </a:xfrm>
        <a:prstGeom prst="rect">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23EB95EC-6496-48E0-9309-788949330AF2}">
      <dsp:nvSpPr>
        <dsp:cNvPr id="0" name=""/>
        <dsp:cNvSpPr/>
      </dsp:nvSpPr>
      <dsp:spPr>
        <a:xfrm>
          <a:off x="4260655" y="3381466"/>
          <a:ext cx="2441777" cy="1465066"/>
        </a:xfrm>
        <a:prstGeom prst="roundRect">
          <a:avLst>
            <a:gd name="adj" fmla="val 10000"/>
          </a:avLst>
        </a:prstGeom>
        <a:solidFill>
          <a:schemeClr val="accent1">
            <a:hueOff val="0"/>
            <a:satOff val="0"/>
            <a:lumOff val="0"/>
            <a:alphaOff val="0"/>
          </a:schemeClr>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5. Review of appeal and written decision initiated</a:t>
          </a:r>
        </a:p>
      </dsp:txBody>
      <dsp:txXfrm>
        <a:off x="4303565" y="3424376"/>
        <a:ext cx="2355957" cy="1379246"/>
      </dsp:txXfrm>
    </dsp:sp>
    <dsp:sp modelId="{07612998-3DDC-4845-81D9-8C2C985D1D21}">
      <dsp:nvSpPr>
        <dsp:cNvPr id="0" name=""/>
        <dsp:cNvSpPr/>
      </dsp:nvSpPr>
      <dsp:spPr>
        <a:xfrm>
          <a:off x="461200" y="3387590"/>
          <a:ext cx="2441777" cy="1465066"/>
        </a:xfrm>
        <a:prstGeom prst="roundRect">
          <a:avLst>
            <a:gd name="adj" fmla="val 10000"/>
          </a:avLst>
        </a:prstGeom>
        <a:solidFill>
          <a:schemeClr val="accent1">
            <a:hueOff val="0"/>
            <a:satOff val="0"/>
            <a:lumOff val="0"/>
            <a:alphaOff val="0"/>
          </a:schemeClr>
        </a:solidFill>
        <a:ln w="285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6. Written decision issued to all, simultaneously</a:t>
          </a:r>
        </a:p>
      </dsp:txBody>
      <dsp:txXfrm>
        <a:off x="504110" y="3430500"/>
        <a:ext cx="2355957" cy="137924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2808965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B03FFB-98D7-49C2-A8B4-9C25151787F3}"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2079775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214056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1530940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3404178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3339945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697105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38597617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234377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2645683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03FFB-98D7-49C2-A8B4-9C25151787F3}"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3470394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B03FFB-98D7-49C2-A8B4-9C25151787F3}"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4135861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B03FFB-98D7-49C2-A8B4-9C25151787F3}" type="datetimeFigureOut">
              <a:rPr lang="en-US" smtClean="0"/>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165490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B03FFB-98D7-49C2-A8B4-9C25151787F3}" type="datetimeFigureOut">
              <a:rPr lang="en-US" smtClean="0"/>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2905430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03FFB-98D7-49C2-A8B4-9C25151787F3}" type="datetimeFigureOut">
              <a:rPr lang="en-US" smtClean="0"/>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3104421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B03FFB-98D7-49C2-A8B4-9C25151787F3}"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380020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B03FFB-98D7-49C2-A8B4-9C25151787F3}"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3208DD-CF67-4C3B-A030-C4BAD60360F3}" type="slidenum">
              <a:rPr lang="en-US" smtClean="0"/>
              <a:t>‹#›</a:t>
            </a:fld>
            <a:endParaRPr lang="en-US"/>
          </a:p>
        </p:txBody>
      </p:sp>
    </p:spTree>
    <p:extLst>
      <p:ext uri="{BB962C8B-B14F-4D97-AF65-F5344CB8AC3E}">
        <p14:creationId xmlns:p14="http://schemas.microsoft.com/office/powerpoint/2010/main" val="123357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0B03FFB-98D7-49C2-A8B4-9C25151787F3}" type="datetimeFigureOut">
              <a:rPr lang="en-US" smtClean="0"/>
              <a:t>8/13/2020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F3208DD-CF67-4C3B-A030-C4BAD60360F3}" type="slidenum">
              <a:rPr lang="en-US" smtClean="0"/>
              <a:t>‹#›</a:t>
            </a:fld>
            <a:endParaRPr lang="en-US"/>
          </a:p>
        </p:txBody>
      </p:sp>
    </p:spTree>
    <p:extLst>
      <p:ext uri="{BB962C8B-B14F-4D97-AF65-F5344CB8AC3E}">
        <p14:creationId xmlns:p14="http://schemas.microsoft.com/office/powerpoint/2010/main" val="251851499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wnc.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www2.ed.gov/policy/rights/guid/ocr/sex.html" TargetMode="External"/><Relationship Id="rId2" Type="http://schemas.openxmlformats.org/officeDocument/2006/relationships/hyperlink" Target="https://nshe.nevada.edu/wp-content/uploads/file/BoardOfRegents/Handbook/title4/T4-CH08%20Student%20Recruitment%20and%20Retention%20Policy%20Equal%20Employment%20Opportunity%20Policy%20and%20Affirmative%20Action%20Program%20for%20NSHE.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mailto:mark.ghan@wnc.edu" TargetMode="External"/><Relationship Id="rId2" Type="http://schemas.openxmlformats.org/officeDocument/2006/relationships/image" Target="../media/image4.jpeg"/><Relationship Id="rId1" Type="http://schemas.openxmlformats.org/officeDocument/2006/relationships/slideLayout" Target="../slideLayouts/slideLayout9.xml"/><Relationship Id="rId5" Type="http://schemas.openxmlformats.org/officeDocument/2006/relationships/hyperlink" Target="https://www.wnc.edu/carson-city/bristlecone-building/" TargetMode="External"/><Relationship Id="rId4" Type="http://schemas.openxmlformats.org/officeDocument/2006/relationships/hyperlink" Target="https://www.wnc.edu/carson-cit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D4B7C-2566-4589-BF93-B0245F210772}"/>
              </a:ext>
            </a:extLst>
          </p:cNvPr>
          <p:cNvSpPr>
            <a:spLocks noGrp="1"/>
          </p:cNvSpPr>
          <p:nvPr>
            <p:ph type="ctrTitle"/>
          </p:nvPr>
        </p:nvSpPr>
        <p:spPr>
          <a:xfrm>
            <a:off x="2387600" y="960241"/>
            <a:ext cx="5711790" cy="3560959"/>
          </a:xfrm>
        </p:spPr>
        <p:txBody>
          <a:bodyPr anchor="ctr">
            <a:normAutofit/>
          </a:bodyPr>
          <a:lstStyle/>
          <a:p>
            <a:pPr algn="r"/>
            <a:r>
              <a:rPr lang="en-US" sz="5400" dirty="0"/>
              <a:t>Becoming a Title IX Decision Maker</a:t>
            </a:r>
          </a:p>
        </p:txBody>
      </p:sp>
      <p:pic>
        <p:nvPicPr>
          <p:cNvPr id="3" name="Picture 2">
            <a:hlinkClick r:id="rId2"/>
            <a:extLst>
              <a:ext uri="{FF2B5EF4-FFF2-40B4-BE49-F238E27FC236}">
                <a16:creationId xmlns:a16="http://schemas.microsoft.com/office/drawing/2014/main" id="{0128C5F6-8358-43AD-9C5E-21C2792E33D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7649" y="448112"/>
            <a:ext cx="1451816" cy="1451816"/>
          </a:xfrm>
          <a:prstGeom prst="rect">
            <a:avLst/>
          </a:prstGeom>
          <a:noFill/>
          <a:ln>
            <a:noFill/>
          </a:ln>
        </p:spPr>
      </p:pic>
    </p:spTree>
    <p:extLst>
      <p:ext uri="{BB962C8B-B14F-4D97-AF65-F5344CB8AC3E}">
        <p14:creationId xmlns:p14="http://schemas.microsoft.com/office/powerpoint/2010/main" val="138734881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AD6A-B386-4856-BF92-94DA60560E02}"/>
              </a:ext>
            </a:extLst>
          </p:cNvPr>
          <p:cNvSpPr>
            <a:spLocks noGrp="1"/>
          </p:cNvSpPr>
          <p:nvPr>
            <p:ph type="title"/>
          </p:nvPr>
        </p:nvSpPr>
        <p:spPr>
          <a:xfrm>
            <a:off x="1549845" y="0"/>
            <a:ext cx="9417550" cy="1283368"/>
          </a:xfrm>
        </p:spPr>
        <p:txBody>
          <a:bodyPr/>
          <a:lstStyle/>
          <a:p>
            <a:pPr algn="l"/>
            <a:r>
              <a:rPr lang="en-US" dirty="0"/>
              <a:t>Parties involved in a Title IX Grievance </a:t>
            </a:r>
          </a:p>
        </p:txBody>
      </p:sp>
      <p:sp>
        <p:nvSpPr>
          <p:cNvPr id="3" name="Content Placeholder 2">
            <a:extLst>
              <a:ext uri="{FF2B5EF4-FFF2-40B4-BE49-F238E27FC236}">
                <a16:creationId xmlns:a16="http://schemas.microsoft.com/office/drawing/2014/main" id="{0EE86187-36EB-43E2-BEEF-B214439CB2E1}"/>
              </a:ext>
            </a:extLst>
          </p:cNvPr>
          <p:cNvSpPr>
            <a:spLocks noGrp="1"/>
          </p:cNvSpPr>
          <p:nvPr>
            <p:ph idx="1"/>
          </p:nvPr>
        </p:nvSpPr>
        <p:spPr>
          <a:xfrm>
            <a:off x="1852447" y="973388"/>
            <a:ext cx="10339553" cy="5884612"/>
          </a:xfrm>
        </p:spPr>
        <p:txBody>
          <a:bodyPr>
            <a:normAutofit/>
          </a:bodyPr>
          <a:lstStyle/>
          <a:p>
            <a:r>
              <a:rPr lang="en-US" sz="2500" b="1" i="1" u="sng" dirty="0"/>
              <a:t>Complainant</a:t>
            </a:r>
            <a:r>
              <a:rPr lang="en-US" sz="2500" dirty="0"/>
              <a:t> means an individual(s) who is alleged to be the victim of conduct that could constitute sexual harassment.</a:t>
            </a:r>
          </a:p>
          <a:p>
            <a:r>
              <a:rPr lang="en-US" sz="2500" b="1" i="1" u="sng" dirty="0"/>
              <a:t>Respondent</a:t>
            </a:r>
            <a:r>
              <a:rPr lang="en-US" sz="2500" dirty="0"/>
              <a:t> means an individual(s) who has been reported to be the perpetrator of conduct that could constitute sexual harassment.</a:t>
            </a:r>
          </a:p>
          <a:p>
            <a:r>
              <a:rPr lang="en-US" sz="2500" b="1" i="1" u="sng" dirty="0"/>
              <a:t>Reporting party </a:t>
            </a:r>
            <a:r>
              <a:rPr lang="en-US" sz="2500" dirty="0"/>
              <a:t>means the complainant(s) and respondent(s).</a:t>
            </a:r>
          </a:p>
          <a:p>
            <a:r>
              <a:rPr lang="en-US" sz="2500" b="1" i="1" u="sng" dirty="0"/>
              <a:t>Advisor</a:t>
            </a:r>
            <a:r>
              <a:rPr lang="en-US" sz="2500" dirty="0"/>
              <a:t> is an individual that accompanies the complainant or respondent to any related meeting or proceeding in order to offer them support. The reporting party chooses their advisor, who may be, but is not required to be, an attorney. The reporting parties can not be limited in whom they choose to be the advisor. </a:t>
            </a:r>
          </a:p>
          <a:p>
            <a:r>
              <a:rPr lang="en-US" sz="2500" b="1" i="1" u="sng" dirty="0"/>
              <a:t>Witness</a:t>
            </a:r>
            <a:r>
              <a:rPr lang="en-US" sz="2500" dirty="0"/>
              <a:t> means an individual(s) that have or could potentially have information related and/or relevant to the alleged incident.</a:t>
            </a:r>
          </a:p>
        </p:txBody>
      </p:sp>
    </p:spTree>
    <p:extLst>
      <p:ext uri="{BB962C8B-B14F-4D97-AF65-F5344CB8AC3E}">
        <p14:creationId xmlns:p14="http://schemas.microsoft.com/office/powerpoint/2010/main" val="2307503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DA851-F78C-44D6-9354-BF45F898BCC6}"/>
              </a:ext>
            </a:extLst>
          </p:cNvPr>
          <p:cNvSpPr>
            <a:spLocks noGrp="1"/>
          </p:cNvSpPr>
          <p:nvPr>
            <p:ph type="title"/>
          </p:nvPr>
        </p:nvSpPr>
        <p:spPr>
          <a:xfrm>
            <a:off x="1484310" y="0"/>
            <a:ext cx="8777289" cy="1109133"/>
          </a:xfrm>
        </p:spPr>
        <p:txBody>
          <a:bodyPr>
            <a:normAutofit fontScale="90000"/>
          </a:bodyPr>
          <a:lstStyle/>
          <a:p>
            <a:r>
              <a:rPr lang="en-US" dirty="0"/>
              <a:t>Facilitators of a Title IX Grievance Procedure</a:t>
            </a:r>
          </a:p>
        </p:txBody>
      </p:sp>
      <p:sp>
        <p:nvSpPr>
          <p:cNvPr id="3" name="Content Placeholder 2">
            <a:extLst>
              <a:ext uri="{FF2B5EF4-FFF2-40B4-BE49-F238E27FC236}">
                <a16:creationId xmlns:a16="http://schemas.microsoft.com/office/drawing/2014/main" id="{8F541313-5E3F-44C7-BC84-C2AFC178ACC0}"/>
              </a:ext>
            </a:extLst>
          </p:cNvPr>
          <p:cNvSpPr>
            <a:spLocks noGrp="1"/>
          </p:cNvSpPr>
          <p:nvPr>
            <p:ph idx="1"/>
          </p:nvPr>
        </p:nvSpPr>
        <p:spPr>
          <a:xfrm>
            <a:off x="1484310" y="1845733"/>
            <a:ext cx="10216090" cy="3979333"/>
          </a:xfrm>
        </p:spPr>
        <p:txBody>
          <a:bodyPr/>
          <a:lstStyle/>
          <a:p>
            <a:r>
              <a:rPr lang="en-US" sz="3000" dirty="0"/>
              <a:t>Title IX Coordinator</a:t>
            </a:r>
          </a:p>
          <a:p>
            <a:r>
              <a:rPr lang="en-US" sz="3000" dirty="0"/>
              <a:t>Title IX Investigator</a:t>
            </a:r>
          </a:p>
          <a:p>
            <a:r>
              <a:rPr lang="en-US" sz="3000" dirty="0"/>
              <a:t>Dismissal Appeal Decision-Maker (If applicable) </a:t>
            </a:r>
          </a:p>
          <a:p>
            <a:r>
              <a:rPr lang="en-US" sz="3000" dirty="0"/>
              <a:t>Live-Hearing Decision-Maker</a:t>
            </a:r>
          </a:p>
          <a:p>
            <a:r>
              <a:rPr lang="en-US" sz="3000" dirty="0"/>
              <a:t>Determination Appeal Decision-Maker (If applicable)</a:t>
            </a:r>
          </a:p>
          <a:p>
            <a:endParaRPr lang="en-US" dirty="0"/>
          </a:p>
        </p:txBody>
      </p:sp>
    </p:spTree>
    <p:extLst>
      <p:ext uri="{BB962C8B-B14F-4D97-AF65-F5344CB8AC3E}">
        <p14:creationId xmlns:p14="http://schemas.microsoft.com/office/powerpoint/2010/main" val="480274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6EA134-17BF-42A4-9F4B-A8316437EBD4}"/>
              </a:ext>
            </a:extLst>
          </p:cNvPr>
          <p:cNvSpPr>
            <a:spLocks noGrp="1"/>
          </p:cNvSpPr>
          <p:nvPr>
            <p:ph type="ctrTitle"/>
          </p:nvPr>
        </p:nvSpPr>
        <p:spPr>
          <a:xfrm>
            <a:off x="1270000" y="1380068"/>
            <a:ext cx="10233023" cy="2616199"/>
          </a:xfrm>
        </p:spPr>
        <p:txBody>
          <a:bodyPr>
            <a:normAutofit/>
          </a:bodyPr>
          <a:lstStyle/>
          <a:p>
            <a:r>
              <a:rPr lang="en-US" sz="5000" dirty="0"/>
              <a:t>The Title IX Grievance Procedure</a:t>
            </a:r>
          </a:p>
        </p:txBody>
      </p:sp>
      <p:sp>
        <p:nvSpPr>
          <p:cNvPr id="5" name="Subtitle 4">
            <a:extLst>
              <a:ext uri="{FF2B5EF4-FFF2-40B4-BE49-F238E27FC236}">
                <a16:creationId xmlns:a16="http://schemas.microsoft.com/office/drawing/2014/main" id="{2906B6C7-332A-40AE-B92B-3D5D2AF8F7DD}"/>
              </a:ext>
            </a:extLst>
          </p:cNvPr>
          <p:cNvSpPr>
            <a:spLocks noGrp="1"/>
          </p:cNvSpPr>
          <p:nvPr>
            <p:ph type="subTitle" idx="1"/>
          </p:nvPr>
        </p:nvSpPr>
        <p:spPr/>
        <p:txBody>
          <a:bodyPr>
            <a:normAutofit/>
          </a:bodyPr>
          <a:lstStyle/>
          <a:p>
            <a:r>
              <a:rPr lang="en-US" sz="3000" dirty="0"/>
              <a:t>Understanding the process</a:t>
            </a:r>
          </a:p>
        </p:txBody>
      </p:sp>
    </p:spTree>
    <p:extLst>
      <p:ext uri="{BB962C8B-B14F-4D97-AF65-F5344CB8AC3E}">
        <p14:creationId xmlns:p14="http://schemas.microsoft.com/office/powerpoint/2010/main" val="2000252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089D35B1-0ED5-4358-8CAE-A9E49412AA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41" name="Freeform 6">
              <a:extLst>
                <a:ext uri="{FF2B5EF4-FFF2-40B4-BE49-F238E27FC236}">
                  <a16:creationId xmlns:a16="http://schemas.microsoft.com/office/drawing/2014/main" id="{DDEF6545-5A42-469E-8778-86CA01CD4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2" name="Freeform 7">
              <a:extLst>
                <a:ext uri="{FF2B5EF4-FFF2-40B4-BE49-F238E27FC236}">
                  <a16:creationId xmlns:a16="http://schemas.microsoft.com/office/drawing/2014/main" id="{3B08853F-842C-4D0A-9A89-D05CB3990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43" name="Freeform 8">
              <a:extLst>
                <a:ext uri="{FF2B5EF4-FFF2-40B4-BE49-F238E27FC236}">
                  <a16:creationId xmlns:a16="http://schemas.microsoft.com/office/drawing/2014/main" id="{A436FB18-2D01-4AAB-AD10-2D1208310F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44" name="Freeform 9">
              <a:extLst>
                <a:ext uri="{FF2B5EF4-FFF2-40B4-BE49-F238E27FC236}">
                  <a16:creationId xmlns:a16="http://schemas.microsoft.com/office/drawing/2014/main" id="{9EFB8341-7A7B-46E4-AF94-689147AD0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5" name="Freeform 10">
              <a:extLst>
                <a:ext uri="{FF2B5EF4-FFF2-40B4-BE49-F238E27FC236}">
                  <a16:creationId xmlns:a16="http://schemas.microsoft.com/office/drawing/2014/main" id="{C4D84136-7804-4605-AC9F-238A3665E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6" name="Freeform 11">
              <a:extLst>
                <a:ext uri="{FF2B5EF4-FFF2-40B4-BE49-F238E27FC236}">
                  <a16:creationId xmlns:a16="http://schemas.microsoft.com/office/drawing/2014/main" id="{4EC6F81C-51C2-4A6F-8B94-562DA67362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48" name="Rectangle 47">
            <a:extLst>
              <a:ext uri="{FF2B5EF4-FFF2-40B4-BE49-F238E27FC236}">
                <a16:creationId xmlns:a16="http://schemas.microsoft.com/office/drawing/2014/main" id="{F04D6E81-9266-46DD-8C06-EE8BF90ACB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D6B4AB0-4FE5-4BC5-B911-F5D2C7334DD9}"/>
              </a:ext>
            </a:extLst>
          </p:cNvPr>
          <p:cNvPicPr>
            <a:picLocks noChangeAspect="1"/>
          </p:cNvPicPr>
          <p:nvPr/>
        </p:nvPicPr>
        <p:blipFill>
          <a:blip r:embed="rId3"/>
          <a:stretch>
            <a:fillRect/>
          </a:stretch>
        </p:blipFill>
        <p:spPr>
          <a:xfrm>
            <a:off x="998537" y="23446"/>
            <a:ext cx="9847385" cy="6889973"/>
          </a:xfrm>
          <a:prstGeom prst="rect">
            <a:avLst/>
          </a:prstGeom>
        </p:spPr>
      </p:pic>
    </p:spTree>
    <p:extLst>
      <p:ext uri="{BB962C8B-B14F-4D97-AF65-F5344CB8AC3E}">
        <p14:creationId xmlns:p14="http://schemas.microsoft.com/office/powerpoint/2010/main" val="416848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973CD0-83FD-4432-BBEB-4E9E525DA129}"/>
              </a:ext>
            </a:extLst>
          </p:cNvPr>
          <p:cNvSpPr>
            <a:spLocks noGrp="1"/>
          </p:cNvSpPr>
          <p:nvPr>
            <p:ph type="title"/>
          </p:nvPr>
        </p:nvSpPr>
        <p:spPr>
          <a:xfrm>
            <a:off x="3352800" y="0"/>
            <a:ext cx="5999747" cy="854242"/>
          </a:xfrm>
        </p:spPr>
        <p:txBody>
          <a:bodyPr>
            <a:normAutofit/>
          </a:bodyPr>
          <a:lstStyle/>
          <a:p>
            <a:r>
              <a:rPr lang="en-US" sz="2500" dirty="0"/>
              <a:t>Title IX Grievance Process - Simplified</a:t>
            </a:r>
          </a:p>
        </p:txBody>
      </p:sp>
      <p:sp>
        <p:nvSpPr>
          <p:cNvPr id="5" name="Content Placeholder 4">
            <a:extLst>
              <a:ext uri="{FF2B5EF4-FFF2-40B4-BE49-F238E27FC236}">
                <a16:creationId xmlns:a16="http://schemas.microsoft.com/office/drawing/2014/main" id="{43AEFD47-D8E7-45FE-B433-CA6AA78FD5E3}"/>
              </a:ext>
            </a:extLst>
          </p:cNvPr>
          <p:cNvSpPr>
            <a:spLocks noGrp="1"/>
          </p:cNvSpPr>
          <p:nvPr>
            <p:ph sz="half" idx="1"/>
          </p:nvPr>
        </p:nvSpPr>
        <p:spPr>
          <a:xfrm>
            <a:off x="1909011" y="725905"/>
            <a:ext cx="4582652" cy="6003757"/>
          </a:xfrm>
        </p:spPr>
        <p:txBody>
          <a:bodyPr/>
          <a:lstStyle/>
          <a:p>
            <a:r>
              <a:rPr lang="en-US" dirty="0"/>
              <a:t>Step 1: CSN Notified of Possible Title IX Incident.</a:t>
            </a:r>
          </a:p>
          <a:p>
            <a:r>
              <a:rPr lang="en-US" dirty="0"/>
              <a:t>Step 2: Title IX Coordinator Meets with Possible Complainant.</a:t>
            </a:r>
          </a:p>
          <a:p>
            <a:r>
              <a:rPr lang="en-US" dirty="0"/>
              <a:t>Step 3: Complaint Filed</a:t>
            </a:r>
          </a:p>
          <a:p>
            <a:r>
              <a:rPr lang="en-US" dirty="0"/>
              <a:t>Step 4: Investigators send Notification of Investigation</a:t>
            </a:r>
          </a:p>
          <a:p>
            <a:r>
              <a:rPr lang="en-US" dirty="0"/>
              <a:t>Step 5: Complainant interviewed by Investigator</a:t>
            </a:r>
          </a:p>
          <a:p>
            <a:r>
              <a:rPr lang="en-US" dirty="0"/>
              <a:t>Step 6: If necessary, complaint dismissed</a:t>
            </a:r>
          </a:p>
          <a:p>
            <a:r>
              <a:rPr lang="en-US" dirty="0"/>
              <a:t>Step 7: If necessary, dismissal appealed</a:t>
            </a:r>
          </a:p>
          <a:p>
            <a:r>
              <a:rPr lang="en-US" dirty="0"/>
              <a:t>Step 8: Respondent interviewed by Investigator</a:t>
            </a:r>
          </a:p>
          <a:p>
            <a:r>
              <a:rPr lang="en-US" dirty="0"/>
              <a:t>Step 9: Witnesses interviewed and Evidence Collected</a:t>
            </a:r>
          </a:p>
        </p:txBody>
      </p:sp>
      <p:sp>
        <p:nvSpPr>
          <p:cNvPr id="6" name="Content Placeholder 5">
            <a:extLst>
              <a:ext uri="{FF2B5EF4-FFF2-40B4-BE49-F238E27FC236}">
                <a16:creationId xmlns:a16="http://schemas.microsoft.com/office/drawing/2014/main" id="{D7FFC2FC-46AB-4D31-8BC9-513E667DFD8A}"/>
              </a:ext>
            </a:extLst>
          </p:cNvPr>
          <p:cNvSpPr>
            <a:spLocks noGrp="1"/>
          </p:cNvSpPr>
          <p:nvPr>
            <p:ph sz="half" idx="2"/>
          </p:nvPr>
        </p:nvSpPr>
        <p:spPr>
          <a:xfrm>
            <a:off x="7057146" y="725904"/>
            <a:ext cx="4582652" cy="6003757"/>
          </a:xfrm>
        </p:spPr>
        <p:txBody>
          <a:bodyPr/>
          <a:lstStyle/>
          <a:p>
            <a:r>
              <a:rPr lang="en-US" dirty="0"/>
              <a:t>Step 10: Related evidence given to reporting parties and advisors</a:t>
            </a:r>
          </a:p>
          <a:p>
            <a:r>
              <a:rPr lang="en-US" dirty="0"/>
              <a:t>Step 11: Investigative Report Written</a:t>
            </a:r>
          </a:p>
          <a:p>
            <a:r>
              <a:rPr lang="en-US" dirty="0"/>
              <a:t>Step 12: Investigative Report given to appropriate personnel.</a:t>
            </a:r>
          </a:p>
          <a:p>
            <a:r>
              <a:rPr lang="en-US" dirty="0"/>
              <a:t>Step 13: Live-Hearing Conducted</a:t>
            </a:r>
          </a:p>
          <a:p>
            <a:r>
              <a:rPr lang="en-US" dirty="0"/>
              <a:t>Step 14: Decision-Maker completes the written determination of responsibility </a:t>
            </a:r>
          </a:p>
          <a:p>
            <a:r>
              <a:rPr lang="en-US" dirty="0"/>
              <a:t>Step 15: If necessary, determination of responsibility appealed</a:t>
            </a:r>
          </a:p>
          <a:p>
            <a:r>
              <a:rPr lang="en-US" dirty="0"/>
              <a:t>Step 16: If necessary, sanctions and remedies applied.</a:t>
            </a:r>
          </a:p>
          <a:p>
            <a:r>
              <a:rPr lang="en-US" dirty="0"/>
              <a:t>Step 17: If necessary, Title IX Coordinator follows-up with department to ensure sanctions/remedies applied.</a:t>
            </a:r>
          </a:p>
        </p:txBody>
      </p:sp>
    </p:spTree>
    <p:extLst>
      <p:ext uri="{BB962C8B-B14F-4D97-AF65-F5344CB8AC3E}">
        <p14:creationId xmlns:p14="http://schemas.microsoft.com/office/powerpoint/2010/main" val="242253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0CA3C-ED8F-4973-85A1-DF56F6C24DDF}"/>
              </a:ext>
            </a:extLst>
          </p:cNvPr>
          <p:cNvSpPr>
            <a:spLocks noGrp="1"/>
          </p:cNvSpPr>
          <p:nvPr>
            <p:ph type="title"/>
          </p:nvPr>
        </p:nvSpPr>
        <p:spPr>
          <a:xfrm>
            <a:off x="1660772" y="431133"/>
            <a:ext cx="7146343" cy="1509962"/>
          </a:xfrm>
        </p:spPr>
        <p:txBody>
          <a:bodyPr>
            <a:normAutofit fontScale="90000"/>
          </a:bodyPr>
          <a:lstStyle/>
          <a:p>
            <a:pPr marR="0" lvl="0" algn="l" defTabSz="457200" rtl="0" eaLnBrk="1" fontAlgn="auto" latinLnBrk="0" hangingPunct="1">
              <a:lnSpc>
                <a:spcPct val="100000"/>
              </a:lnSpc>
              <a:spcBef>
                <a:spcPct val="20000"/>
              </a:spcBef>
              <a:spcAft>
                <a:spcPts val="600"/>
              </a:spcAft>
              <a:buClr>
                <a:srgbClr val="30ACEC">
                  <a:lumMod val="75000"/>
                </a:srgbClr>
              </a:buClr>
              <a:buSzPct val="145000"/>
              <a:tabLst/>
              <a:defRPr/>
            </a:pPr>
            <a:r>
              <a:rPr lang="en-US" b="1" dirty="0"/>
              <a:t>Grievance Process Step 1:</a:t>
            </a:r>
            <a:br>
              <a:rPr lang="en-US" dirty="0"/>
            </a:b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CSN Notified of Possible Title IX Incident.</a:t>
            </a:r>
            <a:br>
              <a:rPr kumimoji="0" lang="en-US" sz="1800" b="0" i="0" u="none" strike="noStrike" kern="1200" cap="none" spc="0" normalizeH="0" baseline="0" noProof="0" dirty="0">
                <a:ln>
                  <a:noFill/>
                </a:ln>
                <a:solidFill>
                  <a:prstClr val="black"/>
                </a:solidFill>
                <a:effectLst/>
                <a:uLnTx/>
                <a:uFillTx/>
                <a:latin typeface="Corbel" panose="020B0503020204020204"/>
                <a:ea typeface="+mn-ea"/>
                <a:cs typeface="+mn-cs"/>
              </a:rPr>
            </a:br>
            <a:endParaRPr lang="en-US" dirty="0"/>
          </a:p>
        </p:txBody>
      </p:sp>
      <p:sp>
        <p:nvSpPr>
          <p:cNvPr id="5" name="Content Placeholder 4">
            <a:extLst>
              <a:ext uri="{FF2B5EF4-FFF2-40B4-BE49-F238E27FC236}">
                <a16:creationId xmlns:a16="http://schemas.microsoft.com/office/drawing/2014/main" id="{CDB3E247-343B-4FC3-810C-667074CECBF7}"/>
              </a:ext>
            </a:extLst>
          </p:cNvPr>
          <p:cNvSpPr>
            <a:spLocks noGrp="1"/>
          </p:cNvSpPr>
          <p:nvPr>
            <p:ph idx="1"/>
          </p:nvPr>
        </p:nvSpPr>
        <p:spPr>
          <a:xfrm>
            <a:off x="1452225" y="2233863"/>
            <a:ext cx="10018713" cy="3124201"/>
          </a:xfrm>
        </p:spPr>
        <p:txBody>
          <a:bodyPr>
            <a:noAutofit/>
          </a:bodyPr>
          <a:lstStyle/>
          <a:p>
            <a:pPr marR="0" lvl="1">
              <a:lnSpc>
                <a:spcPct val="107000"/>
              </a:lnSpc>
              <a:spcBef>
                <a:spcPts val="0"/>
              </a:spcBef>
              <a:spcAft>
                <a:spcPts val="0"/>
              </a:spcAft>
              <a:buFont typeface="Arial" panose="020B0604020202020204" pitchFamily="34" charset="0"/>
              <a:buChar char="•"/>
            </a:pPr>
            <a:r>
              <a:rPr lang="en-US" sz="3000" dirty="0">
                <a:latin typeface="Calibri" panose="020F0502020204030204" pitchFamily="34" charset="0"/>
                <a:ea typeface="Calibri" panose="020F0502020204030204" pitchFamily="34" charset="0"/>
                <a:cs typeface="Times New Roman" panose="02020603050405020304" pitchFamily="18" charset="0"/>
              </a:rPr>
              <a:t>CSN Receives notification of a possible Title IX incident by:</a:t>
            </a: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500" dirty="0">
                <a:effectLst/>
                <a:latin typeface="Calibri" panose="020F0502020204030204" pitchFamily="34" charset="0"/>
                <a:ea typeface="Calibri" panose="020F0502020204030204" pitchFamily="34" charset="0"/>
                <a:cs typeface="Wingdings" panose="05000000000000000000" pitchFamily="2" charset="2"/>
              </a:rPr>
              <a:t>Grievance Form Received</a:t>
            </a:r>
            <a:endParaRPr lang="en-US" sz="2500" dirty="0">
              <a:effectLst/>
              <a:latin typeface="Times New Roman" panose="02020603050405020304" pitchFamily="18" charset="0"/>
              <a:ea typeface="Calibri" panose="020F0502020204030204" pitchFamily="34" charset="0"/>
              <a:cs typeface="Wingdings" panose="05000000000000000000" pitchFamily="2" charset="2"/>
            </a:endParaRPr>
          </a:p>
          <a:p>
            <a:pPr marL="1143000" marR="0" lvl="2" indent="-228600">
              <a:lnSpc>
                <a:spcPct val="107000"/>
              </a:lnSpc>
              <a:spcBef>
                <a:spcPts val="0"/>
              </a:spcBef>
              <a:spcAft>
                <a:spcPts val="0"/>
              </a:spcAft>
              <a:buFont typeface="Wingdings" panose="05000000000000000000" pitchFamily="2" charset="2"/>
              <a:buChar char=""/>
            </a:pPr>
            <a:r>
              <a:rPr lang="en-US" sz="2500" dirty="0">
                <a:effectLst/>
                <a:latin typeface="Calibri" panose="020F0502020204030204" pitchFamily="34" charset="0"/>
                <a:ea typeface="Calibri" panose="020F0502020204030204" pitchFamily="34" charset="0"/>
                <a:cs typeface="Wingdings" panose="05000000000000000000" pitchFamily="2" charset="2"/>
              </a:rPr>
              <a:t>Phone call</a:t>
            </a:r>
            <a:endParaRPr lang="en-US" sz="2500" dirty="0">
              <a:effectLst/>
              <a:latin typeface="Times New Roman" panose="02020603050405020304" pitchFamily="18" charset="0"/>
              <a:ea typeface="Calibri" panose="020F0502020204030204" pitchFamily="34" charset="0"/>
              <a:cs typeface="Wingdings" panose="05000000000000000000" pitchFamily="2" charset="2"/>
            </a:endParaRPr>
          </a:p>
          <a:p>
            <a:pPr marL="1143000" marR="0" lvl="2" indent="-228600">
              <a:lnSpc>
                <a:spcPct val="107000"/>
              </a:lnSpc>
              <a:spcBef>
                <a:spcPts val="0"/>
              </a:spcBef>
              <a:spcAft>
                <a:spcPts val="0"/>
              </a:spcAft>
              <a:buFont typeface="Wingdings" panose="05000000000000000000" pitchFamily="2" charset="2"/>
              <a:buChar char=""/>
            </a:pPr>
            <a:r>
              <a:rPr lang="en-US" sz="2500" dirty="0">
                <a:effectLst/>
                <a:latin typeface="Calibri" panose="020F0502020204030204" pitchFamily="34" charset="0"/>
                <a:ea typeface="Calibri" panose="020F0502020204030204" pitchFamily="34" charset="0"/>
                <a:cs typeface="Wingdings" panose="05000000000000000000" pitchFamily="2" charset="2"/>
              </a:rPr>
              <a:t>Email</a:t>
            </a:r>
            <a:endParaRPr lang="en-US" sz="2500" dirty="0">
              <a:effectLst/>
              <a:latin typeface="Times New Roman" panose="02020603050405020304" pitchFamily="18" charset="0"/>
              <a:ea typeface="Calibri" panose="020F0502020204030204" pitchFamily="34" charset="0"/>
              <a:cs typeface="Wingdings" panose="05000000000000000000" pitchFamily="2" charset="2"/>
            </a:endParaRPr>
          </a:p>
          <a:p>
            <a:pPr marL="1143000" marR="0" lvl="2" indent="-228600">
              <a:lnSpc>
                <a:spcPct val="107000"/>
              </a:lnSpc>
              <a:spcBef>
                <a:spcPts val="0"/>
              </a:spcBef>
              <a:spcAft>
                <a:spcPts val="0"/>
              </a:spcAft>
              <a:buFont typeface="Wingdings" panose="05000000000000000000" pitchFamily="2" charset="2"/>
              <a:buChar char=""/>
            </a:pPr>
            <a:r>
              <a:rPr lang="en-US" sz="2500" dirty="0">
                <a:effectLst/>
                <a:latin typeface="Calibri" panose="020F0502020204030204" pitchFamily="34" charset="0"/>
                <a:ea typeface="Calibri" panose="020F0502020204030204" pitchFamily="34" charset="0"/>
                <a:cs typeface="Wingdings" panose="05000000000000000000" pitchFamily="2" charset="2"/>
              </a:rPr>
              <a:t>In person</a:t>
            </a:r>
            <a:endParaRPr lang="en-US" sz="2500" dirty="0">
              <a:effectLst/>
              <a:latin typeface="Times New Roman" panose="02020603050405020304" pitchFamily="18" charset="0"/>
              <a:ea typeface="Calibri" panose="020F0502020204030204" pitchFamily="34" charset="0"/>
              <a:cs typeface="Wingdings" panose="05000000000000000000" pitchFamily="2" charset="2"/>
            </a:endParaRPr>
          </a:p>
          <a:p>
            <a:pPr marL="1143000" marR="0" lvl="2" indent="-228600">
              <a:lnSpc>
                <a:spcPct val="107000"/>
              </a:lnSpc>
              <a:spcBef>
                <a:spcPts val="0"/>
              </a:spcBef>
              <a:spcAft>
                <a:spcPts val="800"/>
              </a:spcAft>
              <a:buFont typeface="Wingdings" panose="05000000000000000000" pitchFamily="2" charset="2"/>
              <a:buChar char=""/>
            </a:pPr>
            <a:r>
              <a:rPr lang="en-US" sz="2500" dirty="0">
                <a:effectLst/>
                <a:latin typeface="Calibri" panose="020F0502020204030204" pitchFamily="34" charset="0"/>
                <a:ea typeface="Calibri" panose="020F0502020204030204" pitchFamily="34" charset="0"/>
                <a:cs typeface="Wingdings" panose="05000000000000000000" pitchFamily="2" charset="2"/>
              </a:rPr>
              <a:t>Other</a:t>
            </a:r>
            <a:endParaRPr lang="en-US" sz="2500" dirty="0">
              <a:effectLst/>
              <a:latin typeface="Times New Roman" panose="02020603050405020304" pitchFamily="18" charset="0"/>
              <a:ea typeface="Calibri" panose="020F0502020204030204" pitchFamily="34" charset="0"/>
              <a:cs typeface="Wingdings" panose="05000000000000000000" pitchFamily="2" charset="2"/>
            </a:endParaRPr>
          </a:p>
        </p:txBody>
      </p:sp>
    </p:spTree>
    <p:extLst>
      <p:ext uri="{BB962C8B-B14F-4D97-AF65-F5344CB8AC3E}">
        <p14:creationId xmlns:p14="http://schemas.microsoft.com/office/powerpoint/2010/main" val="104082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A0A3-5FAC-4131-9AB2-97E07F69E36B}"/>
              </a:ext>
            </a:extLst>
          </p:cNvPr>
          <p:cNvSpPr>
            <a:spLocks noGrp="1"/>
          </p:cNvSpPr>
          <p:nvPr>
            <p:ph type="title"/>
          </p:nvPr>
        </p:nvSpPr>
        <p:spPr>
          <a:xfrm>
            <a:off x="1484310" y="300790"/>
            <a:ext cx="7739900" cy="1271337"/>
          </a:xfrm>
        </p:spPr>
        <p:txBody>
          <a:bodyPr>
            <a:normAutofit fontScale="90000"/>
          </a:bodyPr>
          <a:lstStyle/>
          <a:p>
            <a:pPr algn="l"/>
            <a:r>
              <a:rPr lang="en-US" b="1" dirty="0"/>
              <a:t>Grievance Process Step 2:</a:t>
            </a:r>
            <a:br>
              <a:rPr lang="en-US" dirty="0"/>
            </a:br>
            <a:r>
              <a:rPr lang="en-US" sz="2800" dirty="0"/>
              <a:t>Title IX Coordinator Meets with Possible Complainant.</a:t>
            </a:r>
            <a:br>
              <a:rPr lang="en-US" sz="2200" dirty="0"/>
            </a:br>
            <a:endParaRPr lang="en-US" sz="2200" dirty="0"/>
          </a:p>
        </p:txBody>
      </p:sp>
      <p:sp>
        <p:nvSpPr>
          <p:cNvPr id="3" name="Content Placeholder 2">
            <a:extLst>
              <a:ext uri="{FF2B5EF4-FFF2-40B4-BE49-F238E27FC236}">
                <a16:creationId xmlns:a16="http://schemas.microsoft.com/office/drawing/2014/main" id="{EEF8F0E3-2726-4D8B-A892-1B5EA154A9F7}"/>
              </a:ext>
            </a:extLst>
          </p:cNvPr>
          <p:cNvSpPr>
            <a:spLocks noGrp="1"/>
          </p:cNvSpPr>
          <p:nvPr>
            <p:ph idx="1"/>
          </p:nvPr>
        </p:nvSpPr>
        <p:spPr>
          <a:xfrm>
            <a:off x="1339931" y="1572127"/>
            <a:ext cx="10707690" cy="5285873"/>
          </a:xfrm>
        </p:spPr>
        <p:txBody>
          <a:bodyPr>
            <a:normAutofit/>
          </a:bodyPr>
          <a:lstStyle/>
          <a:p>
            <a:pPr marR="0" lvl="1">
              <a:lnSpc>
                <a:spcPct val="107000"/>
              </a:lnSpc>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Provide an overview of the process.</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Provide complainant with a Procedural Packet.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Wingdings" panose="05000000000000000000" pitchFamily="2" charset="2"/>
              </a:rPr>
              <a:t>Procedural Packet Includes but is not limited to:</a:t>
            </a:r>
            <a:endParaRPr lang="en-US" sz="2400" dirty="0">
              <a:effectLst/>
              <a:latin typeface="Times New Roman" panose="02020603050405020304" pitchFamily="18" charset="0"/>
              <a:ea typeface="Calibri" panose="020F0502020204030204" pitchFamily="34" charset="0"/>
              <a:cs typeface="Wingdings" panose="05000000000000000000" pitchFamily="2" charset="2"/>
            </a:endParaRPr>
          </a:p>
          <a:p>
            <a:pPr marL="1600200" marR="0" lvl="3" indent="-228600">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Symbol" panose="05050102010706020507" pitchFamily="18" charset="2"/>
              </a:rPr>
              <a:t>Grievance Form (if necessary)</a:t>
            </a:r>
            <a:endParaRPr lang="en-US" sz="2200" dirty="0">
              <a:effectLst/>
              <a:latin typeface="Times New Roman" panose="02020603050405020304" pitchFamily="18" charset="0"/>
              <a:ea typeface="Calibri" panose="020F0502020204030204" pitchFamily="34" charset="0"/>
              <a:cs typeface="Symbol" panose="05050102010706020507" pitchFamily="18" charset="2"/>
            </a:endParaRPr>
          </a:p>
          <a:p>
            <a:pPr marL="1600200" marR="0" lvl="3" indent="-228600">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Symbol" panose="05050102010706020507" pitchFamily="18" charset="2"/>
              </a:rPr>
              <a:t>Title 4, Chapter 8, Section 13 and Title IX Policy</a:t>
            </a:r>
            <a:endParaRPr lang="en-US" sz="2200" dirty="0">
              <a:effectLst/>
              <a:latin typeface="Times New Roman" panose="02020603050405020304" pitchFamily="18" charset="0"/>
              <a:ea typeface="Calibri" panose="020F0502020204030204" pitchFamily="34" charset="0"/>
              <a:cs typeface="Symbol" panose="05050102010706020507" pitchFamily="18" charset="2"/>
            </a:endParaRPr>
          </a:p>
          <a:p>
            <a:pPr marL="1600200" marR="0" lvl="3" indent="-228600">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Symbol" panose="05050102010706020507" pitchFamily="18" charset="2"/>
              </a:rPr>
              <a:t>Investigation process</a:t>
            </a:r>
            <a:endParaRPr lang="en-US" sz="2200" dirty="0">
              <a:effectLst/>
              <a:latin typeface="Times New Roman" panose="02020603050405020304" pitchFamily="18" charset="0"/>
              <a:ea typeface="Calibri" panose="020F0502020204030204" pitchFamily="34" charset="0"/>
              <a:cs typeface="Symbol" panose="05050102010706020507" pitchFamily="18" charset="2"/>
            </a:endParaRPr>
          </a:p>
          <a:p>
            <a:pPr marL="1600200" marR="0" lvl="3" indent="-228600">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Symbol" panose="05050102010706020507" pitchFamily="18" charset="2"/>
              </a:rPr>
              <a:t>Appeal process</a:t>
            </a:r>
            <a:endParaRPr lang="en-US" sz="2200" dirty="0">
              <a:effectLst/>
              <a:latin typeface="Times New Roman" panose="02020603050405020304" pitchFamily="18" charset="0"/>
              <a:ea typeface="Calibri" panose="020F0502020204030204" pitchFamily="34" charset="0"/>
              <a:cs typeface="Symbol" panose="05050102010706020507" pitchFamily="18" charset="2"/>
            </a:endParaRPr>
          </a:p>
          <a:p>
            <a:pPr marL="1600200" marR="0" lvl="3" indent="-228600">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Symbol" panose="05050102010706020507" pitchFamily="18" charset="2"/>
              </a:rPr>
              <a:t>Live-hearing process</a:t>
            </a:r>
            <a:endParaRPr lang="en-US" sz="2200" dirty="0">
              <a:effectLst/>
              <a:latin typeface="Times New Roman" panose="02020603050405020304" pitchFamily="18" charset="0"/>
              <a:ea typeface="Calibri" panose="020F0502020204030204" pitchFamily="34" charset="0"/>
              <a:cs typeface="Symbol" panose="05050102010706020507" pitchFamily="18" charset="2"/>
            </a:endParaRPr>
          </a:p>
          <a:p>
            <a:pPr marL="1600200" marR="0" lvl="3" indent="-228600">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Symbol" panose="05050102010706020507" pitchFamily="18" charset="2"/>
              </a:rPr>
              <a:t>Decision process</a:t>
            </a:r>
          </a:p>
          <a:p>
            <a:pPr marL="1600200" marR="0" lvl="3" indent="-228600">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cs typeface="Symbol" panose="05050102010706020507" pitchFamily="18" charset="2"/>
              </a:rPr>
              <a:t>Available resources/supportive measures. </a:t>
            </a:r>
            <a:endParaRPr lang="en-US" sz="2200" dirty="0">
              <a:effectLst/>
              <a:latin typeface="Times New Roman" panose="02020603050405020304" pitchFamily="18" charset="0"/>
              <a:ea typeface="Calibri" panose="020F0502020204030204" pitchFamily="34" charset="0"/>
              <a:cs typeface="Symbol" panose="05050102010706020507" pitchFamily="18" charset="2"/>
            </a:endParaRPr>
          </a:p>
          <a:p>
            <a:pPr marR="0" lvl="1">
              <a:lnSpc>
                <a:spcPct val="107000"/>
              </a:lnSpc>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Describe applicable supportive measures.</a:t>
            </a:r>
          </a:p>
          <a:p>
            <a:endParaRPr lang="en-US" dirty="0"/>
          </a:p>
        </p:txBody>
      </p:sp>
    </p:spTree>
    <p:extLst>
      <p:ext uri="{BB962C8B-B14F-4D97-AF65-F5344CB8AC3E}">
        <p14:creationId xmlns:p14="http://schemas.microsoft.com/office/powerpoint/2010/main" val="1375467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A0A3-5FAC-4131-9AB2-97E07F69E36B}"/>
              </a:ext>
            </a:extLst>
          </p:cNvPr>
          <p:cNvSpPr>
            <a:spLocks noGrp="1"/>
          </p:cNvSpPr>
          <p:nvPr>
            <p:ph type="title"/>
          </p:nvPr>
        </p:nvSpPr>
        <p:spPr>
          <a:xfrm>
            <a:off x="1484309" y="300791"/>
            <a:ext cx="7788027" cy="918410"/>
          </a:xfrm>
        </p:spPr>
        <p:txBody>
          <a:bodyPr>
            <a:normAutofit fontScale="90000"/>
          </a:bodyPr>
          <a:lstStyle/>
          <a:p>
            <a:pPr algn="l"/>
            <a:r>
              <a:rPr lang="en-US" b="1" dirty="0"/>
              <a:t>Grievance Process Step 2 Continued</a:t>
            </a:r>
            <a:br>
              <a:rPr lang="en-US" dirty="0"/>
            </a:br>
            <a:br>
              <a:rPr lang="en-US" sz="2200" dirty="0"/>
            </a:br>
            <a:endParaRPr lang="en-US" sz="2200" dirty="0"/>
          </a:p>
        </p:txBody>
      </p:sp>
      <p:sp>
        <p:nvSpPr>
          <p:cNvPr id="3" name="Content Placeholder 2">
            <a:extLst>
              <a:ext uri="{FF2B5EF4-FFF2-40B4-BE49-F238E27FC236}">
                <a16:creationId xmlns:a16="http://schemas.microsoft.com/office/drawing/2014/main" id="{EEF8F0E3-2726-4D8B-A892-1B5EA154A9F7}"/>
              </a:ext>
            </a:extLst>
          </p:cNvPr>
          <p:cNvSpPr>
            <a:spLocks noGrp="1"/>
          </p:cNvSpPr>
          <p:nvPr>
            <p:ph idx="1"/>
          </p:nvPr>
        </p:nvSpPr>
        <p:spPr>
          <a:xfrm>
            <a:off x="1572127" y="1034717"/>
            <a:ext cx="10619873" cy="5887452"/>
          </a:xfrm>
        </p:spPr>
        <p:txBody>
          <a:bodyPr>
            <a:normAutofit fontScale="85000" lnSpcReduction="20000"/>
          </a:bodyPr>
          <a:lstStyle/>
          <a:p>
            <a:pPr>
              <a:lnSpc>
                <a:spcPct val="107000"/>
              </a:lnSpc>
              <a:spcBef>
                <a:spcPts val="0"/>
              </a:spcBef>
              <a:spcAft>
                <a:spcPts val="0"/>
              </a:spcAft>
              <a:buFont typeface="Arial" panose="020B0604020202020204" pitchFamily="34" charset="0"/>
              <a:buChar char="•"/>
            </a:pPr>
            <a:r>
              <a:rPr lang="en-US" sz="3100" dirty="0">
                <a:latin typeface="Calibri" panose="020F0502020204030204" pitchFamily="34" charset="0"/>
                <a:ea typeface="Calibri" panose="020F0502020204030204" pitchFamily="34" charset="0"/>
                <a:cs typeface="Times New Roman" panose="02020603050405020304" pitchFamily="18" charset="0"/>
              </a:rPr>
              <a:t>Supportive Measures are non-disciplinary / non-punitive individualized services, given without fee to the reporting parties. These supportive measures are designed to restore or preserve equal access to CSN’s education program or activity without burdening either the complainant nor the respondent</a:t>
            </a:r>
          </a:p>
          <a:p>
            <a:pPr>
              <a:lnSpc>
                <a:spcPct val="107000"/>
              </a:lnSpc>
              <a:spcBef>
                <a:spcPts val="0"/>
              </a:spcBef>
              <a:spcAft>
                <a:spcPts val="0"/>
              </a:spcAft>
              <a:buFont typeface="Arial" panose="020B0604020202020204" pitchFamily="34" charset="0"/>
              <a:buChar char="•"/>
            </a:pPr>
            <a:r>
              <a:rPr lang="en-US" sz="3100" dirty="0">
                <a:effectLst/>
                <a:latin typeface="Calibri" panose="020F0502020204030204" pitchFamily="34" charset="0"/>
                <a:ea typeface="Calibri" panose="020F0502020204030204" pitchFamily="34" charset="0"/>
                <a:cs typeface="Times New Roman" panose="02020603050405020304" pitchFamily="18" charset="0"/>
              </a:rPr>
              <a:t>Supportive measures may include CAPS; EAP; extensions of deadlines; modifications of work or class schedules; security escorts on and off campus; leaves of absences; no contact sanctions given between the reporting parties; </a:t>
            </a:r>
            <a:r>
              <a:rPr lang="en-US" sz="3100" i="1" dirty="0">
                <a:effectLst/>
                <a:latin typeface="Calibri" panose="020F0502020204030204" pitchFamily="34" charset="0"/>
                <a:ea typeface="Calibri" panose="020F0502020204030204" pitchFamily="34" charset="0"/>
                <a:cs typeface="Times New Roman" panose="02020603050405020304" pitchFamily="18" charset="0"/>
              </a:rPr>
              <a:t>etc.</a:t>
            </a:r>
          </a:p>
          <a:p>
            <a:pPr>
              <a:lnSpc>
                <a:spcPct val="107000"/>
              </a:lnSpc>
              <a:spcBef>
                <a:spcPts val="0"/>
              </a:spcBef>
              <a:spcAft>
                <a:spcPts val="0"/>
              </a:spcAft>
              <a:buFont typeface="Arial" panose="020B0604020202020204" pitchFamily="34" charset="0"/>
              <a:buChar char="•"/>
            </a:pPr>
            <a:r>
              <a:rPr lang="en-US" sz="3100" dirty="0">
                <a:effectLst/>
                <a:latin typeface="Calibri" panose="020F0502020204030204" pitchFamily="34" charset="0"/>
                <a:ea typeface="Calibri" panose="020F0502020204030204" pitchFamily="34" charset="0"/>
                <a:cs typeface="Calibri" panose="020F0502020204030204" pitchFamily="34" charset="0"/>
              </a:rPr>
              <a:t>The supportive measures are given regardless if a formal complaint has been filed or not.</a:t>
            </a:r>
            <a:endParaRPr lang="en-US" sz="3100" i="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spcAft>
                <a:spcPts val="0"/>
              </a:spcAft>
              <a:buFont typeface="Arial" panose="020B0604020202020204" pitchFamily="34" charset="0"/>
              <a:buChar char="•"/>
            </a:pPr>
            <a:r>
              <a:rPr lang="en-US" sz="3100" dirty="0">
                <a:effectLst/>
                <a:latin typeface="Calibri" panose="020F0502020204030204" pitchFamily="34" charset="0"/>
                <a:ea typeface="Calibri" panose="020F0502020204030204" pitchFamily="34" charset="0"/>
                <a:cs typeface="Calibri" panose="020F0502020204030204" pitchFamily="34" charset="0"/>
              </a:rPr>
              <a:t>The supportive measures are confidential, to the extent that maintaining confidentiality does not impair the ability of providing the supportive measures.</a:t>
            </a:r>
          </a:p>
          <a:p>
            <a:pPr lvl="1">
              <a:lnSpc>
                <a:spcPct val="107000"/>
              </a:lnSpc>
              <a:spcBef>
                <a:spcPts val="0"/>
              </a:spcBef>
              <a:spcAft>
                <a:spcPts val="0"/>
              </a:spcAft>
              <a:buFont typeface="Wingdings" panose="05000000000000000000" pitchFamily="2" charset="2"/>
              <a:buChar char="§"/>
            </a:pPr>
            <a:r>
              <a:rPr lang="en-US" sz="2600" dirty="0">
                <a:latin typeface="Calibri" panose="020F0502020204030204" pitchFamily="34" charset="0"/>
                <a:ea typeface="Calibri" panose="020F0502020204030204" pitchFamily="34" charset="0"/>
                <a:cs typeface="Calibri" panose="020F0502020204030204" pitchFamily="34" charset="0"/>
              </a:rPr>
              <a:t>For example, change of work hours would require informing the supervisor of the supportive measure. However, the reasoning / details of the complaint remain confidential.</a:t>
            </a:r>
            <a:endParaRPr lang="en-US" sz="26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4211404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604A4-FD4C-4F85-9F4F-0BEF5FAE65FC}"/>
              </a:ext>
            </a:extLst>
          </p:cNvPr>
          <p:cNvSpPr>
            <a:spLocks noGrp="1"/>
          </p:cNvSpPr>
          <p:nvPr>
            <p:ph type="title"/>
          </p:nvPr>
        </p:nvSpPr>
        <p:spPr/>
        <p:txBody>
          <a:bodyPr/>
          <a:lstStyle/>
          <a:p>
            <a:pPr algn="l"/>
            <a:r>
              <a:rPr kumimoji="0" lang="en-US" sz="36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3:</a:t>
            </a:r>
            <a:br>
              <a:rPr kumimoji="0" lang="en-US" sz="36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w="3175" cmpd="sng">
                  <a:noFill/>
                </a:ln>
                <a:solidFill>
                  <a:prstClr val="black"/>
                </a:solidFill>
                <a:effectLst/>
                <a:uLnTx/>
                <a:uFillTx/>
                <a:latin typeface="Corbel" panose="020B0503020204020204"/>
                <a:ea typeface="+mj-ea"/>
                <a:cs typeface="+mj-cs"/>
              </a:rPr>
              <a:t>Complaint is filed.</a:t>
            </a:r>
            <a:br>
              <a:rPr kumimoji="0" lang="en-US" sz="20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26ED8F33-D415-45AB-85F0-F1C5EE8A97C7}"/>
              </a:ext>
            </a:extLst>
          </p:cNvPr>
          <p:cNvSpPr>
            <a:spLocks noGrp="1"/>
          </p:cNvSpPr>
          <p:nvPr>
            <p:ph idx="1"/>
          </p:nvPr>
        </p:nvSpPr>
        <p:spPr>
          <a:xfrm>
            <a:off x="1155033" y="1668380"/>
            <a:ext cx="11036967" cy="4973052"/>
          </a:xfrm>
        </p:spPr>
        <p:txBody>
          <a:bodyPr>
            <a:normAutofit/>
          </a:bodyPr>
          <a:lstStyle/>
          <a:p>
            <a:r>
              <a:rPr lang="en-US" dirty="0"/>
              <a:t>There are two ways a complaint is filed. The Complainant signs and submits the OIE Grievance Form or the Title IX Coordinator signs the OIE Grievance Form.</a:t>
            </a:r>
          </a:p>
          <a:p>
            <a:pPr lvl="1"/>
            <a:r>
              <a:rPr lang="en-US" dirty="0"/>
              <a:t>If either of the above occurs, then the Title IX grievance process MUST begin.</a:t>
            </a:r>
          </a:p>
          <a:p>
            <a:r>
              <a:rPr lang="en-US" dirty="0"/>
              <a:t>The Title IX Coordinator only signs the grievance form in the event the complainant does not want to file the complaint and the Title IX Coordinator believes the allegations must be investigated. The Title IX Coordinator’s signature overrides the Complainant’s wishes and is conducted at the discretion of the Title IX Coordinator.</a:t>
            </a:r>
          </a:p>
          <a:p>
            <a:pPr lvl="1"/>
            <a:r>
              <a:rPr lang="en-US" dirty="0"/>
              <a:t>If this occurs, then the Title IX Coordinator does not become the Complainant. The new complainant that is listed in the process will be listed as CSN.</a:t>
            </a:r>
          </a:p>
          <a:p>
            <a:pPr lvl="1"/>
            <a:r>
              <a:rPr lang="en-US" dirty="0"/>
              <a:t>As previously stated, if the original complainant decides to not file, then they still receive supportive measures.</a:t>
            </a:r>
          </a:p>
        </p:txBody>
      </p:sp>
    </p:spTree>
    <p:extLst>
      <p:ext uri="{BB962C8B-B14F-4D97-AF65-F5344CB8AC3E}">
        <p14:creationId xmlns:p14="http://schemas.microsoft.com/office/powerpoint/2010/main" val="1442527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308E8-CAB1-461F-8ADD-ED3F97202A5E}"/>
              </a:ext>
            </a:extLst>
          </p:cNvPr>
          <p:cNvSpPr>
            <a:spLocks noGrp="1"/>
          </p:cNvSpPr>
          <p:nvPr>
            <p:ph type="title"/>
          </p:nvPr>
        </p:nvSpPr>
        <p:spPr>
          <a:xfrm>
            <a:off x="1514731" y="0"/>
            <a:ext cx="10018713" cy="1429752"/>
          </a:xfrm>
        </p:spPr>
        <p:txBody>
          <a:bodyPr/>
          <a:lstStyle/>
          <a:p>
            <a:pPr algn="l"/>
            <a:r>
              <a:rPr kumimoji="0" lang="en-US" sz="40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4:</a:t>
            </a:r>
            <a:br>
              <a:rPr kumimoji="0" lang="en-US" sz="40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n-ea"/>
                <a:cs typeface="+mn-cs"/>
              </a:rPr>
              <a:t>Investigators send Notification of Investigation</a:t>
            </a:r>
            <a:endParaRPr lang="en-US" sz="2500" dirty="0"/>
          </a:p>
        </p:txBody>
      </p:sp>
      <p:sp>
        <p:nvSpPr>
          <p:cNvPr id="3" name="Content Placeholder 2">
            <a:extLst>
              <a:ext uri="{FF2B5EF4-FFF2-40B4-BE49-F238E27FC236}">
                <a16:creationId xmlns:a16="http://schemas.microsoft.com/office/drawing/2014/main" id="{512159C7-B0F8-4493-868C-C6DFA995649A}"/>
              </a:ext>
            </a:extLst>
          </p:cNvPr>
          <p:cNvSpPr>
            <a:spLocks noGrp="1"/>
          </p:cNvSpPr>
          <p:nvPr>
            <p:ph idx="1"/>
          </p:nvPr>
        </p:nvSpPr>
        <p:spPr>
          <a:xfrm>
            <a:off x="1514731" y="2263942"/>
            <a:ext cx="10677269" cy="4594058"/>
          </a:xfrm>
        </p:spPr>
        <p:txBody>
          <a:bodyPr>
            <a:normAutofit fontScale="92500" lnSpcReduction="20000"/>
          </a:bodyPr>
          <a:lstStyle/>
          <a:p>
            <a:r>
              <a:rPr lang="en-US" dirty="0"/>
              <a:t>The Notification of Investigation (NOI) is sent by the Title IX Investigator to both reporting parties simultaneously.</a:t>
            </a:r>
          </a:p>
          <a:p>
            <a:r>
              <a:rPr lang="en-US" dirty="0"/>
              <a:t>The NOI informs the reporting parties that a formal Title IX Grievance Process has been authorized.</a:t>
            </a:r>
          </a:p>
          <a:p>
            <a:r>
              <a:rPr lang="en-US" dirty="0"/>
              <a:t>The NOI must include sufficient details known at the time and with sufficient time to prepare a response before any initial interview.</a:t>
            </a:r>
          </a:p>
          <a:p>
            <a:r>
              <a:rPr lang="en-US" dirty="0"/>
              <a:t>Sufficient details include:</a:t>
            </a:r>
          </a:p>
          <a:p>
            <a:pPr lvl="1"/>
            <a:r>
              <a:rPr lang="en-US" sz="2200" dirty="0"/>
              <a:t>The allegations that have been filed that constitute sexual harassment as defined by Title IX</a:t>
            </a:r>
          </a:p>
          <a:p>
            <a:pPr lvl="1"/>
            <a:r>
              <a:rPr lang="en-US" sz="2200" dirty="0"/>
              <a:t>Identities of the parties involved in the incident, if known</a:t>
            </a:r>
          </a:p>
          <a:p>
            <a:pPr lvl="1"/>
            <a:r>
              <a:rPr lang="en-US" sz="2200" dirty="0"/>
              <a:t>Date and location of alleged incident</a:t>
            </a:r>
          </a:p>
          <a:p>
            <a:r>
              <a:rPr lang="en-US" dirty="0"/>
              <a:t>During the investigation, if allegations are presented that were not listed in the original NOI, then the Title IX Investigator must notify, simultaneously, all reporting parties of the new allegations being investigated.</a:t>
            </a:r>
          </a:p>
          <a:p>
            <a:pPr lvl="1"/>
            <a:endParaRPr lang="en-US" dirty="0"/>
          </a:p>
          <a:p>
            <a:pPr lvl="1"/>
            <a:endParaRPr lang="en-US" dirty="0"/>
          </a:p>
          <a:p>
            <a:endParaRPr lang="en-US" dirty="0"/>
          </a:p>
        </p:txBody>
      </p:sp>
    </p:spTree>
    <p:extLst>
      <p:ext uri="{BB962C8B-B14F-4D97-AF65-F5344CB8AC3E}">
        <p14:creationId xmlns:p14="http://schemas.microsoft.com/office/powerpoint/2010/main" val="2306380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F7B8-2F9E-4266-9C04-4760EE7D513E}"/>
              </a:ext>
            </a:extLst>
          </p:cNvPr>
          <p:cNvSpPr>
            <a:spLocks noGrp="1"/>
          </p:cNvSpPr>
          <p:nvPr>
            <p:ph type="title"/>
          </p:nvPr>
        </p:nvSpPr>
        <p:spPr>
          <a:xfrm>
            <a:off x="1447800" y="77230"/>
            <a:ext cx="4986867" cy="1325563"/>
          </a:xfrm>
        </p:spPr>
        <p:txBody>
          <a:bodyPr/>
          <a:lstStyle/>
          <a:p>
            <a:pPr algn="l"/>
            <a:r>
              <a:rPr lang="en-US" dirty="0"/>
              <a:t>Course Objectives</a:t>
            </a:r>
          </a:p>
        </p:txBody>
      </p:sp>
      <p:sp>
        <p:nvSpPr>
          <p:cNvPr id="3" name="Content Placeholder 2">
            <a:extLst>
              <a:ext uri="{FF2B5EF4-FFF2-40B4-BE49-F238E27FC236}">
                <a16:creationId xmlns:a16="http://schemas.microsoft.com/office/drawing/2014/main" id="{72A1497B-4BF1-4E02-B514-3480F2C46CFA}"/>
              </a:ext>
            </a:extLst>
          </p:cNvPr>
          <p:cNvSpPr>
            <a:spLocks noGrp="1"/>
          </p:cNvSpPr>
          <p:nvPr>
            <p:ph idx="1"/>
          </p:nvPr>
        </p:nvSpPr>
        <p:spPr>
          <a:xfrm>
            <a:off x="1862667" y="1402793"/>
            <a:ext cx="10329333" cy="4910974"/>
          </a:xfrm>
        </p:spPr>
        <p:txBody>
          <a:bodyPr>
            <a:normAutofit/>
          </a:bodyPr>
          <a:lstStyle/>
          <a:p>
            <a:r>
              <a:rPr lang="en-US" sz="2700" dirty="0"/>
              <a:t>Define sexual harassment</a:t>
            </a:r>
          </a:p>
          <a:p>
            <a:r>
              <a:rPr lang="en-US" sz="2700" dirty="0"/>
              <a:t>Understand the jurisdictional limitations of Title IX</a:t>
            </a:r>
          </a:p>
          <a:p>
            <a:r>
              <a:rPr lang="en-US" sz="2700" dirty="0"/>
              <a:t>Understand how a Title IX grievance process is authorized</a:t>
            </a:r>
          </a:p>
          <a:p>
            <a:r>
              <a:rPr lang="en-US" sz="2700" dirty="0"/>
              <a:t>Identify the parties involved in a Title IX complaint</a:t>
            </a:r>
          </a:p>
          <a:p>
            <a:r>
              <a:rPr lang="en-US" sz="2700" dirty="0"/>
              <a:t>Become familiar with CSN’s Title IX Grievance Procedure</a:t>
            </a:r>
          </a:p>
          <a:p>
            <a:r>
              <a:rPr lang="en-US" sz="2700" dirty="0"/>
              <a:t>Understand the requirements of the Decision-Maker </a:t>
            </a:r>
          </a:p>
          <a:p>
            <a:r>
              <a:rPr lang="en-US" sz="2700" dirty="0"/>
              <a:t>Understand the roles of a Decision-Maker</a:t>
            </a:r>
          </a:p>
        </p:txBody>
      </p:sp>
    </p:spTree>
    <p:extLst>
      <p:ext uri="{BB962C8B-B14F-4D97-AF65-F5344CB8AC3E}">
        <p14:creationId xmlns:p14="http://schemas.microsoft.com/office/powerpoint/2010/main" val="722920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876-E40D-4376-B0D7-097198F67A27}"/>
              </a:ext>
            </a:extLst>
          </p:cNvPr>
          <p:cNvSpPr>
            <a:spLocks noGrp="1"/>
          </p:cNvSpPr>
          <p:nvPr>
            <p:ph type="title"/>
          </p:nvPr>
        </p:nvSpPr>
        <p:spPr>
          <a:xfrm>
            <a:off x="1484310" y="0"/>
            <a:ext cx="8070013" cy="1239253"/>
          </a:xfrm>
        </p:spPr>
        <p:txBody>
          <a:bodyPr/>
          <a:lstStyle/>
          <a:p>
            <a:r>
              <a:rPr kumimoji="0" lang="en-US" sz="40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4 Continued</a:t>
            </a:r>
            <a:endParaRPr lang="en-US" dirty="0"/>
          </a:p>
        </p:txBody>
      </p:sp>
      <p:sp>
        <p:nvSpPr>
          <p:cNvPr id="3" name="Content Placeholder 2">
            <a:extLst>
              <a:ext uri="{FF2B5EF4-FFF2-40B4-BE49-F238E27FC236}">
                <a16:creationId xmlns:a16="http://schemas.microsoft.com/office/drawing/2014/main" id="{D5CBE0A3-CDC5-482A-9855-90FA98BC38B1}"/>
              </a:ext>
            </a:extLst>
          </p:cNvPr>
          <p:cNvSpPr>
            <a:spLocks noGrp="1"/>
          </p:cNvSpPr>
          <p:nvPr>
            <p:ph idx="1"/>
          </p:nvPr>
        </p:nvSpPr>
        <p:spPr>
          <a:xfrm>
            <a:off x="1804323" y="1399674"/>
            <a:ext cx="10339551" cy="5338010"/>
          </a:xfrm>
        </p:spPr>
        <p:txBody>
          <a:bodyPr>
            <a:normAutofit lnSpcReduction="10000"/>
          </a:bodyPr>
          <a:lstStyle/>
          <a:p>
            <a:r>
              <a:rPr lang="en-US" dirty="0"/>
              <a:t>The NOI must also include:</a:t>
            </a:r>
          </a:p>
          <a:p>
            <a:pPr lvl="1"/>
            <a:r>
              <a:rPr lang="en-US" dirty="0"/>
              <a:t>A statement that the respondent is presumed not responsible for the alleged conduct and that a determination regarding responsibility is made at the conclusion of the complaint process.</a:t>
            </a:r>
          </a:p>
          <a:p>
            <a:pPr lvl="1"/>
            <a:r>
              <a:rPr lang="en-US" dirty="0"/>
              <a:t>Inform the parties that they may have an advisor of their choice, who may be, but is not required to be, an attorney.</a:t>
            </a:r>
          </a:p>
          <a:p>
            <a:pPr lvl="1"/>
            <a:r>
              <a:rPr lang="en-US" dirty="0"/>
              <a:t>Inform that the advisor will be apart of the entire process; will receive a copy of all related evidence; and must participate in the Live-hearing process.</a:t>
            </a:r>
          </a:p>
          <a:p>
            <a:pPr lvl="1"/>
            <a:r>
              <a:rPr lang="en-US" dirty="0"/>
              <a:t>A statement informing the parties of the prohibition against knowingly making false statements or submitting false information during the complaint process.</a:t>
            </a:r>
          </a:p>
          <a:p>
            <a:pPr lvl="1"/>
            <a:r>
              <a:rPr lang="en-US" dirty="0"/>
              <a:t>A statement informing the parties that retaliation is illegal.</a:t>
            </a:r>
          </a:p>
          <a:p>
            <a:pPr lvl="1"/>
            <a:endParaRPr lang="en-US" dirty="0"/>
          </a:p>
          <a:p>
            <a:pPr marL="0" indent="0">
              <a:buNone/>
            </a:pPr>
            <a:r>
              <a:rPr lang="en-US" dirty="0"/>
              <a:t>***After the NOI has been sent, at any point moving forward, the Complainant can request to withdraw their complaint.***</a:t>
            </a:r>
          </a:p>
          <a:p>
            <a:pPr marL="457200" lvl="1" indent="0">
              <a:buNone/>
            </a:pPr>
            <a:endParaRPr lang="en-US" dirty="0"/>
          </a:p>
        </p:txBody>
      </p:sp>
    </p:spTree>
    <p:extLst>
      <p:ext uri="{BB962C8B-B14F-4D97-AF65-F5344CB8AC3E}">
        <p14:creationId xmlns:p14="http://schemas.microsoft.com/office/powerpoint/2010/main" val="940926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164D-B9C0-4FE5-81EF-B4E81BE2CC08}"/>
              </a:ext>
            </a:extLst>
          </p:cNvPr>
          <p:cNvSpPr>
            <a:spLocks noGrp="1"/>
          </p:cNvSpPr>
          <p:nvPr>
            <p:ph type="title"/>
          </p:nvPr>
        </p:nvSpPr>
        <p:spPr/>
        <p:txBody>
          <a:bodyPr>
            <a:normAutofit/>
          </a:bodyPr>
          <a:lstStyle/>
          <a:p>
            <a:pPr algn="l"/>
            <a:r>
              <a:rPr kumimoji="0" lang="en-US" sz="54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5:</a:t>
            </a:r>
            <a:br>
              <a:rPr kumimoji="0" lang="en-US" sz="54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r>
              <a:rPr lang="en-US" sz="2500" dirty="0"/>
              <a:t>Complainant interviewed by Investigator</a:t>
            </a:r>
          </a:p>
        </p:txBody>
      </p:sp>
      <p:sp>
        <p:nvSpPr>
          <p:cNvPr id="3" name="Content Placeholder 2">
            <a:extLst>
              <a:ext uri="{FF2B5EF4-FFF2-40B4-BE49-F238E27FC236}">
                <a16:creationId xmlns:a16="http://schemas.microsoft.com/office/drawing/2014/main" id="{00F09BBA-978F-4BD8-AB0B-8080F682FE7E}"/>
              </a:ext>
            </a:extLst>
          </p:cNvPr>
          <p:cNvSpPr>
            <a:spLocks noGrp="1"/>
          </p:cNvSpPr>
          <p:nvPr>
            <p:ph idx="1"/>
          </p:nvPr>
        </p:nvSpPr>
        <p:spPr>
          <a:xfrm>
            <a:off x="1869321" y="2480508"/>
            <a:ext cx="10018713" cy="3878180"/>
          </a:xfrm>
        </p:spPr>
        <p:txBody>
          <a:bodyPr>
            <a:normAutofit/>
          </a:bodyPr>
          <a:lstStyle/>
          <a:p>
            <a:r>
              <a:rPr lang="en-US" dirty="0">
                <a:effectLst/>
                <a:latin typeface="Calibri" panose="020F0502020204030204" pitchFamily="34" charset="0"/>
                <a:ea typeface="Calibri" panose="020F0502020204030204" pitchFamily="34" charset="0"/>
              </a:rPr>
              <a:t>During the interview with the complainant, they must have an advisor.</a:t>
            </a:r>
          </a:p>
          <a:p>
            <a:pPr lvl="1"/>
            <a:r>
              <a:rPr lang="en-US" dirty="0">
                <a:latin typeface="Calibri" panose="020F0502020204030204" pitchFamily="34" charset="0"/>
                <a:ea typeface="Calibri" panose="020F0502020204030204" pitchFamily="34" charset="0"/>
              </a:rPr>
              <a:t>If they do not have an advisor, then one will be provided by CSN at no cost.</a:t>
            </a:r>
          </a:p>
          <a:p>
            <a:pPr lvl="1"/>
            <a:r>
              <a:rPr lang="en-US" dirty="0">
                <a:effectLst/>
                <a:latin typeface="Calibri" panose="020F0502020204030204" pitchFamily="34" charset="0"/>
                <a:ea typeface="Calibri" panose="020F0502020204030204" pitchFamily="34" charset="0"/>
              </a:rPr>
              <a:t>If CSN provides an advisor, then the advisor will not be an attorney (as stated in NSHE BOR Handbook, Title 4 – Chapter 8 – Section 13).</a:t>
            </a:r>
          </a:p>
          <a:p>
            <a:r>
              <a:rPr lang="en-US" dirty="0">
                <a:effectLst/>
                <a:latin typeface="Calibri" panose="020F0502020204030204" pitchFamily="34" charset="0"/>
                <a:ea typeface="Calibri" panose="020F0502020204030204" pitchFamily="34" charset="0"/>
              </a:rPr>
              <a:t>Investigators obtain incident information and applicable evidence</a:t>
            </a:r>
          </a:p>
          <a:p>
            <a:r>
              <a:rPr lang="en-US" dirty="0"/>
              <a:t>Witness information obtained (if applicable)</a:t>
            </a:r>
          </a:p>
          <a:p>
            <a:r>
              <a:rPr lang="en-US" dirty="0"/>
              <a:t>Evidence received from Complainant</a:t>
            </a:r>
          </a:p>
        </p:txBody>
      </p:sp>
    </p:spTree>
    <p:extLst>
      <p:ext uri="{BB962C8B-B14F-4D97-AF65-F5344CB8AC3E}">
        <p14:creationId xmlns:p14="http://schemas.microsoft.com/office/powerpoint/2010/main" val="1427143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BEDB-A1AE-4506-A51D-3FD10243DE73}"/>
              </a:ext>
            </a:extLst>
          </p:cNvPr>
          <p:cNvSpPr>
            <a:spLocks noGrp="1"/>
          </p:cNvSpPr>
          <p:nvPr>
            <p:ph type="title"/>
          </p:nvPr>
        </p:nvSpPr>
        <p:spPr>
          <a:xfrm>
            <a:off x="1484311" y="352926"/>
            <a:ext cx="10018713" cy="1010653"/>
          </a:xfrm>
        </p:spPr>
        <p:txBody>
          <a:bodyPr>
            <a:normAutofit fontScale="90000"/>
          </a:bodyPr>
          <a:lstStyle/>
          <a:p>
            <a:pPr algn="l"/>
            <a:r>
              <a:rPr kumimoji="0" lang="en-US" sz="50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6:</a:t>
            </a:r>
            <a:br>
              <a:rPr kumimoji="0" lang="en-US" sz="50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r>
              <a:rPr lang="en-US" sz="2800" dirty="0"/>
              <a:t>If necessary, complaint dismissed</a:t>
            </a:r>
            <a:br>
              <a:rPr lang="en-US" dirty="0"/>
            </a:br>
            <a:endParaRPr lang="en-US" dirty="0"/>
          </a:p>
        </p:txBody>
      </p:sp>
      <p:sp>
        <p:nvSpPr>
          <p:cNvPr id="3" name="Content Placeholder 2">
            <a:extLst>
              <a:ext uri="{FF2B5EF4-FFF2-40B4-BE49-F238E27FC236}">
                <a16:creationId xmlns:a16="http://schemas.microsoft.com/office/drawing/2014/main" id="{F226EF97-11F9-4395-8AEC-10525E1ED411}"/>
              </a:ext>
            </a:extLst>
          </p:cNvPr>
          <p:cNvSpPr>
            <a:spLocks noGrp="1"/>
          </p:cNvSpPr>
          <p:nvPr>
            <p:ph idx="1"/>
          </p:nvPr>
        </p:nvSpPr>
        <p:spPr>
          <a:xfrm>
            <a:off x="1795049" y="1732549"/>
            <a:ext cx="10396951" cy="5290889"/>
          </a:xfrm>
        </p:spPr>
        <p:txBody>
          <a:bodyPr>
            <a:normAutofit/>
          </a:bodyPr>
          <a:lstStyle/>
          <a:p>
            <a:r>
              <a:rPr lang="en-US" dirty="0"/>
              <a:t>There are two forms of dismissals: Discretionary and Mandatory</a:t>
            </a:r>
          </a:p>
          <a:p>
            <a:r>
              <a:rPr lang="en-US" dirty="0"/>
              <a:t>Discretionary:</a:t>
            </a:r>
          </a:p>
          <a:p>
            <a:pPr marL="742950" marR="0" lvl="1" indent="-285750">
              <a:spcBef>
                <a:spcPts val="0"/>
              </a:spcBef>
              <a:spcAft>
                <a:spcPts val="0"/>
              </a:spcAft>
              <a:tabLst>
                <a:tab pos="914400" algn="l"/>
              </a:tabLst>
            </a:pPr>
            <a:r>
              <a:rPr lang="en-US" dirty="0">
                <a:solidFill>
                  <a:srgbClr val="201F1E"/>
                </a:solidFill>
                <a:effectLst/>
                <a:latin typeface="Calibri" panose="020F0502020204030204" pitchFamily="34" charset="0"/>
                <a:ea typeface="Times New Roman" panose="02020603050405020304" pitchFamily="18" charset="0"/>
              </a:rPr>
              <a:t>Where a complainant notifies the Title IX Coordinator in writing that the complainant would like to withdraw the formal complaint or any allegations therein.</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tabLst>
                <a:tab pos="914400" algn="l"/>
              </a:tabLst>
            </a:pPr>
            <a:r>
              <a:rPr lang="en-US" dirty="0">
                <a:solidFill>
                  <a:srgbClr val="201F1E"/>
                </a:solidFill>
                <a:effectLst/>
                <a:latin typeface="Calibri" panose="020F0502020204030204" pitchFamily="34" charset="0"/>
                <a:ea typeface="Times New Roman" panose="02020603050405020304" pitchFamily="18" charset="0"/>
              </a:rPr>
              <a:t>Where the respondent is no longer enrolled or employed by the recipient.</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tabLst>
                <a:tab pos="914400" algn="l"/>
              </a:tabLst>
            </a:pPr>
            <a:r>
              <a:rPr lang="en-US" dirty="0">
                <a:solidFill>
                  <a:srgbClr val="201F1E"/>
                </a:solidFill>
                <a:effectLst/>
                <a:latin typeface="Calibri" panose="020F0502020204030204" pitchFamily="34" charset="0"/>
                <a:ea typeface="Times New Roman" panose="02020603050405020304" pitchFamily="18" charset="0"/>
              </a:rPr>
              <a:t>Where specific circumstances prevent the recipient from gathering evidence sufficient to reach a determination as to the allegations contained in the formal complaint.</a:t>
            </a:r>
            <a:endParaRPr lang="en-US" dirty="0">
              <a:effectLst/>
              <a:latin typeface="Times New Roman" panose="02020603050405020304" pitchFamily="18" charset="0"/>
              <a:ea typeface="Times New Roman" panose="02020603050405020304" pitchFamily="18" charset="0"/>
            </a:endParaRPr>
          </a:p>
          <a:p>
            <a:pPr lvl="2"/>
            <a:r>
              <a:rPr lang="en-US" i="1" dirty="0">
                <a:solidFill>
                  <a:srgbClr val="201F1E"/>
                </a:solidFill>
                <a:effectLst/>
                <a:latin typeface="Calibri" panose="020F0502020204030204" pitchFamily="34" charset="0"/>
                <a:ea typeface="Calibri" panose="020F0502020204030204" pitchFamily="34" charset="0"/>
              </a:rPr>
              <a:t>I.e</a:t>
            </a:r>
            <a:r>
              <a:rPr lang="en-US" dirty="0">
                <a:solidFill>
                  <a:srgbClr val="201F1E"/>
                </a:solidFill>
                <a:effectLst/>
                <a:latin typeface="Calibri" panose="020F0502020204030204" pitchFamily="34" charset="0"/>
                <a:ea typeface="Calibri" panose="020F0502020204030204" pitchFamily="34" charset="0"/>
              </a:rPr>
              <a:t>. where a complainant refuses to participate in the grievance process (but also has not decided to send written notice stating that the wish to withdraw)  </a:t>
            </a:r>
          </a:p>
          <a:p>
            <a:r>
              <a:rPr lang="en-US" dirty="0">
                <a:solidFill>
                  <a:srgbClr val="201F1E"/>
                </a:solidFill>
                <a:latin typeface="Calibri" panose="020F0502020204030204" pitchFamily="34" charset="0"/>
              </a:rPr>
              <a:t>Mandatory:</a:t>
            </a:r>
          </a:p>
          <a:p>
            <a:pPr marL="742950" marR="0" lvl="1" indent="-285750">
              <a:spcBef>
                <a:spcPts val="0"/>
              </a:spcBef>
              <a:spcAft>
                <a:spcPts val="0"/>
              </a:spcAft>
              <a:tabLst>
                <a:tab pos="914400" algn="l"/>
              </a:tabLst>
            </a:pPr>
            <a:r>
              <a:rPr lang="en-US" sz="2100" dirty="0">
                <a:solidFill>
                  <a:srgbClr val="201F1E"/>
                </a:solidFill>
                <a:effectLst/>
                <a:latin typeface="Calibri" panose="020F0502020204030204" pitchFamily="34" charset="0"/>
                <a:ea typeface="Times New Roman" panose="02020603050405020304" pitchFamily="18" charset="0"/>
              </a:rPr>
              <a:t>Not meeting the Section 106.30 definition of sexual harassment</a:t>
            </a:r>
            <a:endParaRPr lang="en-US" sz="2100"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tabLst>
                <a:tab pos="914400" algn="l"/>
              </a:tabLst>
            </a:pPr>
            <a:r>
              <a:rPr lang="en-US" dirty="0">
                <a:solidFill>
                  <a:srgbClr val="201F1E"/>
                </a:solidFill>
                <a:effectLst/>
                <a:latin typeface="Calibri" panose="020F0502020204030204" pitchFamily="34" charset="0"/>
                <a:ea typeface="Times New Roman" panose="02020603050405020304" pitchFamily="18" charset="0"/>
              </a:rPr>
              <a:t>Alleged Incident did not occur in a CSN educational program or activity, or</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tabLst>
                <a:tab pos="914400" algn="l"/>
              </a:tabLst>
            </a:pPr>
            <a:r>
              <a:rPr lang="en-US" dirty="0">
                <a:solidFill>
                  <a:srgbClr val="201F1E"/>
                </a:solidFill>
                <a:effectLst/>
                <a:latin typeface="Calibri" panose="020F0502020204030204" pitchFamily="34" charset="0"/>
                <a:ea typeface="Times New Roman" panose="02020603050405020304" pitchFamily="18" charset="0"/>
              </a:rPr>
              <a:t>Did </a:t>
            </a:r>
            <a:r>
              <a:rPr lang="en-US" dirty="0">
                <a:solidFill>
                  <a:srgbClr val="201F1E"/>
                </a:solidFill>
                <a:latin typeface="Calibri" panose="020F0502020204030204" pitchFamily="34" charset="0"/>
                <a:ea typeface="Times New Roman" panose="02020603050405020304" pitchFamily="18" charset="0"/>
              </a:rPr>
              <a:t>not occur within the United States</a:t>
            </a:r>
            <a:endParaRPr lang="en-US" dirty="0">
              <a:effectLst/>
              <a:latin typeface="Times New Roman" panose="02020603050405020304" pitchFamily="18" charset="0"/>
              <a:ea typeface="Times New Roman" panose="02020603050405020304" pitchFamily="18" charset="0"/>
            </a:endParaRPr>
          </a:p>
          <a:p>
            <a:pPr lvl="1"/>
            <a:endParaRPr lang="en-US" dirty="0"/>
          </a:p>
          <a:p>
            <a:pPr lvl="1"/>
            <a:endParaRPr lang="en-US" dirty="0"/>
          </a:p>
        </p:txBody>
      </p:sp>
    </p:spTree>
    <p:extLst>
      <p:ext uri="{BB962C8B-B14F-4D97-AF65-F5344CB8AC3E}">
        <p14:creationId xmlns:p14="http://schemas.microsoft.com/office/powerpoint/2010/main" val="1826516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BEDB-A1AE-4506-A51D-3FD10243DE73}"/>
              </a:ext>
            </a:extLst>
          </p:cNvPr>
          <p:cNvSpPr>
            <a:spLocks noGrp="1"/>
          </p:cNvSpPr>
          <p:nvPr>
            <p:ph type="title"/>
          </p:nvPr>
        </p:nvSpPr>
        <p:spPr>
          <a:xfrm>
            <a:off x="1484311" y="577516"/>
            <a:ext cx="10018713" cy="1010653"/>
          </a:xfrm>
        </p:spPr>
        <p:txBody>
          <a:bodyPr>
            <a:normAutofit fontScale="90000"/>
          </a:bodyPr>
          <a:lstStyle/>
          <a:p>
            <a:pPr algn="l"/>
            <a:r>
              <a:rPr kumimoji="0" lang="en-US" sz="50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6 Continued</a:t>
            </a:r>
            <a:br>
              <a:rPr kumimoji="0" lang="en-US" sz="50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br>
              <a:rPr lang="en-US" dirty="0"/>
            </a:br>
            <a:endParaRPr lang="en-US" dirty="0"/>
          </a:p>
        </p:txBody>
      </p:sp>
      <p:sp>
        <p:nvSpPr>
          <p:cNvPr id="3" name="Content Placeholder 2">
            <a:extLst>
              <a:ext uri="{FF2B5EF4-FFF2-40B4-BE49-F238E27FC236}">
                <a16:creationId xmlns:a16="http://schemas.microsoft.com/office/drawing/2014/main" id="{F226EF97-11F9-4395-8AEC-10525E1ED411}"/>
              </a:ext>
            </a:extLst>
          </p:cNvPr>
          <p:cNvSpPr>
            <a:spLocks noGrp="1"/>
          </p:cNvSpPr>
          <p:nvPr>
            <p:ph idx="1"/>
          </p:nvPr>
        </p:nvSpPr>
        <p:spPr>
          <a:xfrm>
            <a:off x="1621086" y="1588169"/>
            <a:ext cx="9881938" cy="5422232"/>
          </a:xfrm>
        </p:spPr>
        <p:txBody>
          <a:bodyPr>
            <a:normAutofit/>
          </a:bodyPr>
          <a:lstStyle/>
          <a:p>
            <a:r>
              <a:rPr lang="en-US" sz="2600" dirty="0">
                <a:latin typeface="Calibri" panose="020F0502020204030204" pitchFamily="34" charset="0"/>
                <a:cs typeface="Calibri" panose="020F0502020204030204" pitchFamily="34" charset="0"/>
              </a:rPr>
              <a:t>If the complaint is dismissed, then all reporting parties must be notified simultaneously.</a:t>
            </a:r>
          </a:p>
          <a:p>
            <a:r>
              <a:rPr lang="en-US" sz="2600" dirty="0">
                <a:latin typeface="Calibri" panose="020F0502020204030204" pitchFamily="34" charset="0"/>
                <a:ea typeface="Times New Roman" panose="02020603050405020304" pitchFamily="18" charset="0"/>
                <a:cs typeface="Calibri" panose="020F0502020204030204" pitchFamily="34" charset="0"/>
              </a:rPr>
              <a:t>The dismissal notification must include:</a:t>
            </a:r>
          </a:p>
          <a:p>
            <a:pPr lvl="1"/>
            <a:r>
              <a:rPr lang="en-US" sz="2200" dirty="0">
                <a:latin typeface="Calibri" panose="020F0502020204030204" pitchFamily="34" charset="0"/>
                <a:ea typeface="Times New Roman" panose="02020603050405020304" pitchFamily="18" charset="0"/>
                <a:cs typeface="Calibri" panose="020F0502020204030204" pitchFamily="34" charset="0"/>
              </a:rPr>
              <a:t>State the justifications for dismissing the complaint.</a:t>
            </a:r>
          </a:p>
          <a:p>
            <a:pPr lvl="1"/>
            <a:r>
              <a:rPr lang="en-US" sz="2200" dirty="0">
                <a:effectLst/>
                <a:latin typeface="Calibri" panose="020F0502020204030204" pitchFamily="34" charset="0"/>
                <a:ea typeface="Times New Roman" panose="02020603050405020304" pitchFamily="18" charset="0"/>
                <a:cs typeface="Calibri" panose="020F0502020204030204" pitchFamily="34" charset="0"/>
              </a:rPr>
              <a:t>Statement informing all reporting parties that a Title IX Dismissal does not prevent CSN from utilizing a Non-Title IX Grievance Procedure as listed in the Board of Regent’s Handbook, NSHE Code, or other CSN code of conduct policies. (If a Non-Title IX Grievance Procedure will be used, then the reporting parties are to be notified).</a:t>
            </a:r>
          </a:p>
          <a:p>
            <a:pPr lvl="1"/>
            <a:r>
              <a:rPr lang="en-US" sz="2200" dirty="0">
                <a:latin typeface="Calibri" panose="020F0502020204030204" pitchFamily="34" charset="0"/>
                <a:ea typeface="Times New Roman" panose="02020603050405020304" pitchFamily="18" charset="0"/>
                <a:cs typeface="Calibri" panose="020F0502020204030204" pitchFamily="34" charset="0"/>
              </a:rPr>
              <a:t>Give both the complainant and the respondent an equal opportunity to appeal the dismissal.</a:t>
            </a:r>
            <a:endParaRPr lang="en-US" sz="2200" dirty="0">
              <a:effectLst/>
              <a:latin typeface="Calibri" panose="020F0502020204030204" pitchFamily="34" charset="0"/>
              <a:ea typeface="Times New Roman" panose="02020603050405020304" pitchFamily="18" charset="0"/>
              <a:cs typeface="Calibri" panose="020F0502020204030204" pitchFamily="34" charset="0"/>
            </a:endParaRPr>
          </a:p>
          <a:p>
            <a:pPr lvl="1"/>
            <a:endParaRPr lang="en-US" dirty="0"/>
          </a:p>
          <a:p>
            <a:pPr lvl="1"/>
            <a:endParaRPr lang="en-US" dirty="0"/>
          </a:p>
        </p:txBody>
      </p:sp>
    </p:spTree>
    <p:extLst>
      <p:ext uri="{BB962C8B-B14F-4D97-AF65-F5344CB8AC3E}">
        <p14:creationId xmlns:p14="http://schemas.microsoft.com/office/powerpoint/2010/main" val="474170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468269" y="0"/>
            <a:ext cx="10018713" cy="1752599"/>
          </a:xfrm>
        </p:spPr>
        <p:txBody>
          <a:bodyPr/>
          <a:lstStyle/>
          <a:p>
            <a:pPr algn="l"/>
            <a:r>
              <a:rPr kumimoji="0" lang="en-US" sz="54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7:</a:t>
            </a:r>
            <a:br>
              <a:rPr kumimoji="0" lang="en-US" sz="54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r>
              <a:rPr lang="en-US" sz="2500" dirty="0"/>
              <a:t>If necessary, dismissal appealed</a:t>
            </a:r>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1837236" y="2021305"/>
            <a:ext cx="10018713" cy="4836695"/>
          </a:xfrm>
        </p:spPr>
        <p:txBody>
          <a:bodyPr>
            <a:normAutofit/>
          </a:bodyPr>
          <a:lstStyle/>
          <a:p>
            <a:r>
              <a:rPr lang="en-US" dirty="0"/>
              <a:t>Per Title 4 – Chapter 8 – Section 13 of the Board of Regents Handbook, any party has five (5) calendar days to appeal the dismissal of the complaint.</a:t>
            </a:r>
          </a:p>
          <a:p>
            <a:r>
              <a:rPr lang="en-US" dirty="0"/>
              <a:t>An appeal can only be filed if it is based on the following:</a:t>
            </a:r>
          </a:p>
          <a:p>
            <a:pPr lvl="1"/>
            <a:r>
              <a:rPr lang="en-US" dirty="0"/>
              <a:t>Procedural irregularity that affected the outcome of the matter;</a:t>
            </a:r>
          </a:p>
          <a:p>
            <a:pPr lvl="1"/>
            <a:r>
              <a:rPr lang="en-US" dirty="0"/>
              <a:t>New evidence that was not reasonably available at the time the determination regarding responsibility or dismissal was made, that could affect the outcome of the matter;</a:t>
            </a:r>
          </a:p>
          <a:p>
            <a:pPr lvl="1"/>
            <a:r>
              <a:rPr lang="en-US" dirty="0"/>
              <a:t>The Title IX Coordinator, investigator(s), or hearing officer(s) had a conflict of interest or bias  that affected the outcome of the matter</a:t>
            </a:r>
          </a:p>
          <a:p>
            <a:r>
              <a:rPr lang="en-US" dirty="0"/>
              <a:t>If any appeal has been filed based on the above, then all parties involved must be notified, simultaneously, that an appeal has been filed.</a:t>
            </a:r>
          </a:p>
          <a:p>
            <a:pPr lvl="1"/>
            <a:endParaRPr lang="en-US" dirty="0"/>
          </a:p>
        </p:txBody>
      </p:sp>
    </p:spTree>
    <p:extLst>
      <p:ext uri="{BB962C8B-B14F-4D97-AF65-F5344CB8AC3E}">
        <p14:creationId xmlns:p14="http://schemas.microsoft.com/office/powerpoint/2010/main" val="2694266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468269" y="320843"/>
            <a:ext cx="10018713" cy="914400"/>
          </a:xfrm>
        </p:spPr>
        <p:txBody>
          <a:bodyPr>
            <a:normAutofit fontScale="90000"/>
          </a:bodyPr>
          <a:lstStyle/>
          <a:p>
            <a:pPr algn="l"/>
            <a:r>
              <a:rPr kumimoji="0" lang="en-US" sz="54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7 Continued:</a:t>
            </a:r>
            <a:br>
              <a:rPr kumimoji="0" lang="en-US" sz="54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1468269" y="930443"/>
            <a:ext cx="10387680" cy="5622757"/>
          </a:xfrm>
        </p:spPr>
        <p:txBody>
          <a:bodyPr>
            <a:normAutofit/>
          </a:bodyPr>
          <a:lstStyle/>
          <a:p>
            <a:endParaRPr lang="en-US" dirty="0"/>
          </a:p>
          <a:p>
            <a:r>
              <a:rPr lang="en-US" dirty="0"/>
              <a:t>The Decision-Maker for the appeal must be an individual who has not been involved in the Grievance Process at this point.</a:t>
            </a:r>
          </a:p>
          <a:p>
            <a:pPr lvl="1"/>
            <a:r>
              <a:rPr lang="en-US" dirty="0"/>
              <a:t>I.E., the Appeal Decision-Maker may NOT be the Title IX Coordinator, Title IX Investigator, or Live-Hearing Decision-Maker.</a:t>
            </a:r>
          </a:p>
          <a:p>
            <a:r>
              <a:rPr lang="en-US" dirty="0"/>
              <a:t>During the appeal process, all parties must have an equal opportunity to submit a written statement in support of, or challenging, the dismissal decision. This written statement must be submitted within five (5) calendar days of the dismissal notice.</a:t>
            </a:r>
          </a:p>
          <a:p>
            <a:r>
              <a:rPr lang="en-US" dirty="0"/>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 </a:t>
            </a:r>
          </a:p>
          <a:p>
            <a:pPr lvl="1"/>
            <a:endParaRPr lang="en-US" dirty="0"/>
          </a:p>
        </p:txBody>
      </p:sp>
    </p:spTree>
    <p:extLst>
      <p:ext uri="{BB962C8B-B14F-4D97-AF65-F5344CB8AC3E}">
        <p14:creationId xmlns:p14="http://schemas.microsoft.com/office/powerpoint/2010/main" val="1915377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468269" y="1"/>
            <a:ext cx="10018713" cy="1155032"/>
          </a:xfrm>
        </p:spPr>
        <p:txBody>
          <a:bodyPr>
            <a:normAutofit fontScale="90000"/>
          </a:bodyPr>
          <a:lstStyle/>
          <a:p>
            <a:pPr algn="l"/>
            <a:r>
              <a:rPr kumimoji="0" lang="en-US" sz="54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8:</a:t>
            </a:r>
            <a:br>
              <a:rPr kumimoji="0" lang="en-US" sz="5400" b="0" i="0" u="none" strike="noStrike" kern="1200" cap="none" spc="0" normalizeH="0" baseline="0" noProof="0" dirty="0">
                <a:ln w="3175" cmpd="sng">
                  <a:noFill/>
                </a:ln>
                <a:solidFill>
                  <a:prstClr val="black"/>
                </a:solidFill>
                <a:effectLst/>
                <a:uLnTx/>
                <a:uFillTx/>
                <a:latin typeface="Corbel" panose="020B0503020204020204"/>
                <a:ea typeface="+mj-ea"/>
                <a:cs typeface="+mj-cs"/>
              </a:rPr>
            </a:br>
            <a:r>
              <a:rPr lang="en-US" sz="2800" dirty="0"/>
              <a:t>Respondent interviewed by Investigator</a:t>
            </a:r>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2037347" y="1347537"/>
            <a:ext cx="10154653" cy="5791200"/>
          </a:xfrm>
        </p:spPr>
        <p:txBody>
          <a:bodyPr>
            <a:normAutofit lnSpcReduction="10000"/>
          </a:bodyPr>
          <a:lstStyle/>
          <a:p>
            <a:r>
              <a:rPr lang="en-US" dirty="0">
                <a:effectLst/>
                <a:latin typeface="Calibri" panose="020F0502020204030204" pitchFamily="34" charset="0"/>
                <a:ea typeface="Calibri" panose="020F0502020204030204" pitchFamily="34" charset="0"/>
              </a:rPr>
              <a:t>During the interview with the Respondent, they must have an advisor.</a:t>
            </a:r>
          </a:p>
          <a:p>
            <a:pPr lvl="1"/>
            <a:r>
              <a:rPr lang="en-US" dirty="0">
                <a:latin typeface="Calibri" panose="020F0502020204030204" pitchFamily="34" charset="0"/>
                <a:ea typeface="Calibri" panose="020F0502020204030204" pitchFamily="34" charset="0"/>
              </a:rPr>
              <a:t>If they do not have an advisor, then one will be provided by CSN at no cost.</a:t>
            </a:r>
          </a:p>
          <a:p>
            <a:pPr lvl="1"/>
            <a:r>
              <a:rPr lang="en-US" dirty="0">
                <a:effectLst/>
                <a:latin typeface="Calibri" panose="020F0502020204030204" pitchFamily="34" charset="0"/>
                <a:ea typeface="Calibri" panose="020F0502020204030204" pitchFamily="34" charset="0"/>
              </a:rPr>
              <a:t>If CSN provides an advisor, then the advisor will not be an attorney (as stated in NSHE BOR Handbook, Title 4 – Chapter 8 – Section 13).</a:t>
            </a:r>
          </a:p>
          <a:p>
            <a:pPr>
              <a:lnSpc>
                <a:spcPct val="107000"/>
              </a:lnSpc>
              <a:spcBef>
                <a:spcPts val="0"/>
              </a:spcBef>
              <a:spcAft>
                <a:spcPts val="0"/>
              </a:spcAft>
              <a:buFont typeface="Arial" panose="020B0604020202020204" pitchFamily="34" charset="0"/>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Before discussing the allegations/incident information, the Investigators inform the Respondent of the Grievance Process.</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0"/>
              </a:spcBef>
              <a:spcAft>
                <a:spcPts val="800"/>
              </a:spcAft>
              <a:buFont typeface="Arial" panose="020B0604020202020204" pitchFamily="34" charset="0"/>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Investigators provide the Respondent with a Procedural Packet</a:t>
            </a:r>
          </a:p>
          <a:p>
            <a:pPr lvl="1">
              <a:lnSpc>
                <a:spcPct val="107000"/>
              </a:lnSpc>
              <a:spcBef>
                <a:spcPts val="0"/>
              </a:spcBef>
              <a:spcAft>
                <a:spcPts val="80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Procedural Packet is the same packet the Complainant received from the Title IX Coordinator</a:t>
            </a:r>
          </a:p>
          <a:p>
            <a:r>
              <a:rPr lang="en-US" dirty="0">
                <a:effectLst/>
                <a:latin typeface="Calibri" panose="020F0502020204030204" pitchFamily="34" charset="0"/>
                <a:ea typeface="Calibri" panose="020F0502020204030204" pitchFamily="34" charset="0"/>
              </a:rPr>
              <a:t>Investigators obtain incident information and applicable evidence</a:t>
            </a:r>
          </a:p>
          <a:p>
            <a:r>
              <a:rPr lang="en-US" dirty="0"/>
              <a:t>Witness information obtained (if applicable)</a:t>
            </a:r>
          </a:p>
          <a:p>
            <a:r>
              <a:rPr lang="en-US" dirty="0"/>
              <a:t>Evidence received from Respondent</a:t>
            </a:r>
          </a:p>
          <a:p>
            <a:r>
              <a:rPr lang="en-US" dirty="0"/>
              <a:t>Lastly, the Investigators will request from the respondent, a written response to the allegations. The Respondent will have one (1) calendar week to submit their response. </a:t>
            </a:r>
          </a:p>
          <a:p>
            <a:pPr lvl="1"/>
            <a:endParaRPr lang="en-US" dirty="0"/>
          </a:p>
        </p:txBody>
      </p:sp>
    </p:spTree>
    <p:extLst>
      <p:ext uri="{BB962C8B-B14F-4D97-AF65-F5344CB8AC3E}">
        <p14:creationId xmlns:p14="http://schemas.microsoft.com/office/powerpoint/2010/main" val="189561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FB75-3567-4561-95D7-4BFE2D3DF0CD}"/>
              </a:ext>
            </a:extLst>
          </p:cNvPr>
          <p:cNvSpPr>
            <a:spLocks noGrp="1"/>
          </p:cNvSpPr>
          <p:nvPr>
            <p:ph type="title"/>
          </p:nvPr>
        </p:nvSpPr>
        <p:spPr>
          <a:xfrm>
            <a:off x="1484310" y="204536"/>
            <a:ext cx="10018713" cy="1335505"/>
          </a:xfrm>
        </p:spPr>
        <p:txBody>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9:</a:t>
            </a:r>
            <a:br>
              <a:rPr kumimoji="0" lang="en-US" sz="1800" b="0" i="0" u="none" strike="noStrike" kern="1200" cap="none" spc="0" normalizeH="0" baseline="0" noProof="0" dirty="0">
                <a:ln>
                  <a:noFill/>
                </a:ln>
                <a:solidFill>
                  <a:prstClr val="black"/>
                </a:solidFill>
                <a:effectLst/>
                <a:uLnTx/>
                <a:uFillTx/>
                <a:latin typeface="Corbel" panose="020B0503020204020204"/>
                <a:ea typeface="+mn-ea"/>
                <a:cs typeface="+mn-cs"/>
              </a:rPr>
            </a:br>
            <a:r>
              <a:rPr kumimoji="0" lang="en-US" sz="2500" b="0" i="0" u="none" strike="noStrike" kern="1200" cap="none" spc="0" normalizeH="0" baseline="0" noProof="0" dirty="0">
                <a:ln>
                  <a:noFill/>
                </a:ln>
                <a:solidFill>
                  <a:prstClr val="black"/>
                </a:solidFill>
                <a:effectLst/>
                <a:uLnTx/>
                <a:uFillTx/>
                <a:latin typeface="Corbel" panose="020B0503020204020204"/>
                <a:ea typeface="+mn-ea"/>
                <a:cs typeface="+mn-cs"/>
              </a:rPr>
              <a:t>Witnesses interviewed and Evidence Collected</a:t>
            </a:r>
            <a:endParaRPr lang="en-US" sz="2500" dirty="0"/>
          </a:p>
        </p:txBody>
      </p:sp>
      <p:sp>
        <p:nvSpPr>
          <p:cNvPr id="3" name="Content Placeholder 2">
            <a:extLst>
              <a:ext uri="{FF2B5EF4-FFF2-40B4-BE49-F238E27FC236}">
                <a16:creationId xmlns:a16="http://schemas.microsoft.com/office/drawing/2014/main" id="{3D20CF1E-E3DC-4052-B921-C3A2C59DF9A5}"/>
              </a:ext>
            </a:extLst>
          </p:cNvPr>
          <p:cNvSpPr>
            <a:spLocks noGrp="1"/>
          </p:cNvSpPr>
          <p:nvPr>
            <p:ph idx="1"/>
          </p:nvPr>
        </p:nvSpPr>
        <p:spPr>
          <a:xfrm>
            <a:off x="1484310" y="1732546"/>
            <a:ext cx="10434974" cy="4920917"/>
          </a:xfrm>
        </p:spPr>
        <p:txBody>
          <a:bodyPr>
            <a:normAutofit/>
          </a:bodyPr>
          <a:lstStyle/>
          <a:p>
            <a:r>
              <a:rPr lang="en-US" dirty="0"/>
              <a:t>The Investigators will obtain statements from witnesses provided by the parties involved and, when applicable, other relevant witnesses that were identified by the Investigators.</a:t>
            </a:r>
          </a:p>
          <a:p>
            <a:r>
              <a:rPr lang="en-US" dirty="0"/>
              <a:t>Additionally, during this step, the investigators will be conducting a diligent search for additional evidence related to the complaint.</a:t>
            </a:r>
          </a:p>
          <a:p>
            <a:pPr lvl="1"/>
            <a:r>
              <a:rPr lang="en-US" dirty="0"/>
              <a:t>Evidence include, but not limited to, the following:</a:t>
            </a:r>
          </a:p>
          <a:p>
            <a:pPr lvl="2"/>
            <a:r>
              <a:rPr lang="en-US" dirty="0"/>
              <a:t>Emails</a:t>
            </a:r>
          </a:p>
          <a:p>
            <a:pPr lvl="2"/>
            <a:r>
              <a:rPr lang="en-US" dirty="0"/>
              <a:t>Texts</a:t>
            </a:r>
          </a:p>
          <a:p>
            <a:pPr lvl="2"/>
            <a:r>
              <a:rPr lang="en-US" dirty="0"/>
              <a:t>CSN Security Camera Footage</a:t>
            </a:r>
          </a:p>
          <a:p>
            <a:pPr lvl="2"/>
            <a:r>
              <a:rPr lang="en-US" dirty="0"/>
              <a:t>Photos </a:t>
            </a:r>
          </a:p>
          <a:p>
            <a:pPr lvl="2"/>
            <a:r>
              <a:rPr lang="en-US" dirty="0"/>
              <a:t>Etc. </a:t>
            </a:r>
          </a:p>
        </p:txBody>
      </p:sp>
    </p:spTree>
    <p:extLst>
      <p:ext uri="{BB962C8B-B14F-4D97-AF65-F5344CB8AC3E}">
        <p14:creationId xmlns:p14="http://schemas.microsoft.com/office/powerpoint/2010/main" val="1067452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p:txBody>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10:</a:t>
            </a:r>
            <a:br>
              <a:rPr kumimoji="0" lang="en-US" sz="18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Related evidence given to reporting parties and advisors</a:t>
            </a: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p:txBody>
          <a:bodyPr/>
          <a:lstStyle/>
          <a:p>
            <a:r>
              <a:rPr lang="en-US" dirty="0"/>
              <a:t>Once the statements and evidence have been collected, the investigator must provide all obtained documents to the reporting parties. </a:t>
            </a:r>
          </a:p>
          <a:p>
            <a:r>
              <a:rPr lang="en-US" dirty="0"/>
              <a:t>The reporting parties and their advisors are to receive the statements and evidence simultaneously. </a:t>
            </a:r>
          </a:p>
          <a:p>
            <a:r>
              <a:rPr lang="en-US" dirty="0"/>
              <a:t>The reporting parties and their advisors have ten (10) calendar days to review all related evidence and statements.</a:t>
            </a:r>
          </a:p>
          <a:p>
            <a:endParaRPr lang="en-US" dirty="0"/>
          </a:p>
        </p:txBody>
      </p:sp>
    </p:spTree>
    <p:extLst>
      <p:ext uri="{BB962C8B-B14F-4D97-AF65-F5344CB8AC3E}">
        <p14:creationId xmlns:p14="http://schemas.microsoft.com/office/powerpoint/2010/main" val="25205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484310" y="511342"/>
            <a:ext cx="10018713" cy="1110916"/>
          </a:xfrm>
        </p:spPr>
        <p:txBody>
          <a:bodyPr>
            <a:normAutofit fontScale="90000"/>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11:</a:t>
            </a:r>
            <a:br>
              <a:rPr kumimoji="0" lang="en-US" sz="18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Investigative Report Written</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484310" y="1878933"/>
            <a:ext cx="10155486" cy="4168942"/>
          </a:xfrm>
        </p:spPr>
        <p:txBody>
          <a:bodyPr>
            <a:normAutofit/>
          </a:bodyPr>
          <a:lstStyle/>
          <a:p>
            <a:r>
              <a:rPr lang="en-US" dirty="0"/>
              <a:t>During the ten (10) day review of the evidence, all parties must be given equal opportunity to submit statements either supporting or questioning the evidence.</a:t>
            </a:r>
          </a:p>
          <a:p>
            <a:pPr lvl="1"/>
            <a:r>
              <a:rPr lang="en-US" dirty="0"/>
              <a:t>If statements were submitted to the Investigators, then the Investigators will take these statements into consideration.</a:t>
            </a:r>
          </a:p>
          <a:p>
            <a:r>
              <a:rPr lang="en-US" dirty="0"/>
              <a:t>After the parties have submitted their statements or the ten (10) calendar days have past, the investigator will write the Investigative Report.</a:t>
            </a:r>
          </a:p>
          <a:p>
            <a:r>
              <a:rPr lang="en-US" dirty="0"/>
              <a:t>The Investigate Report fairly summarizes all statements; summarizes all relevant evidence; and provides a chronology of the events that occurred during the investigation. </a:t>
            </a:r>
          </a:p>
          <a:p>
            <a:endParaRPr lang="en-US" dirty="0"/>
          </a:p>
        </p:txBody>
      </p:sp>
    </p:spTree>
    <p:extLst>
      <p:ext uri="{BB962C8B-B14F-4D97-AF65-F5344CB8AC3E}">
        <p14:creationId xmlns:p14="http://schemas.microsoft.com/office/powerpoint/2010/main" val="992987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AE44-0C04-4094-ABFD-FBC271B9C182}"/>
              </a:ext>
            </a:extLst>
          </p:cNvPr>
          <p:cNvSpPr>
            <a:spLocks noGrp="1"/>
          </p:cNvSpPr>
          <p:nvPr>
            <p:ph type="title"/>
          </p:nvPr>
        </p:nvSpPr>
        <p:spPr>
          <a:xfrm>
            <a:off x="1604211" y="0"/>
            <a:ext cx="10515600" cy="1325563"/>
          </a:xfrm>
        </p:spPr>
        <p:txBody>
          <a:bodyPr/>
          <a:lstStyle/>
          <a:p>
            <a:pPr algn="l"/>
            <a:r>
              <a:rPr lang="en-US" dirty="0"/>
              <a:t>Sexual Harassment Defined</a:t>
            </a:r>
          </a:p>
        </p:txBody>
      </p:sp>
      <p:sp>
        <p:nvSpPr>
          <p:cNvPr id="3" name="Content Placeholder 2">
            <a:extLst>
              <a:ext uri="{FF2B5EF4-FFF2-40B4-BE49-F238E27FC236}">
                <a16:creationId xmlns:a16="http://schemas.microsoft.com/office/drawing/2014/main" id="{42CF74E8-3865-4744-84E2-B13B08427E0E}"/>
              </a:ext>
            </a:extLst>
          </p:cNvPr>
          <p:cNvSpPr>
            <a:spLocks noGrp="1"/>
          </p:cNvSpPr>
          <p:nvPr>
            <p:ph idx="1"/>
          </p:nvPr>
        </p:nvSpPr>
        <p:spPr>
          <a:xfrm>
            <a:off x="1604211" y="1652336"/>
            <a:ext cx="10904621" cy="4976229"/>
          </a:xfrm>
        </p:spPr>
        <p:txBody>
          <a:bodyPr>
            <a:normAutofit fontScale="92500" lnSpcReduction="20000"/>
          </a:bodyPr>
          <a:lstStyle/>
          <a:p>
            <a:r>
              <a:rPr lang="en-US" sz="2500" dirty="0"/>
              <a:t>Title IX utilizes a three-pronged approach, meaning for sexual harassment to occur, one or more of the following must apply: </a:t>
            </a:r>
          </a:p>
          <a:p>
            <a:pPr marL="457200" lvl="1" indent="0">
              <a:buNone/>
            </a:pPr>
            <a:endParaRPr lang="en-US" sz="2500" dirty="0"/>
          </a:p>
          <a:p>
            <a:pPr marL="914400" lvl="1" indent="-457200">
              <a:buAutoNum type="arabicParenBoth"/>
            </a:pPr>
            <a:r>
              <a:rPr lang="en-US" sz="2500" dirty="0"/>
              <a:t>An employee of the recipient conditioning the provision of an aid, benefit, or service of the recipient on an individual’s participation in unwelcome sexual conduct;</a:t>
            </a:r>
          </a:p>
          <a:p>
            <a:pPr marL="914400" lvl="1" indent="-457200">
              <a:buAutoNum type="arabicParenBoth"/>
            </a:pPr>
            <a:endParaRPr lang="en-US" sz="2500" dirty="0"/>
          </a:p>
          <a:p>
            <a:pPr marL="914400" lvl="1" indent="-457200">
              <a:buAutoNum type="arabicParenBoth"/>
            </a:pPr>
            <a:r>
              <a:rPr lang="en-US" sz="2500" dirty="0"/>
              <a:t>Unwelcome conduct determined by a reasonable person to be so severe,    pervasive, and objectively offensive that it effectively denies a person equal access to the recipient’s education program or activity; or</a:t>
            </a:r>
          </a:p>
          <a:p>
            <a:pPr marL="914400" lvl="1" indent="-457200">
              <a:buAutoNum type="arabicParenBoth"/>
            </a:pPr>
            <a:endParaRPr lang="en-US" sz="2500" dirty="0"/>
          </a:p>
          <a:p>
            <a:pPr marL="914400" lvl="1" indent="-457200">
              <a:buAutoNum type="arabicParenBoth"/>
            </a:pPr>
            <a:r>
              <a:rPr lang="en-US" sz="2500" dirty="0"/>
              <a:t>“Sexual assault” as defined in 20 U.S.C. 1092(f)(6)(A)(v), “dating violence” as defined in 34 U.S.C. 12291(a)(10), “domestic violence” as defined in 34 U.S.C. 12291(a)(8), or “stalking” as defined in 34 U.S.C. 12291(a)(30).</a:t>
            </a:r>
          </a:p>
        </p:txBody>
      </p:sp>
    </p:spTree>
    <p:extLst>
      <p:ext uri="{BB962C8B-B14F-4D97-AF65-F5344CB8AC3E}">
        <p14:creationId xmlns:p14="http://schemas.microsoft.com/office/powerpoint/2010/main" val="34246705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484310" y="511342"/>
            <a:ext cx="10018713" cy="1110916"/>
          </a:xfrm>
        </p:spPr>
        <p:txBody>
          <a:bodyPr>
            <a:normAutofit fontScale="90000"/>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12:</a:t>
            </a:r>
            <a:br>
              <a:rPr kumimoji="0" lang="en-US" sz="18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Investigative Report given to appropriate personnel.</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 </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484310" y="1720516"/>
            <a:ext cx="10155486" cy="4780549"/>
          </a:xfrm>
        </p:spPr>
        <p:txBody>
          <a:bodyPr>
            <a:normAutofit lnSpcReduction="10000"/>
          </a:bodyPr>
          <a:lstStyle/>
          <a:p>
            <a:r>
              <a:rPr lang="en-US" dirty="0"/>
              <a:t>Once the Investigative Report has been completed, the Investigators will provide the report to the reporting parties and their advisors for another ten (10) day review.</a:t>
            </a:r>
          </a:p>
          <a:p>
            <a:r>
              <a:rPr lang="en-US" dirty="0"/>
              <a:t>All parties must be given equal opportunity to submit statements either supporting or questioning the Investigative Report.</a:t>
            </a:r>
          </a:p>
          <a:p>
            <a:pPr lvl="1"/>
            <a:r>
              <a:rPr lang="en-US" dirty="0"/>
              <a:t>If statements were submitted, then the Investigators will take these statements into consideration.</a:t>
            </a:r>
          </a:p>
          <a:p>
            <a:r>
              <a:rPr lang="en-US" dirty="0"/>
              <a:t>After the parties have submitted their statements or the ten (10) calendar days have past, the Investigative Report will be given to the Title IX Coordinator.</a:t>
            </a:r>
          </a:p>
          <a:p>
            <a:r>
              <a:rPr lang="en-US" dirty="0"/>
              <a:t>It is the responsibility of the Title IX Coordinator to provide the Investigative Report to the Live-Hearing Decision-Maker. </a:t>
            </a:r>
          </a:p>
          <a:p>
            <a:endParaRPr lang="en-US" dirty="0"/>
          </a:p>
        </p:txBody>
      </p:sp>
    </p:spTree>
    <p:extLst>
      <p:ext uri="{BB962C8B-B14F-4D97-AF65-F5344CB8AC3E}">
        <p14:creationId xmlns:p14="http://schemas.microsoft.com/office/powerpoint/2010/main" val="32343570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484310" y="511342"/>
            <a:ext cx="10018713" cy="1110916"/>
          </a:xfrm>
        </p:spPr>
        <p:txBody>
          <a:bodyPr>
            <a:normAutofit fontScale="90000"/>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13:</a:t>
            </a:r>
            <a:br>
              <a:rPr kumimoji="0" lang="en-US" sz="18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Live-Hearing Conducted</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 </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612647" y="1622258"/>
            <a:ext cx="10579353" cy="5386137"/>
          </a:xfrm>
        </p:spPr>
        <p:txBody>
          <a:bodyPr>
            <a:normAutofit fontScale="92500" lnSpcReduction="10000"/>
          </a:bodyPr>
          <a:lstStyle/>
          <a:p>
            <a:r>
              <a:rPr lang="en-US" dirty="0"/>
              <a:t>Once the Live-Hearing Decision-Maker is in possession of the Investigative Report, they will conduct the live-hearing.</a:t>
            </a:r>
          </a:p>
          <a:p>
            <a:r>
              <a:rPr lang="en-US" dirty="0"/>
              <a:t>The Live-Hearing must include a cross-examination of the evidence, witness(es), and the statements obtained during the investigation.</a:t>
            </a:r>
          </a:p>
          <a:p>
            <a:pPr lvl="1"/>
            <a:r>
              <a:rPr lang="en-US" dirty="0"/>
              <a:t>The cross-examination is conducted by the party’s advisor. At NO time will the reporting parties themselves directly question the other.</a:t>
            </a:r>
          </a:p>
          <a:p>
            <a:r>
              <a:rPr lang="en-US" dirty="0"/>
              <a:t>The cross-examination must be conducted directly, orally, and in real time. Additionally, the live-hearing may be conducted with all parties physically present in the same locations or virtually through the assistance of technology.</a:t>
            </a:r>
          </a:p>
          <a:p>
            <a:pPr lvl="1"/>
            <a:r>
              <a:rPr lang="en-US" dirty="0"/>
              <a:t>If the live-hearing is held virtually, then the technology used must allow the live-hearing to still be held in real time. Additionally, all involved in the Live-Hearing must see and hear each other, and all witnesses.</a:t>
            </a:r>
          </a:p>
          <a:p>
            <a:r>
              <a:rPr lang="en-US" dirty="0"/>
              <a:t>The Live-Hearing must either be transcribed or recorded with the use of audio/visual technology. The transcript or recording will be provided to the reporting parties and their advisors for the review. </a:t>
            </a:r>
          </a:p>
          <a:p>
            <a:endParaRPr lang="en-US" dirty="0"/>
          </a:p>
          <a:p>
            <a:endParaRPr lang="en-US" dirty="0"/>
          </a:p>
        </p:txBody>
      </p:sp>
    </p:spTree>
    <p:extLst>
      <p:ext uri="{BB962C8B-B14F-4D97-AF65-F5344CB8AC3E}">
        <p14:creationId xmlns:p14="http://schemas.microsoft.com/office/powerpoint/2010/main" val="1904567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484310" y="751974"/>
            <a:ext cx="10018713" cy="1110916"/>
          </a:xfrm>
        </p:spPr>
        <p:txBody>
          <a:bodyPr>
            <a:normAutofit fontScale="90000"/>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14:</a:t>
            </a:r>
            <a:br>
              <a:rPr kumimoji="0" lang="en-US" sz="18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Decision-Maker completes the written determination of responsibility</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 </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484310" y="1686427"/>
            <a:ext cx="10579353" cy="5388142"/>
          </a:xfrm>
        </p:spPr>
        <p:txBody>
          <a:bodyPr>
            <a:normAutofit/>
          </a:bodyPr>
          <a:lstStyle/>
          <a:p>
            <a:r>
              <a:rPr lang="en-US" dirty="0"/>
              <a:t>At the conclusion of the Live-Hearing, it is the responsibility of the Live-Hearing Decision-Maker to complete the written determination of responsibility. </a:t>
            </a:r>
          </a:p>
          <a:p>
            <a:r>
              <a:rPr lang="en-US" dirty="0"/>
              <a:t>The written determination of responsibility must be issued within fourteen (14) calendar days.</a:t>
            </a:r>
          </a:p>
          <a:p>
            <a:r>
              <a:rPr lang="en-US" dirty="0"/>
              <a:t>The written determination of responsibility informs the reporting parties of the outcome of the Grievance Procedure.</a:t>
            </a:r>
          </a:p>
          <a:p>
            <a:pPr lvl="1"/>
            <a:r>
              <a:rPr lang="en-US" dirty="0"/>
              <a:t>i.e., is the respondent, responsible or not responsible for the alleged incident outlined in the filed complaint. </a:t>
            </a:r>
          </a:p>
          <a:p>
            <a:r>
              <a:rPr lang="en-US" dirty="0"/>
              <a:t>The Decision-Maker must submit the written determination of responsibility to the Title IX Coordinator, the reporting parties, and the advisors simultaneously. </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553643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484310" y="1130969"/>
            <a:ext cx="10018713" cy="1110916"/>
          </a:xfrm>
        </p:spPr>
        <p:txBody>
          <a:bodyPr>
            <a:normAutofit fontScale="90000"/>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15:</a:t>
            </a:r>
            <a:br>
              <a:rPr kumimoji="0" lang="en-US" sz="18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If necessary, determination of responsibility appealed</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 </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484310" y="1686427"/>
            <a:ext cx="10579353" cy="5388142"/>
          </a:xfrm>
        </p:spPr>
        <p:txBody>
          <a:bodyPr>
            <a:normAutofit/>
          </a:bodyPr>
          <a:lstStyle/>
          <a:p>
            <a:r>
              <a:rPr lang="en-US" dirty="0"/>
              <a:t>Per Title 4 – Chapter 8 – Section 13 of the Board of Regents Handbook, any party has five (5) calendar days to appeal the dismissal of the complaint.</a:t>
            </a:r>
          </a:p>
          <a:p>
            <a:r>
              <a:rPr lang="en-US" dirty="0"/>
              <a:t>An appeal can only be filed if it is based on the following:</a:t>
            </a:r>
          </a:p>
          <a:p>
            <a:pPr lvl="1"/>
            <a:r>
              <a:rPr lang="en-US" dirty="0"/>
              <a:t>Procedural irregularity that affected the outcome of the matter;</a:t>
            </a:r>
          </a:p>
          <a:p>
            <a:pPr lvl="1"/>
            <a:r>
              <a:rPr lang="en-US" dirty="0"/>
              <a:t>New evidence that was not reasonably available at the time the determination regarding responsibility or dismissal was made, that could affect the outcome of the matter;</a:t>
            </a:r>
          </a:p>
          <a:p>
            <a:pPr lvl="1"/>
            <a:r>
              <a:rPr lang="en-US" dirty="0"/>
              <a:t>The Title IX Coordinator, investigator(s), or hearing officer(s) had a conflict of interest or bias  that affected the outcome of the matter</a:t>
            </a:r>
          </a:p>
          <a:p>
            <a:r>
              <a:rPr lang="en-US" dirty="0"/>
              <a:t>If any appeal has been filed based on the above, then all parties involved must be notified, simultaneously, that an appeal has been filed.</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888473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484310" y="200526"/>
            <a:ext cx="10018713" cy="1191127"/>
          </a:xfrm>
        </p:spPr>
        <p:txBody>
          <a:bodyPr>
            <a:normAutofit fontScale="90000"/>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15 Continued:</a:t>
            </a: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484310" y="1391653"/>
            <a:ext cx="10579353" cy="5265821"/>
          </a:xfrm>
        </p:spPr>
        <p:txBody>
          <a:bodyPr>
            <a:normAutofit/>
          </a:bodyPr>
          <a:lstStyle/>
          <a:p>
            <a:r>
              <a:rPr lang="en-US" dirty="0"/>
              <a:t>The Decision-Maker for this appeal must be an individual who has not been involved in the Grievance Process at this point.</a:t>
            </a:r>
          </a:p>
          <a:p>
            <a:pPr lvl="1"/>
            <a:r>
              <a:rPr lang="en-US" dirty="0"/>
              <a:t>I.E., the Determination Appeal Decision-Maker may NOT be the Title IX Coordinator, Title IX Investigator, Dismissal Appeal Decision-Maker, or Live-Hearing Decision-Maker.</a:t>
            </a:r>
          </a:p>
          <a:p>
            <a:r>
              <a:rPr lang="en-US" dirty="0"/>
              <a:t>During the appeal process, all parties must have an equal opportunity to submit a written statement in support of, or challenging, the dismissal decision. This written statement must be submitted within five (5) calendar days of the determination notice.</a:t>
            </a:r>
          </a:p>
          <a:p>
            <a:r>
              <a:rPr lang="en-US" dirty="0"/>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 </a:t>
            </a:r>
          </a:p>
        </p:txBody>
      </p:sp>
    </p:spTree>
    <p:extLst>
      <p:ext uri="{BB962C8B-B14F-4D97-AF65-F5344CB8AC3E}">
        <p14:creationId xmlns:p14="http://schemas.microsoft.com/office/powerpoint/2010/main" val="3629682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484310" y="272716"/>
            <a:ext cx="10130174" cy="1138990"/>
          </a:xfrm>
        </p:spPr>
        <p:txBody>
          <a:bodyPr>
            <a:normAutofit fontScale="90000"/>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16:</a:t>
            </a:r>
            <a:br>
              <a:rPr kumimoji="0" lang="en-US" sz="18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If necessary, sanctions and remedies applied.</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612647" y="1511968"/>
            <a:ext cx="10579353" cy="5346032"/>
          </a:xfrm>
        </p:spPr>
        <p:txBody>
          <a:bodyPr>
            <a:normAutofit fontScale="92500"/>
          </a:bodyPr>
          <a:lstStyle/>
          <a:p>
            <a:r>
              <a:rPr lang="en-US" dirty="0"/>
              <a:t>The written determination of responsibility is considered final when:</a:t>
            </a:r>
          </a:p>
          <a:p>
            <a:pPr lvl="1"/>
            <a:r>
              <a:rPr lang="en-US" dirty="0"/>
              <a:t>The date to file an appeal has expired</a:t>
            </a:r>
          </a:p>
          <a:p>
            <a:pPr lvl="1"/>
            <a:r>
              <a:rPr lang="en-US" dirty="0"/>
              <a:t>The appeal process is completed</a:t>
            </a:r>
          </a:p>
          <a:p>
            <a:r>
              <a:rPr lang="en-US" dirty="0"/>
              <a:t>Only when the written determination of responsibility is finalized may sanctions and/or remedies be applied. </a:t>
            </a:r>
          </a:p>
          <a:p>
            <a:r>
              <a:rPr lang="en-US" dirty="0"/>
              <a:t>If there are sanctions, then the Decision-Maker will notify the appropriate personnel of the sanctions to be enforced.</a:t>
            </a:r>
          </a:p>
          <a:p>
            <a:pPr lvl="1"/>
            <a:r>
              <a:rPr lang="en-US" dirty="0"/>
              <a:t>I.e., if the student is determined responsible, then student conduct will be notified.</a:t>
            </a:r>
          </a:p>
          <a:p>
            <a:pPr lvl="2"/>
            <a:r>
              <a:rPr lang="en-US" dirty="0"/>
              <a:t>If employee, then their department/supervisor will be notified.</a:t>
            </a:r>
          </a:p>
          <a:p>
            <a:r>
              <a:rPr lang="en-US" dirty="0"/>
              <a:t>The Decision-Maker will not provide all information regarding the complaint.</a:t>
            </a:r>
          </a:p>
          <a:p>
            <a:pPr lvl="1"/>
            <a:r>
              <a:rPr lang="en-US" dirty="0"/>
              <a:t>ONLY the applicable sanctions may be given.</a:t>
            </a:r>
          </a:p>
          <a:p>
            <a:r>
              <a:rPr lang="en-US" dirty="0"/>
              <a:t>It is the responsibility of the Title IX Coordinator to apply any remedies, if applicable. </a:t>
            </a:r>
          </a:p>
          <a:p>
            <a:endParaRPr lang="en-US" dirty="0"/>
          </a:p>
        </p:txBody>
      </p:sp>
    </p:spTree>
    <p:extLst>
      <p:ext uri="{BB962C8B-B14F-4D97-AF65-F5344CB8AC3E}">
        <p14:creationId xmlns:p14="http://schemas.microsoft.com/office/powerpoint/2010/main" val="28223806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516394" y="762000"/>
            <a:ext cx="10130174" cy="1138990"/>
          </a:xfrm>
        </p:spPr>
        <p:txBody>
          <a:bodyPr>
            <a:normAutofit fontScale="90000"/>
          </a:bodyPr>
          <a:lstStyle/>
          <a:p>
            <a:pPr algn="l"/>
            <a:r>
              <a:rPr kumimoji="0" lang="en-US" sz="4900" b="1" i="0" u="none" strike="noStrike" kern="1200" cap="none" spc="0" normalizeH="0" baseline="0" noProof="0" dirty="0">
                <a:ln w="3175" cmpd="sng">
                  <a:noFill/>
                </a:ln>
                <a:solidFill>
                  <a:prstClr val="black"/>
                </a:solidFill>
                <a:effectLst/>
                <a:uLnTx/>
                <a:uFillTx/>
                <a:latin typeface="Corbel" panose="020B0503020204020204"/>
                <a:ea typeface="+mj-ea"/>
                <a:cs typeface="+mj-cs"/>
              </a:rPr>
              <a:t>Grievance Process Step 17:</a:t>
            </a:r>
            <a:br>
              <a:rPr kumimoji="0" lang="en-US" sz="1800" b="0" i="0" u="none" strike="noStrike" kern="1200" cap="none" spc="0" normalizeH="0" baseline="0" noProof="0" dirty="0">
                <a:ln>
                  <a:noFill/>
                </a:ln>
                <a:solidFill>
                  <a:prstClr val="black"/>
                </a:solidFill>
                <a:effectLst/>
                <a:uLnTx/>
                <a:uFillTx/>
                <a:latin typeface="Corbel" panose="020B0503020204020204"/>
                <a:ea typeface="+mj-ea"/>
                <a:cs typeface="+mj-cs"/>
              </a:rPr>
            </a:br>
            <a: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t>If necessary, Title IX Coordinator follows-up with department to ensure sanctions/remedies applied</a:t>
            </a:r>
            <a:br>
              <a:rPr kumimoji="0" lang="en-US" sz="2500" b="0" i="0" u="none" strike="noStrike" kern="1200" cap="none" spc="0" normalizeH="0" baseline="0" noProof="0" dirty="0">
                <a:ln>
                  <a:noFill/>
                </a:ln>
                <a:solidFill>
                  <a:prstClr val="black"/>
                </a:solidFill>
                <a:effectLst/>
                <a:uLnTx/>
                <a:uFillTx/>
                <a:latin typeface="Corbel" panose="020B0503020204020204"/>
                <a:ea typeface="+mj-ea"/>
                <a:cs typeface="+mj-cs"/>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828800" y="2550694"/>
            <a:ext cx="10010274" cy="2975811"/>
          </a:xfrm>
        </p:spPr>
        <p:txBody>
          <a:bodyPr>
            <a:normAutofit/>
          </a:bodyPr>
          <a:lstStyle/>
          <a:p>
            <a:r>
              <a:rPr lang="en-US" dirty="0"/>
              <a:t>It is the responsibility of the Title IX Coordinator to ensure all remedies and/or sanctions have been issued. </a:t>
            </a:r>
          </a:p>
          <a:p>
            <a:r>
              <a:rPr lang="en-US" dirty="0"/>
              <a:t>Once all remedies and/or sanctions have been applied, the Grievance Procedure ends, and the case is closed.</a:t>
            </a:r>
          </a:p>
          <a:p>
            <a:endParaRPr lang="en-US" dirty="0"/>
          </a:p>
        </p:txBody>
      </p:sp>
    </p:spTree>
    <p:extLst>
      <p:ext uri="{BB962C8B-B14F-4D97-AF65-F5344CB8AC3E}">
        <p14:creationId xmlns:p14="http://schemas.microsoft.com/office/powerpoint/2010/main" val="4187722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924CD8-3429-4599-B313-612177ADE8D9}"/>
              </a:ext>
            </a:extLst>
          </p:cNvPr>
          <p:cNvSpPr>
            <a:spLocks noGrp="1"/>
          </p:cNvSpPr>
          <p:nvPr>
            <p:ph type="ctrTitle"/>
          </p:nvPr>
        </p:nvSpPr>
        <p:spPr>
          <a:xfrm>
            <a:off x="2928401" y="2861733"/>
            <a:ext cx="8574622" cy="1134534"/>
          </a:xfrm>
        </p:spPr>
        <p:txBody>
          <a:bodyPr/>
          <a:lstStyle/>
          <a:p>
            <a:r>
              <a:rPr lang="en-US" dirty="0"/>
              <a:t>The Decision-Maker</a:t>
            </a:r>
          </a:p>
        </p:txBody>
      </p:sp>
      <p:sp>
        <p:nvSpPr>
          <p:cNvPr id="5" name="Subtitle 4">
            <a:extLst>
              <a:ext uri="{FF2B5EF4-FFF2-40B4-BE49-F238E27FC236}">
                <a16:creationId xmlns:a16="http://schemas.microsoft.com/office/drawing/2014/main" id="{F537CC7E-F589-4A64-ACA8-CBC85184A0E2}"/>
              </a:ext>
            </a:extLst>
          </p:cNvPr>
          <p:cNvSpPr>
            <a:spLocks noGrp="1"/>
          </p:cNvSpPr>
          <p:nvPr>
            <p:ph type="subTitle" idx="1"/>
          </p:nvPr>
        </p:nvSpPr>
        <p:spPr/>
        <p:txBody>
          <a:bodyPr>
            <a:normAutofit/>
          </a:bodyPr>
          <a:lstStyle/>
          <a:p>
            <a:r>
              <a:rPr lang="en-US" sz="3000" dirty="0"/>
              <a:t>The Requirements</a:t>
            </a:r>
          </a:p>
        </p:txBody>
      </p:sp>
    </p:spTree>
    <p:extLst>
      <p:ext uri="{BB962C8B-B14F-4D97-AF65-F5344CB8AC3E}">
        <p14:creationId xmlns:p14="http://schemas.microsoft.com/office/powerpoint/2010/main" val="2076322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AE05E-9DDA-45EF-810E-4B9DD34A879B}"/>
              </a:ext>
            </a:extLst>
          </p:cNvPr>
          <p:cNvSpPr>
            <a:spLocks noGrp="1"/>
          </p:cNvSpPr>
          <p:nvPr>
            <p:ph type="title"/>
          </p:nvPr>
        </p:nvSpPr>
        <p:spPr>
          <a:xfrm>
            <a:off x="1484310" y="0"/>
            <a:ext cx="10018713" cy="1193800"/>
          </a:xfrm>
        </p:spPr>
        <p:txBody>
          <a:bodyPr/>
          <a:lstStyle/>
          <a:p>
            <a:pPr algn="l"/>
            <a:r>
              <a:rPr lang="en-US" dirty="0"/>
              <a:t>The Requirements of the Decision-Maker</a:t>
            </a:r>
          </a:p>
        </p:txBody>
      </p:sp>
      <p:sp>
        <p:nvSpPr>
          <p:cNvPr id="3" name="Content Placeholder 2">
            <a:extLst>
              <a:ext uri="{FF2B5EF4-FFF2-40B4-BE49-F238E27FC236}">
                <a16:creationId xmlns:a16="http://schemas.microsoft.com/office/drawing/2014/main" id="{CDC122B2-A015-44F0-8514-8E25EAD4AD05}"/>
              </a:ext>
            </a:extLst>
          </p:cNvPr>
          <p:cNvSpPr>
            <a:spLocks noGrp="1"/>
          </p:cNvSpPr>
          <p:nvPr>
            <p:ph idx="1"/>
          </p:nvPr>
        </p:nvSpPr>
        <p:spPr>
          <a:xfrm>
            <a:off x="1484309" y="1617132"/>
            <a:ext cx="10182757" cy="4309535"/>
          </a:xfrm>
        </p:spPr>
        <p:txBody>
          <a:bodyPr>
            <a:normAutofit/>
          </a:bodyPr>
          <a:lstStyle/>
          <a:p>
            <a:r>
              <a:rPr lang="en-US" sz="2800" dirty="0"/>
              <a:t>In order to become a Decision-Maker you must:</a:t>
            </a:r>
          </a:p>
          <a:p>
            <a:pPr lvl="1"/>
            <a:r>
              <a:rPr lang="en-US" sz="2200" dirty="0"/>
              <a:t>Understand relevancy</a:t>
            </a:r>
          </a:p>
          <a:p>
            <a:pPr lvl="1"/>
            <a:r>
              <a:rPr lang="en-US" sz="2200" dirty="0"/>
              <a:t>Understand how to weigh the evidence</a:t>
            </a:r>
          </a:p>
          <a:p>
            <a:pPr lvl="1"/>
            <a:r>
              <a:rPr lang="en-US" sz="2200" dirty="0"/>
              <a:t>Serve Impartially </a:t>
            </a:r>
          </a:p>
          <a:p>
            <a:pPr lvl="1"/>
            <a:r>
              <a:rPr lang="en-US" sz="2200" dirty="0"/>
              <a:t>Recognize bias and stereotypes</a:t>
            </a:r>
          </a:p>
          <a:p>
            <a:pPr lvl="1"/>
            <a:r>
              <a:rPr lang="en-US" sz="2200" dirty="0"/>
              <a:t>Understand where the burden of proof rests</a:t>
            </a:r>
          </a:p>
        </p:txBody>
      </p:sp>
    </p:spTree>
    <p:extLst>
      <p:ext uri="{BB962C8B-B14F-4D97-AF65-F5344CB8AC3E}">
        <p14:creationId xmlns:p14="http://schemas.microsoft.com/office/powerpoint/2010/main" val="29993238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534AC-9ADE-48B5-8F3B-24F94AC87E16}"/>
              </a:ext>
            </a:extLst>
          </p:cNvPr>
          <p:cNvSpPr>
            <a:spLocks noGrp="1"/>
          </p:cNvSpPr>
          <p:nvPr>
            <p:ph type="title"/>
          </p:nvPr>
        </p:nvSpPr>
        <p:spPr>
          <a:xfrm>
            <a:off x="1653644" y="93133"/>
            <a:ext cx="2681289" cy="973667"/>
          </a:xfrm>
        </p:spPr>
        <p:txBody>
          <a:bodyPr>
            <a:normAutofit/>
          </a:bodyPr>
          <a:lstStyle/>
          <a:p>
            <a:pPr algn="l"/>
            <a:r>
              <a:rPr lang="en-US" dirty="0"/>
              <a:t>Relevance</a:t>
            </a:r>
          </a:p>
        </p:txBody>
      </p:sp>
      <p:sp>
        <p:nvSpPr>
          <p:cNvPr id="3" name="Content Placeholder 2">
            <a:extLst>
              <a:ext uri="{FF2B5EF4-FFF2-40B4-BE49-F238E27FC236}">
                <a16:creationId xmlns:a16="http://schemas.microsoft.com/office/drawing/2014/main" id="{4ACA6FDD-163B-4E1E-A71F-04A23F356FFE}"/>
              </a:ext>
            </a:extLst>
          </p:cNvPr>
          <p:cNvSpPr>
            <a:spLocks noGrp="1"/>
          </p:cNvSpPr>
          <p:nvPr>
            <p:ph idx="1"/>
          </p:nvPr>
        </p:nvSpPr>
        <p:spPr>
          <a:xfrm>
            <a:off x="1467377" y="1752600"/>
            <a:ext cx="10572223" cy="4250267"/>
          </a:xfrm>
        </p:spPr>
        <p:txBody>
          <a:bodyPr>
            <a:normAutofit/>
          </a:bodyPr>
          <a:lstStyle/>
          <a:p>
            <a:r>
              <a:rPr lang="en-US" dirty="0"/>
              <a:t>“Relevant” means a question or evidence having any tendency to make the existence of any fact that is of consequence to the determination of the action more or less probable than it would be without the question or evidence </a:t>
            </a:r>
          </a:p>
          <a:p>
            <a:pPr lvl="1"/>
            <a:r>
              <a:rPr lang="en-US" dirty="0"/>
              <a:t>(Title 4 – Chapter 8 – Section – 13).</a:t>
            </a:r>
          </a:p>
          <a:p>
            <a:r>
              <a:rPr lang="en-US" dirty="0"/>
              <a:t>The Decision-Maker must consider the relevancy of questions and evidence, both inculpatory and exculpatory </a:t>
            </a:r>
          </a:p>
          <a:p>
            <a:pPr lvl="1"/>
            <a:r>
              <a:rPr lang="en-US" dirty="0"/>
              <a:t>Inculpatory: causing blame; to be imputed; to incriminate. Evidence favorable to the complainant.</a:t>
            </a:r>
          </a:p>
          <a:p>
            <a:pPr lvl="1"/>
            <a:r>
              <a:rPr lang="en-US" dirty="0"/>
              <a:t>Exculpatory: anything that clears someone or something of guilt. Evidence favorable to the respondent.</a:t>
            </a:r>
          </a:p>
        </p:txBody>
      </p:sp>
    </p:spTree>
    <p:extLst>
      <p:ext uri="{BB962C8B-B14F-4D97-AF65-F5344CB8AC3E}">
        <p14:creationId xmlns:p14="http://schemas.microsoft.com/office/powerpoint/2010/main" val="1633711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F2EA-0D2D-4C32-970B-166EEC34AF24}"/>
              </a:ext>
            </a:extLst>
          </p:cNvPr>
          <p:cNvSpPr>
            <a:spLocks noGrp="1"/>
          </p:cNvSpPr>
          <p:nvPr>
            <p:ph type="title"/>
          </p:nvPr>
        </p:nvSpPr>
        <p:spPr>
          <a:xfrm>
            <a:off x="1433511" y="0"/>
            <a:ext cx="10018713" cy="1752599"/>
          </a:xfrm>
        </p:spPr>
        <p:txBody>
          <a:bodyPr/>
          <a:lstStyle/>
          <a:p>
            <a:pPr algn="l"/>
            <a:r>
              <a:rPr lang="en-US" dirty="0"/>
              <a:t>Meaning of Prong 1</a:t>
            </a:r>
          </a:p>
        </p:txBody>
      </p:sp>
      <p:sp>
        <p:nvSpPr>
          <p:cNvPr id="3" name="Content Placeholder 2">
            <a:extLst>
              <a:ext uri="{FF2B5EF4-FFF2-40B4-BE49-F238E27FC236}">
                <a16:creationId xmlns:a16="http://schemas.microsoft.com/office/drawing/2014/main" id="{589C2405-353B-4B0C-B04D-24DC5FF33512}"/>
              </a:ext>
            </a:extLst>
          </p:cNvPr>
          <p:cNvSpPr>
            <a:spLocks noGrp="1"/>
          </p:cNvSpPr>
          <p:nvPr>
            <p:ph idx="1"/>
          </p:nvPr>
        </p:nvSpPr>
        <p:spPr>
          <a:xfrm>
            <a:off x="1202919" y="2005263"/>
            <a:ext cx="9784080" cy="4212657"/>
          </a:xfrm>
        </p:spPr>
        <p:txBody>
          <a:bodyPr/>
          <a:lstStyle/>
          <a:p>
            <a:r>
              <a:rPr lang="en-US" sz="2500" dirty="0"/>
              <a:t>An employee of the recipient conditioning the provision of an aid, benefit, or service of the recipient on an individual’s participation in unwelcome sexual conduct</a:t>
            </a:r>
          </a:p>
          <a:p>
            <a:pPr lvl="2">
              <a:lnSpc>
                <a:spcPct val="150000"/>
              </a:lnSpc>
            </a:pPr>
            <a:r>
              <a:rPr lang="en-US" sz="2300" dirty="0"/>
              <a:t>Quid Pro Quo</a:t>
            </a:r>
          </a:p>
          <a:p>
            <a:pPr lvl="3">
              <a:lnSpc>
                <a:spcPct val="150000"/>
              </a:lnSpc>
            </a:pPr>
            <a:r>
              <a:rPr lang="en-US" sz="2100" dirty="0"/>
              <a:t>This for that…</a:t>
            </a:r>
          </a:p>
          <a:p>
            <a:pPr lvl="2"/>
            <a:r>
              <a:rPr lang="en-US" sz="2300" dirty="0"/>
              <a:t>One incident is sufficient to initiate a Title IX grievance process</a:t>
            </a:r>
          </a:p>
          <a:p>
            <a:pPr lvl="1"/>
            <a:endParaRPr lang="en-US" dirty="0"/>
          </a:p>
          <a:p>
            <a:pPr lvl="1"/>
            <a:endParaRPr lang="en-US" dirty="0"/>
          </a:p>
          <a:p>
            <a:endParaRPr lang="en-US" dirty="0"/>
          </a:p>
        </p:txBody>
      </p:sp>
    </p:spTree>
    <p:extLst>
      <p:ext uri="{BB962C8B-B14F-4D97-AF65-F5344CB8AC3E}">
        <p14:creationId xmlns:p14="http://schemas.microsoft.com/office/powerpoint/2010/main" val="42379177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534AC-9ADE-48B5-8F3B-24F94AC87E16}"/>
              </a:ext>
            </a:extLst>
          </p:cNvPr>
          <p:cNvSpPr>
            <a:spLocks noGrp="1"/>
          </p:cNvSpPr>
          <p:nvPr>
            <p:ph type="title"/>
          </p:nvPr>
        </p:nvSpPr>
        <p:spPr>
          <a:xfrm>
            <a:off x="1653644" y="93133"/>
            <a:ext cx="6017156" cy="973667"/>
          </a:xfrm>
        </p:spPr>
        <p:txBody>
          <a:bodyPr>
            <a:normAutofit fontScale="90000"/>
          </a:bodyPr>
          <a:lstStyle/>
          <a:p>
            <a:pPr algn="l"/>
            <a:r>
              <a:rPr lang="en-US" dirty="0"/>
              <a:t>Types and Weight of Evidence</a:t>
            </a:r>
          </a:p>
        </p:txBody>
      </p:sp>
      <p:sp>
        <p:nvSpPr>
          <p:cNvPr id="3" name="Content Placeholder 2">
            <a:extLst>
              <a:ext uri="{FF2B5EF4-FFF2-40B4-BE49-F238E27FC236}">
                <a16:creationId xmlns:a16="http://schemas.microsoft.com/office/drawing/2014/main" id="{4ACA6FDD-163B-4E1E-A71F-04A23F356FFE}"/>
              </a:ext>
            </a:extLst>
          </p:cNvPr>
          <p:cNvSpPr>
            <a:spLocks noGrp="1"/>
          </p:cNvSpPr>
          <p:nvPr>
            <p:ph idx="1"/>
          </p:nvPr>
        </p:nvSpPr>
        <p:spPr>
          <a:xfrm>
            <a:off x="1653644" y="1066800"/>
            <a:ext cx="10385956" cy="6112934"/>
          </a:xfrm>
        </p:spPr>
        <p:txBody>
          <a:bodyPr>
            <a:normAutofit/>
          </a:bodyPr>
          <a:lstStyle/>
          <a:p>
            <a:r>
              <a:rPr lang="en-US" dirty="0"/>
              <a:t>Direct</a:t>
            </a:r>
          </a:p>
          <a:p>
            <a:pPr lvl="1"/>
            <a:r>
              <a:rPr lang="en-US" dirty="0"/>
              <a:t>Supports the case exactly</a:t>
            </a:r>
          </a:p>
          <a:p>
            <a:pPr lvl="2"/>
            <a:r>
              <a:rPr lang="en-US" dirty="0"/>
              <a:t>Video surveillance showing the respondent’s actions</a:t>
            </a:r>
          </a:p>
          <a:p>
            <a:pPr lvl="2"/>
            <a:r>
              <a:rPr lang="en-US" dirty="0"/>
              <a:t>Legally obtained / admissible audio recordings that capture the sexual remarks </a:t>
            </a:r>
          </a:p>
          <a:p>
            <a:pPr lvl="2"/>
            <a:r>
              <a:rPr lang="en-US" dirty="0"/>
              <a:t>Alleged incident witnessed by multiple others and all give same statement</a:t>
            </a:r>
          </a:p>
          <a:p>
            <a:pPr lvl="2"/>
            <a:r>
              <a:rPr lang="en-US" dirty="0"/>
              <a:t>Respondent admits to conducting the alleged behavior/act</a:t>
            </a:r>
          </a:p>
          <a:p>
            <a:pPr lvl="1"/>
            <a:r>
              <a:rPr lang="en-US" dirty="0"/>
              <a:t>Best Evidence, great weight given when determining responsibility </a:t>
            </a:r>
          </a:p>
          <a:p>
            <a:r>
              <a:rPr lang="en-US" dirty="0"/>
              <a:t>Corroborating</a:t>
            </a:r>
          </a:p>
          <a:p>
            <a:pPr lvl="1"/>
            <a:r>
              <a:rPr lang="en-US" dirty="0"/>
              <a:t>Evidence that supports other evidence</a:t>
            </a:r>
          </a:p>
          <a:p>
            <a:pPr lvl="2"/>
            <a:r>
              <a:rPr lang="en-US" dirty="0"/>
              <a:t>There was a witness present during the incident and their statement supports either the complainant or respondent.</a:t>
            </a:r>
          </a:p>
          <a:p>
            <a:pPr lvl="2"/>
            <a:r>
              <a:rPr lang="en-US" dirty="0"/>
              <a:t>emails / texts / photos / etc. that supports either the complainant or respondent.</a:t>
            </a:r>
          </a:p>
          <a:p>
            <a:pPr lvl="1"/>
            <a:r>
              <a:rPr lang="en-US" dirty="0"/>
              <a:t>2</a:t>
            </a:r>
            <a:r>
              <a:rPr lang="en-US" baseline="30000" dirty="0"/>
              <a:t>nd</a:t>
            </a:r>
            <a:r>
              <a:rPr lang="en-US" dirty="0"/>
              <a:t> best evidence, good weight given when determining responsibility </a:t>
            </a:r>
          </a:p>
          <a:p>
            <a:endParaRPr lang="en-US" dirty="0"/>
          </a:p>
        </p:txBody>
      </p:sp>
    </p:spTree>
    <p:extLst>
      <p:ext uri="{BB962C8B-B14F-4D97-AF65-F5344CB8AC3E}">
        <p14:creationId xmlns:p14="http://schemas.microsoft.com/office/powerpoint/2010/main" val="12463766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534AC-9ADE-48B5-8F3B-24F94AC87E16}"/>
              </a:ext>
            </a:extLst>
          </p:cNvPr>
          <p:cNvSpPr>
            <a:spLocks noGrp="1"/>
          </p:cNvSpPr>
          <p:nvPr>
            <p:ph type="title"/>
          </p:nvPr>
        </p:nvSpPr>
        <p:spPr>
          <a:xfrm>
            <a:off x="1653644" y="93133"/>
            <a:ext cx="6017156" cy="973667"/>
          </a:xfrm>
        </p:spPr>
        <p:txBody>
          <a:bodyPr>
            <a:normAutofit fontScale="90000"/>
          </a:bodyPr>
          <a:lstStyle/>
          <a:p>
            <a:pPr algn="l"/>
            <a:r>
              <a:rPr lang="en-US" dirty="0"/>
              <a:t>Types and Weight of Evidence</a:t>
            </a:r>
          </a:p>
        </p:txBody>
      </p:sp>
      <p:sp>
        <p:nvSpPr>
          <p:cNvPr id="3" name="Content Placeholder 2">
            <a:extLst>
              <a:ext uri="{FF2B5EF4-FFF2-40B4-BE49-F238E27FC236}">
                <a16:creationId xmlns:a16="http://schemas.microsoft.com/office/drawing/2014/main" id="{4ACA6FDD-163B-4E1E-A71F-04A23F356FFE}"/>
              </a:ext>
            </a:extLst>
          </p:cNvPr>
          <p:cNvSpPr>
            <a:spLocks noGrp="1"/>
          </p:cNvSpPr>
          <p:nvPr>
            <p:ph idx="1"/>
          </p:nvPr>
        </p:nvSpPr>
        <p:spPr>
          <a:xfrm>
            <a:off x="1879599" y="787400"/>
            <a:ext cx="9719733" cy="6070600"/>
          </a:xfrm>
        </p:spPr>
        <p:txBody>
          <a:bodyPr>
            <a:normAutofit fontScale="92500" lnSpcReduction="10000"/>
          </a:bodyPr>
          <a:lstStyle/>
          <a:p>
            <a:pPr marL="285750" marR="0" lvl="0"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200" b="0" i="0" u="none" strike="noStrike" kern="1200" cap="none" spc="0" normalizeH="0" baseline="0" noProof="0" dirty="0">
                <a:ln>
                  <a:noFill/>
                </a:ln>
                <a:solidFill>
                  <a:prstClr val="black"/>
                </a:solidFill>
                <a:effectLst/>
                <a:uLnTx/>
                <a:uFillTx/>
                <a:latin typeface="Corbel" panose="020B0503020204020204"/>
                <a:ea typeface="+mn-ea"/>
                <a:cs typeface="+mn-cs"/>
              </a:rPr>
              <a:t>Character</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NOT useful</a:t>
            </a:r>
          </a:p>
          <a:p>
            <a:pPr marL="1200150" marR="0" lvl="2"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He/she good person / bad apple</a:t>
            </a:r>
          </a:p>
          <a:p>
            <a:pPr marL="1200150" marR="0" lvl="2"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Demeanor during interview / live-hearing</a:t>
            </a:r>
          </a:p>
          <a:p>
            <a:pPr marL="1200150" marR="0" lvl="2"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He/she is creepy, so they definitely did it</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No weight given</a:t>
            </a:r>
          </a:p>
          <a:p>
            <a:pPr marL="285750" marR="0" lvl="0"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200" b="0" i="0" u="none" strike="noStrike" kern="1200" cap="none" spc="0" normalizeH="0" baseline="0" noProof="0" dirty="0">
                <a:ln>
                  <a:noFill/>
                </a:ln>
                <a:solidFill>
                  <a:prstClr val="black"/>
                </a:solidFill>
                <a:effectLst/>
                <a:uLnTx/>
                <a:uFillTx/>
                <a:latin typeface="Corbel" panose="020B0503020204020204"/>
                <a:ea typeface="+mn-ea"/>
                <a:cs typeface="+mn-cs"/>
              </a:rPr>
              <a:t>Circumstantial</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Evidence can be used to INFER but not PROVE a conclusion. Opposite of Direct.</a:t>
            </a:r>
          </a:p>
          <a:p>
            <a:pPr marL="1200150" marR="0" lvl="2"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700" b="0" i="0" u="none" strike="noStrike" kern="1200" cap="none" spc="0" normalizeH="0" baseline="0" noProof="0" dirty="0">
                <a:ln>
                  <a:noFill/>
                </a:ln>
                <a:solidFill>
                  <a:prstClr val="black"/>
                </a:solidFill>
                <a:effectLst/>
                <a:uLnTx/>
                <a:uFillTx/>
                <a:latin typeface="Corbel" panose="020B0503020204020204"/>
                <a:ea typeface="+mn-ea"/>
                <a:cs typeface="+mn-cs"/>
              </a:rPr>
              <a:t>Alleged patterned evidence. I.e., </a:t>
            </a:r>
          </a:p>
          <a:p>
            <a:pPr marL="1543050" marR="0" lvl="3" indent="-1714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500" b="0" i="0" u="none" strike="noStrike" kern="1200" cap="none" spc="0" normalizeH="0" baseline="0" noProof="0" dirty="0">
                <a:ln>
                  <a:noFill/>
                </a:ln>
                <a:solidFill>
                  <a:prstClr val="black"/>
                </a:solidFill>
                <a:effectLst/>
                <a:uLnTx/>
                <a:uFillTx/>
                <a:latin typeface="Corbel" panose="020B0503020204020204"/>
                <a:ea typeface="+mn-ea"/>
                <a:cs typeface="+mn-cs"/>
              </a:rPr>
              <a:t>the respondent has allegedly conducted the same behavior  in the past.</a:t>
            </a:r>
          </a:p>
          <a:p>
            <a:pPr marL="1200150" marR="0" lvl="2"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700" b="0" i="0" u="none" strike="noStrike" kern="1200" cap="none" spc="0" normalizeH="0" baseline="0" noProof="0" dirty="0">
                <a:ln>
                  <a:noFill/>
                </a:ln>
                <a:solidFill>
                  <a:prstClr val="black"/>
                </a:solidFill>
                <a:effectLst/>
                <a:uLnTx/>
                <a:uFillTx/>
                <a:latin typeface="Corbel" panose="020B0503020204020204"/>
                <a:ea typeface="+mn-ea"/>
                <a:cs typeface="+mn-cs"/>
              </a:rPr>
              <a:t>Controversial </a:t>
            </a:r>
          </a:p>
          <a:p>
            <a:pPr marL="1543050" marR="0" lvl="3" indent="-1714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500" b="0" i="0" u="none" strike="noStrike" kern="1200" cap="none" spc="0" normalizeH="0" baseline="0" noProof="0" dirty="0">
                <a:ln>
                  <a:noFill/>
                </a:ln>
                <a:solidFill>
                  <a:prstClr val="black"/>
                </a:solidFill>
                <a:effectLst/>
                <a:uLnTx/>
                <a:uFillTx/>
                <a:latin typeface="Corbel" panose="020B0503020204020204"/>
                <a:ea typeface="+mn-ea"/>
                <a:cs typeface="+mn-cs"/>
              </a:rPr>
              <a:t>Just because an individual has done it in the past, does not prove they did the behavior this time</a:t>
            </a:r>
          </a:p>
          <a:p>
            <a:pPr marL="1200150" marR="0" lvl="2"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700" b="0" i="0" u="none" strike="noStrike" kern="1200" cap="none" spc="0" normalizeH="0" baseline="0" noProof="0" dirty="0">
                <a:ln>
                  <a:noFill/>
                </a:ln>
                <a:solidFill>
                  <a:prstClr val="black"/>
                </a:solidFill>
                <a:effectLst/>
                <a:uLnTx/>
                <a:uFillTx/>
                <a:latin typeface="Corbel" panose="020B0503020204020204"/>
                <a:ea typeface="+mn-ea"/>
                <a:cs typeface="+mn-cs"/>
              </a:rPr>
              <a:t>Hearsay,</a:t>
            </a:r>
          </a:p>
          <a:p>
            <a:pPr marL="1543050" marR="0" lvl="3" indent="-1714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500" b="0" i="0" u="none" strike="noStrike" kern="1200" cap="none" spc="0" normalizeH="0" baseline="0" noProof="0" dirty="0">
                <a:ln>
                  <a:noFill/>
                </a:ln>
                <a:solidFill>
                  <a:prstClr val="black"/>
                </a:solidFill>
                <a:effectLst/>
                <a:uLnTx/>
                <a:uFillTx/>
                <a:latin typeface="Corbel" panose="020B0503020204020204"/>
                <a:ea typeface="+mn-ea"/>
                <a:cs typeface="+mn-cs"/>
              </a:rPr>
              <a:t>She said he did this, he said he did not. (No corroborating evidence)</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In Title IX Grievance Procedure, determinations are NOT to be made based on inference. </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No weight given</a:t>
            </a:r>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9528207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534AC-9ADE-48B5-8F3B-24F94AC87E16}"/>
              </a:ext>
            </a:extLst>
          </p:cNvPr>
          <p:cNvSpPr>
            <a:spLocks noGrp="1"/>
          </p:cNvSpPr>
          <p:nvPr>
            <p:ph type="title"/>
          </p:nvPr>
        </p:nvSpPr>
        <p:spPr>
          <a:xfrm>
            <a:off x="1552043" y="0"/>
            <a:ext cx="9471557" cy="973667"/>
          </a:xfrm>
        </p:spPr>
        <p:txBody>
          <a:bodyPr>
            <a:normAutofit/>
          </a:bodyPr>
          <a:lstStyle/>
          <a:p>
            <a:pPr algn="l"/>
            <a:r>
              <a:rPr lang="en-US" dirty="0"/>
              <a:t>Being Impartial</a:t>
            </a:r>
          </a:p>
        </p:txBody>
      </p:sp>
      <p:sp>
        <p:nvSpPr>
          <p:cNvPr id="3" name="Content Placeholder 2">
            <a:extLst>
              <a:ext uri="{FF2B5EF4-FFF2-40B4-BE49-F238E27FC236}">
                <a16:creationId xmlns:a16="http://schemas.microsoft.com/office/drawing/2014/main" id="{4ACA6FDD-163B-4E1E-A71F-04A23F356FFE}"/>
              </a:ext>
            </a:extLst>
          </p:cNvPr>
          <p:cNvSpPr>
            <a:spLocks noGrp="1"/>
          </p:cNvSpPr>
          <p:nvPr>
            <p:ph idx="1"/>
          </p:nvPr>
        </p:nvSpPr>
        <p:spPr>
          <a:xfrm>
            <a:off x="2150533" y="1066801"/>
            <a:ext cx="9719733" cy="5698066"/>
          </a:xfrm>
        </p:spPr>
        <p:txBody>
          <a:bodyPr>
            <a:normAutofit lnSpcReduction="10000"/>
          </a:bodyPr>
          <a:lstStyle/>
          <a:p>
            <a:pPr marL="285750" marR="0" lvl="0"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lang="en-US" dirty="0">
                <a:solidFill>
                  <a:prstClr val="black"/>
                </a:solidFill>
                <a:latin typeface="Corbel" panose="020B0503020204020204"/>
              </a:rPr>
              <a:t>There can be no conflicts of interest. If there is a conflict of interest, then one can not be the Decision-Maker. </a:t>
            </a:r>
            <a:endParaRPr kumimoji="0" lang="en-US" b="0" i="0" u="none" strike="noStrike" kern="1200" cap="none" spc="0" normalizeH="0" baseline="0" noProof="0" dirty="0">
              <a:ln>
                <a:noFill/>
              </a:ln>
              <a:solidFill>
                <a:prstClr val="black"/>
              </a:solidFill>
              <a:effectLst/>
              <a:uLnTx/>
              <a:uFillTx/>
              <a:latin typeface="Corbel" panose="020B0503020204020204"/>
              <a:ea typeface="+mn-ea"/>
              <a:cs typeface="+mn-cs"/>
            </a:endParaRPr>
          </a:p>
          <a:p>
            <a:pPr>
              <a:buClr>
                <a:srgbClr val="30ACEC">
                  <a:lumMod val="75000"/>
                </a:srgbClr>
              </a:buClr>
              <a:defRPr/>
            </a:pPr>
            <a:r>
              <a:rPr lang="en-US" dirty="0">
                <a:solidFill>
                  <a:prstClr val="black"/>
                </a:solidFill>
                <a:latin typeface="Corbel" panose="020B0503020204020204"/>
              </a:rPr>
              <a:t>The Decision-Maker can not be for or against complainants or respondents generally or an individual complainant or respondent.  </a:t>
            </a:r>
          </a:p>
          <a:p>
            <a:pPr>
              <a:buClr>
                <a:srgbClr val="30ACEC">
                  <a:lumMod val="75000"/>
                </a:srgbClr>
              </a:buClr>
              <a:defRPr/>
            </a:pPr>
            <a:r>
              <a:rPr lang="en-US" dirty="0">
                <a:solidFill>
                  <a:prstClr val="black"/>
                </a:solidFill>
                <a:latin typeface="Corbel" panose="020B0503020204020204"/>
              </a:rPr>
              <a:t>If a complainant is given an opportunity, then the respondent must be given the same opportunity and vice versa. </a:t>
            </a:r>
          </a:p>
          <a:p>
            <a:pPr>
              <a:buClr>
                <a:srgbClr val="30ACEC">
                  <a:lumMod val="75000"/>
                </a:srgbClr>
              </a:buClr>
              <a:defRPr/>
            </a:pPr>
            <a:r>
              <a:rPr lang="en-US" dirty="0">
                <a:solidFill>
                  <a:prstClr val="black"/>
                </a:solidFill>
                <a:latin typeface="Corbel" panose="020B0503020204020204"/>
              </a:rPr>
              <a:t>The Decision-Maker will avoid prejudgment of the facts at issue.</a:t>
            </a:r>
          </a:p>
          <a:p>
            <a:pPr>
              <a:buClr>
                <a:srgbClr val="30ACEC">
                  <a:lumMod val="75000"/>
                </a:srgbClr>
              </a:buClr>
              <a:defRPr/>
            </a:pPr>
            <a:r>
              <a:rPr lang="en-US" dirty="0">
                <a:solidFill>
                  <a:prstClr val="black"/>
                </a:solidFill>
                <a:latin typeface="Corbel" panose="020B0503020204020204"/>
              </a:rPr>
              <a:t>The Decision-Maker will treat all parties the same regardless of their status as a complainant, respondent, or witness.</a:t>
            </a:r>
          </a:p>
          <a:p>
            <a:pPr>
              <a:buClr>
                <a:srgbClr val="30ACEC">
                  <a:lumMod val="75000"/>
                </a:srgbClr>
              </a:buClr>
              <a:defRPr/>
            </a:pPr>
            <a:r>
              <a:rPr lang="en-US" dirty="0">
                <a:solidFill>
                  <a:prstClr val="black"/>
                </a:solidFill>
                <a:latin typeface="Corbel" panose="020B0503020204020204"/>
              </a:rPr>
              <a:t>The Decision-Maker must keep in mind that the respondent is not responsible for the alleged conduct until a determination regarding responsibility is made at the conclusion of the complaint process.</a:t>
            </a:r>
          </a:p>
          <a:p>
            <a:pPr>
              <a:buClr>
                <a:srgbClr val="30ACEC">
                  <a:lumMod val="75000"/>
                </a:srgbClr>
              </a:buClr>
              <a:defRPr/>
            </a:pPr>
            <a:r>
              <a:rPr lang="en-US" dirty="0">
                <a:solidFill>
                  <a:prstClr val="black"/>
                </a:solidFill>
                <a:latin typeface="Corbel" panose="020B0503020204020204"/>
              </a:rPr>
              <a:t>The Decision-Maker will be free of bias and avoid making decisions based on stereotypes. </a:t>
            </a:r>
          </a:p>
        </p:txBody>
      </p:sp>
    </p:spTree>
    <p:extLst>
      <p:ext uri="{BB962C8B-B14F-4D97-AF65-F5344CB8AC3E}">
        <p14:creationId xmlns:p14="http://schemas.microsoft.com/office/powerpoint/2010/main" val="5276800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19422-7E2F-40E3-ADB4-034A1CAD053E}"/>
              </a:ext>
            </a:extLst>
          </p:cNvPr>
          <p:cNvSpPr>
            <a:spLocks noGrp="1"/>
          </p:cNvSpPr>
          <p:nvPr>
            <p:ph type="title"/>
          </p:nvPr>
        </p:nvSpPr>
        <p:spPr>
          <a:xfrm>
            <a:off x="1484310" y="177800"/>
            <a:ext cx="10018713" cy="889000"/>
          </a:xfrm>
        </p:spPr>
        <p:txBody>
          <a:bodyPr/>
          <a:lstStyle/>
          <a:p>
            <a:pPr algn="l"/>
            <a:r>
              <a:rPr lang="en-US" dirty="0"/>
              <a:t>Bias and Stereotypes</a:t>
            </a:r>
          </a:p>
        </p:txBody>
      </p:sp>
      <p:sp>
        <p:nvSpPr>
          <p:cNvPr id="3" name="Content Placeholder 2">
            <a:extLst>
              <a:ext uri="{FF2B5EF4-FFF2-40B4-BE49-F238E27FC236}">
                <a16:creationId xmlns:a16="http://schemas.microsoft.com/office/drawing/2014/main" id="{AA370181-24F4-4772-8ED2-5A76AE6F6059}"/>
              </a:ext>
            </a:extLst>
          </p:cNvPr>
          <p:cNvSpPr>
            <a:spLocks noGrp="1"/>
          </p:cNvSpPr>
          <p:nvPr>
            <p:ph idx="1"/>
          </p:nvPr>
        </p:nvSpPr>
        <p:spPr>
          <a:xfrm>
            <a:off x="1484310" y="1270000"/>
            <a:ext cx="10318223" cy="5156199"/>
          </a:xfrm>
        </p:spPr>
        <p:txBody>
          <a:bodyPr>
            <a:normAutofit/>
          </a:bodyPr>
          <a:lstStyle/>
          <a:p>
            <a:r>
              <a:rPr lang="en-US" dirty="0"/>
              <a:t>A Decision-Maker must be free of bias and stereotypes.</a:t>
            </a:r>
          </a:p>
          <a:p>
            <a:pPr lvl="1"/>
            <a:r>
              <a:rPr lang="en-US" dirty="0"/>
              <a:t>A bias is a feeling or preference that interferes with an impartial judgment for or against; usually considered to be unfair.</a:t>
            </a:r>
          </a:p>
          <a:p>
            <a:pPr lvl="1"/>
            <a:r>
              <a:rPr lang="en-US" dirty="0"/>
              <a:t>A stereotype is a widely held, but fixed and oversimplified image or idea of a particular group of people, lacking any individuality.</a:t>
            </a:r>
          </a:p>
          <a:p>
            <a:r>
              <a:rPr lang="en-US" dirty="0"/>
              <a:t>Examples of biases and sex stereotypes to refrain from:</a:t>
            </a:r>
          </a:p>
          <a:p>
            <a:pPr lvl="1"/>
            <a:r>
              <a:rPr lang="en-US" dirty="0"/>
              <a:t>The complainant is automatically right because they’re the victim.</a:t>
            </a:r>
          </a:p>
          <a:p>
            <a:pPr lvl="2"/>
            <a:r>
              <a:rPr lang="en-US" dirty="0"/>
              <a:t>Determination of responsibility will only be made at the END of the Grievance Procedure and must be based upon the preponderance of the evidence.</a:t>
            </a:r>
          </a:p>
          <a:p>
            <a:pPr lvl="1"/>
            <a:r>
              <a:rPr lang="en-US" dirty="0"/>
              <a:t>Only men can sexually harass others</a:t>
            </a:r>
          </a:p>
          <a:p>
            <a:pPr lvl="2"/>
            <a:r>
              <a:rPr lang="en-US" dirty="0"/>
              <a:t>One’s gender, sex, sexual orientation, etc. must NOT be used against them when determining responsibility. </a:t>
            </a:r>
          </a:p>
        </p:txBody>
      </p:sp>
    </p:spTree>
    <p:extLst>
      <p:ext uri="{BB962C8B-B14F-4D97-AF65-F5344CB8AC3E}">
        <p14:creationId xmlns:p14="http://schemas.microsoft.com/office/powerpoint/2010/main" val="3292333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19422-7E2F-40E3-ADB4-034A1CAD053E}"/>
              </a:ext>
            </a:extLst>
          </p:cNvPr>
          <p:cNvSpPr>
            <a:spLocks noGrp="1"/>
          </p:cNvSpPr>
          <p:nvPr>
            <p:ph type="title"/>
          </p:nvPr>
        </p:nvSpPr>
        <p:spPr>
          <a:xfrm>
            <a:off x="1484310" y="177800"/>
            <a:ext cx="10018713" cy="889000"/>
          </a:xfrm>
        </p:spPr>
        <p:txBody>
          <a:bodyPr/>
          <a:lstStyle/>
          <a:p>
            <a:pPr algn="l"/>
            <a:r>
              <a:rPr lang="en-US" dirty="0"/>
              <a:t>Bias and Stereotypes</a:t>
            </a:r>
          </a:p>
        </p:txBody>
      </p:sp>
      <p:sp>
        <p:nvSpPr>
          <p:cNvPr id="3" name="Content Placeholder 2">
            <a:extLst>
              <a:ext uri="{FF2B5EF4-FFF2-40B4-BE49-F238E27FC236}">
                <a16:creationId xmlns:a16="http://schemas.microsoft.com/office/drawing/2014/main" id="{AA370181-24F4-4772-8ED2-5A76AE6F6059}"/>
              </a:ext>
            </a:extLst>
          </p:cNvPr>
          <p:cNvSpPr>
            <a:spLocks noGrp="1"/>
          </p:cNvSpPr>
          <p:nvPr>
            <p:ph idx="1"/>
          </p:nvPr>
        </p:nvSpPr>
        <p:spPr>
          <a:xfrm>
            <a:off x="1484310" y="1041400"/>
            <a:ext cx="10318223" cy="5588000"/>
          </a:xfrm>
        </p:spPr>
        <p:txBody>
          <a:bodyPr>
            <a:normAutofit fontScale="92500" lnSpcReduction="10000"/>
          </a:bodyPr>
          <a:lstStyle/>
          <a:p>
            <a:r>
              <a:rPr lang="en-US" dirty="0"/>
              <a:t>Conscious or Explicit:</a:t>
            </a:r>
          </a:p>
          <a:p>
            <a:pPr lvl="1"/>
            <a:r>
              <a:rPr lang="en-US" dirty="0"/>
              <a:t>In the case of explicit or conscious bias, the person is very clear about his or her feelings and attitudes, and related behaviors are conducted with intent. </a:t>
            </a:r>
          </a:p>
          <a:p>
            <a:pPr lvl="1"/>
            <a:r>
              <a:rPr lang="en-US" dirty="0"/>
              <a:t>This type of bias is processed neurologically at a conscious level as declarative, semantic memory, and in words. </a:t>
            </a:r>
          </a:p>
          <a:p>
            <a:pPr lvl="1"/>
            <a:r>
              <a:rPr lang="en-US" dirty="0"/>
              <a:t>Conscious bias in its extreme is characterized by overt negative behavior that can be expressed through physical and verbal harassment or through more subtle means such as exclusion.</a:t>
            </a:r>
          </a:p>
          <a:p>
            <a:r>
              <a:rPr lang="en-US" dirty="0"/>
              <a:t>Unconscious or Implicit:</a:t>
            </a:r>
          </a:p>
          <a:p>
            <a:pPr lvl="1"/>
            <a:r>
              <a:rPr lang="en-US" dirty="0"/>
              <a:t>Implicit or unconscious bias operates outside of the person’s awareness.</a:t>
            </a:r>
          </a:p>
          <a:p>
            <a:pPr lvl="1"/>
            <a:r>
              <a:rPr lang="en-US" dirty="0"/>
              <a:t>It can be in direct contradiction to a person’s beliefs and values. </a:t>
            </a:r>
          </a:p>
          <a:p>
            <a:pPr lvl="1"/>
            <a:r>
              <a:rPr lang="en-US" dirty="0"/>
              <a:t>Implicit bias is dangerous in that it automatically seeps into a person’s affect or behavior and is 	outside of the full awareness of that individual. </a:t>
            </a:r>
          </a:p>
          <a:p>
            <a:r>
              <a:rPr lang="en-US" dirty="0"/>
              <a:t>Implicit bias can interfere with decision-making, and professional relationships such that the goals that are established are compromised.</a:t>
            </a:r>
          </a:p>
          <a:p>
            <a:pPr lvl="1"/>
            <a:r>
              <a:rPr lang="en-US" dirty="0"/>
              <a:t>These biases are associated with stereotyping.</a:t>
            </a:r>
          </a:p>
        </p:txBody>
      </p:sp>
    </p:spTree>
    <p:extLst>
      <p:ext uri="{BB962C8B-B14F-4D97-AF65-F5344CB8AC3E}">
        <p14:creationId xmlns:p14="http://schemas.microsoft.com/office/powerpoint/2010/main" val="27973196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19422-7E2F-40E3-ADB4-034A1CAD053E}"/>
              </a:ext>
            </a:extLst>
          </p:cNvPr>
          <p:cNvSpPr>
            <a:spLocks noGrp="1"/>
          </p:cNvSpPr>
          <p:nvPr>
            <p:ph type="title"/>
          </p:nvPr>
        </p:nvSpPr>
        <p:spPr>
          <a:xfrm>
            <a:off x="1484310" y="177800"/>
            <a:ext cx="10018713" cy="889000"/>
          </a:xfrm>
        </p:spPr>
        <p:txBody>
          <a:bodyPr/>
          <a:lstStyle/>
          <a:p>
            <a:pPr algn="l"/>
            <a:r>
              <a:rPr lang="en-US" dirty="0"/>
              <a:t>Overcoming Bias and Stereotypes</a:t>
            </a:r>
          </a:p>
        </p:txBody>
      </p:sp>
      <p:sp>
        <p:nvSpPr>
          <p:cNvPr id="3" name="Content Placeholder 2">
            <a:extLst>
              <a:ext uri="{FF2B5EF4-FFF2-40B4-BE49-F238E27FC236}">
                <a16:creationId xmlns:a16="http://schemas.microsoft.com/office/drawing/2014/main" id="{AA370181-24F4-4772-8ED2-5A76AE6F6059}"/>
              </a:ext>
            </a:extLst>
          </p:cNvPr>
          <p:cNvSpPr>
            <a:spLocks noGrp="1"/>
          </p:cNvSpPr>
          <p:nvPr>
            <p:ph idx="1"/>
          </p:nvPr>
        </p:nvSpPr>
        <p:spPr>
          <a:xfrm>
            <a:off x="1783820" y="1041400"/>
            <a:ext cx="10018713" cy="5638800"/>
          </a:xfrm>
        </p:spPr>
        <p:txBody>
          <a:bodyPr>
            <a:normAutofit/>
          </a:bodyPr>
          <a:lstStyle/>
          <a:p>
            <a:r>
              <a:rPr lang="en-US" sz="2800" dirty="0"/>
              <a:t>To overcome biases, we must:</a:t>
            </a:r>
          </a:p>
          <a:p>
            <a:pPr lvl="1"/>
            <a:r>
              <a:rPr lang="en-US" sz="2400" dirty="0"/>
              <a:t>First, recognize that we have them. </a:t>
            </a:r>
          </a:p>
          <a:p>
            <a:pPr lvl="2"/>
            <a:r>
              <a:rPr lang="en-US" sz="2200" dirty="0"/>
              <a:t>Be honest with yourself and admit to having the biases</a:t>
            </a:r>
          </a:p>
          <a:p>
            <a:pPr lvl="1"/>
            <a:r>
              <a:rPr lang="en-US" sz="2400" dirty="0"/>
              <a:t>Second, understand why we have them.</a:t>
            </a:r>
          </a:p>
          <a:p>
            <a:pPr lvl="2"/>
            <a:r>
              <a:rPr lang="en-US" sz="2200" dirty="0"/>
              <a:t>Was it taught by your environment or did a negative experience cause the  bias?</a:t>
            </a:r>
          </a:p>
          <a:p>
            <a:pPr lvl="1"/>
            <a:r>
              <a:rPr lang="en-US" sz="2400" dirty="0"/>
              <a:t>Third, make a conscious effort not to let them control our decisions.</a:t>
            </a:r>
          </a:p>
          <a:p>
            <a:pPr lvl="2"/>
            <a:r>
              <a:rPr lang="en-US" sz="2200" dirty="0"/>
              <a:t>Take control of the bias! Understand the cause and work out the solution  to let it go!</a:t>
            </a:r>
          </a:p>
        </p:txBody>
      </p:sp>
    </p:spTree>
    <p:extLst>
      <p:ext uri="{BB962C8B-B14F-4D97-AF65-F5344CB8AC3E}">
        <p14:creationId xmlns:p14="http://schemas.microsoft.com/office/powerpoint/2010/main" val="33813048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19422-7E2F-40E3-ADB4-034A1CAD053E}"/>
              </a:ext>
            </a:extLst>
          </p:cNvPr>
          <p:cNvSpPr>
            <a:spLocks noGrp="1"/>
          </p:cNvSpPr>
          <p:nvPr>
            <p:ph type="title"/>
          </p:nvPr>
        </p:nvSpPr>
        <p:spPr>
          <a:xfrm>
            <a:off x="1484310" y="177800"/>
            <a:ext cx="10018713" cy="889000"/>
          </a:xfrm>
        </p:spPr>
        <p:txBody>
          <a:bodyPr/>
          <a:lstStyle/>
          <a:p>
            <a:pPr algn="l"/>
            <a:r>
              <a:rPr lang="en-US" dirty="0"/>
              <a:t>Burden of Proof</a:t>
            </a:r>
          </a:p>
        </p:txBody>
      </p:sp>
      <p:sp>
        <p:nvSpPr>
          <p:cNvPr id="3" name="Content Placeholder 2">
            <a:extLst>
              <a:ext uri="{FF2B5EF4-FFF2-40B4-BE49-F238E27FC236}">
                <a16:creationId xmlns:a16="http://schemas.microsoft.com/office/drawing/2014/main" id="{AA370181-24F4-4772-8ED2-5A76AE6F6059}"/>
              </a:ext>
            </a:extLst>
          </p:cNvPr>
          <p:cNvSpPr>
            <a:spLocks noGrp="1"/>
          </p:cNvSpPr>
          <p:nvPr>
            <p:ph idx="1"/>
          </p:nvPr>
        </p:nvSpPr>
        <p:spPr>
          <a:xfrm>
            <a:off x="1484310" y="1270000"/>
            <a:ext cx="10318223" cy="5156199"/>
          </a:xfrm>
        </p:spPr>
        <p:txBody>
          <a:bodyPr>
            <a:normAutofit/>
          </a:bodyPr>
          <a:lstStyle/>
          <a:p>
            <a:r>
              <a:rPr lang="en-US" sz="3000" dirty="0"/>
              <a:t>The burden rests on CSN.</a:t>
            </a:r>
          </a:p>
          <a:p>
            <a:pPr lvl="1"/>
            <a:r>
              <a:rPr lang="en-US" dirty="0"/>
              <a:t> </a:t>
            </a:r>
            <a:r>
              <a:rPr lang="en-US" sz="2600" dirty="0"/>
              <a:t>The Burden of proof and the burden of gathering evidence sufficient to reach a determination regarding responsibility rests on CSN and not on the reporting parties.</a:t>
            </a:r>
          </a:p>
          <a:p>
            <a:r>
              <a:rPr lang="en-US" sz="3000" dirty="0"/>
              <a:t>When making a determination, the evidentiary standard of Preponderance is to be used.</a:t>
            </a:r>
          </a:p>
          <a:p>
            <a:pPr lvl="1"/>
            <a:r>
              <a:rPr lang="en-US" sz="2600" dirty="0"/>
              <a:t>Preponderance of the evidence means the evidence establishes that it is more likely than not that the prohibited conduct occurred (I.e., 50% plus a feather).</a:t>
            </a:r>
          </a:p>
          <a:p>
            <a:pPr lvl="1"/>
            <a:endParaRPr lang="en-US" sz="2600" dirty="0"/>
          </a:p>
        </p:txBody>
      </p:sp>
    </p:spTree>
    <p:extLst>
      <p:ext uri="{BB962C8B-B14F-4D97-AF65-F5344CB8AC3E}">
        <p14:creationId xmlns:p14="http://schemas.microsoft.com/office/powerpoint/2010/main" val="37864422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924CD8-3429-4599-B313-612177ADE8D9}"/>
              </a:ext>
            </a:extLst>
          </p:cNvPr>
          <p:cNvSpPr>
            <a:spLocks noGrp="1"/>
          </p:cNvSpPr>
          <p:nvPr>
            <p:ph type="ctrTitle"/>
          </p:nvPr>
        </p:nvSpPr>
        <p:spPr>
          <a:xfrm>
            <a:off x="2928401" y="2861733"/>
            <a:ext cx="8574622" cy="1134534"/>
          </a:xfrm>
        </p:spPr>
        <p:txBody>
          <a:bodyPr/>
          <a:lstStyle/>
          <a:p>
            <a:r>
              <a:rPr lang="en-US" dirty="0"/>
              <a:t>The Decision-Maker</a:t>
            </a:r>
          </a:p>
        </p:txBody>
      </p:sp>
      <p:sp>
        <p:nvSpPr>
          <p:cNvPr id="5" name="Subtitle 4">
            <a:extLst>
              <a:ext uri="{FF2B5EF4-FFF2-40B4-BE49-F238E27FC236}">
                <a16:creationId xmlns:a16="http://schemas.microsoft.com/office/drawing/2014/main" id="{F537CC7E-F589-4A64-ACA8-CBC85184A0E2}"/>
              </a:ext>
            </a:extLst>
          </p:cNvPr>
          <p:cNvSpPr>
            <a:spLocks noGrp="1"/>
          </p:cNvSpPr>
          <p:nvPr>
            <p:ph type="subTitle" idx="1"/>
          </p:nvPr>
        </p:nvSpPr>
        <p:spPr/>
        <p:txBody>
          <a:bodyPr>
            <a:normAutofit/>
          </a:bodyPr>
          <a:lstStyle/>
          <a:p>
            <a:r>
              <a:rPr lang="en-US" sz="3000" dirty="0"/>
              <a:t>Understanding your role</a:t>
            </a:r>
          </a:p>
        </p:txBody>
      </p:sp>
    </p:spTree>
    <p:extLst>
      <p:ext uri="{BB962C8B-B14F-4D97-AF65-F5344CB8AC3E}">
        <p14:creationId xmlns:p14="http://schemas.microsoft.com/office/powerpoint/2010/main" val="11440028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4A428-6FBC-4C5C-8C92-E042DA30F970}"/>
              </a:ext>
            </a:extLst>
          </p:cNvPr>
          <p:cNvSpPr>
            <a:spLocks noGrp="1"/>
          </p:cNvSpPr>
          <p:nvPr>
            <p:ph type="title"/>
          </p:nvPr>
        </p:nvSpPr>
        <p:spPr>
          <a:xfrm>
            <a:off x="1168401" y="0"/>
            <a:ext cx="7557557" cy="821267"/>
          </a:xfrm>
        </p:spPr>
        <p:txBody>
          <a:bodyPr/>
          <a:lstStyle/>
          <a:p>
            <a:r>
              <a:rPr lang="en-US" dirty="0"/>
              <a:t>The Role of the Decision Maker</a:t>
            </a:r>
          </a:p>
        </p:txBody>
      </p:sp>
      <p:sp>
        <p:nvSpPr>
          <p:cNvPr id="3" name="Content Placeholder 2">
            <a:extLst>
              <a:ext uri="{FF2B5EF4-FFF2-40B4-BE49-F238E27FC236}">
                <a16:creationId xmlns:a16="http://schemas.microsoft.com/office/drawing/2014/main" id="{53968F9B-6B54-4567-A176-FFBC9DAF6C83}"/>
              </a:ext>
            </a:extLst>
          </p:cNvPr>
          <p:cNvSpPr>
            <a:spLocks noGrp="1"/>
          </p:cNvSpPr>
          <p:nvPr>
            <p:ph idx="1"/>
          </p:nvPr>
        </p:nvSpPr>
        <p:spPr>
          <a:xfrm>
            <a:off x="1811868" y="1202266"/>
            <a:ext cx="10114490" cy="5164667"/>
          </a:xfrm>
        </p:spPr>
        <p:txBody>
          <a:bodyPr>
            <a:normAutofit/>
          </a:bodyPr>
          <a:lstStyle/>
          <a:p>
            <a:r>
              <a:rPr lang="en-US" sz="3000" dirty="0"/>
              <a:t>As a Decision-Maker you will either facilitate an Appeal or the Live-Hearing.</a:t>
            </a:r>
          </a:p>
          <a:p>
            <a:r>
              <a:rPr lang="en-US" sz="3000" dirty="0"/>
              <a:t>Each complaint is unique. There could be up to three Decision-Makers for one complaint:</a:t>
            </a:r>
          </a:p>
          <a:p>
            <a:pPr lvl="1"/>
            <a:r>
              <a:rPr lang="en-US" sz="2500" dirty="0"/>
              <a:t>Dismissal Appeal Decision-Maker</a:t>
            </a:r>
          </a:p>
          <a:p>
            <a:pPr lvl="1"/>
            <a:r>
              <a:rPr lang="en-US" sz="2500" dirty="0"/>
              <a:t>Live-Hearing Decision-Maker</a:t>
            </a:r>
          </a:p>
          <a:p>
            <a:pPr lvl="1"/>
            <a:r>
              <a:rPr lang="en-US" sz="2500" dirty="0"/>
              <a:t>Determination Appeal Decision-Maker</a:t>
            </a:r>
          </a:p>
          <a:p>
            <a:r>
              <a:rPr lang="en-US" sz="2800" dirty="0"/>
              <a:t>Having a separate Decision-Maker for each step ensures that the decision(s) was determined based on fact, was made by exercising independent judgment, and was free from bias. </a:t>
            </a:r>
            <a:endParaRPr lang="en-US" sz="2900" dirty="0"/>
          </a:p>
        </p:txBody>
      </p:sp>
    </p:spTree>
    <p:extLst>
      <p:ext uri="{BB962C8B-B14F-4D97-AF65-F5344CB8AC3E}">
        <p14:creationId xmlns:p14="http://schemas.microsoft.com/office/powerpoint/2010/main" val="42948497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709A4-DE73-4AF4-8552-3830693D2509}"/>
              </a:ext>
            </a:extLst>
          </p:cNvPr>
          <p:cNvSpPr>
            <a:spLocks noGrp="1"/>
          </p:cNvSpPr>
          <p:nvPr>
            <p:ph type="title"/>
          </p:nvPr>
        </p:nvSpPr>
        <p:spPr>
          <a:xfrm>
            <a:off x="1568978" y="-16933"/>
            <a:ext cx="7981422" cy="1210734"/>
          </a:xfrm>
        </p:spPr>
        <p:txBody>
          <a:bodyPr/>
          <a:lstStyle/>
          <a:p>
            <a:pPr algn="l"/>
            <a:r>
              <a:rPr lang="en-US" dirty="0"/>
              <a:t>Appeal Decision-Maker</a:t>
            </a:r>
          </a:p>
        </p:txBody>
      </p:sp>
      <p:sp>
        <p:nvSpPr>
          <p:cNvPr id="3" name="Content Placeholder 2">
            <a:extLst>
              <a:ext uri="{FF2B5EF4-FFF2-40B4-BE49-F238E27FC236}">
                <a16:creationId xmlns:a16="http://schemas.microsoft.com/office/drawing/2014/main" id="{162C20FD-6687-4830-812F-9786306E592F}"/>
              </a:ext>
            </a:extLst>
          </p:cNvPr>
          <p:cNvSpPr>
            <a:spLocks noGrp="1"/>
          </p:cNvSpPr>
          <p:nvPr>
            <p:ph idx="1"/>
          </p:nvPr>
        </p:nvSpPr>
        <p:spPr>
          <a:xfrm>
            <a:off x="2174240" y="1193801"/>
            <a:ext cx="9956800" cy="5537199"/>
          </a:xfrm>
        </p:spPr>
        <p:txBody>
          <a:bodyPr>
            <a:noAutofit/>
          </a:bodyPr>
          <a:lstStyle/>
          <a:p>
            <a:r>
              <a:rPr lang="en-US" sz="2800" dirty="0"/>
              <a:t>There is only ONE appeal process, regardless of the type (dismissal or determination). </a:t>
            </a:r>
          </a:p>
          <a:p>
            <a:pPr marL="285750" marR="0" lvl="0"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As stated, an appeal must be based on:</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Corbel" panose="020B0503020204020204"/>
                <a:ea typeface="+mn-ea"/>
                <a:cs typeface="+mn-cs"/>
              </a:rPr>
              <a:t>Procedural irregularity that affected the outcome of the matter;</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Corbel" panose="020B0503020204020204"/>
                <a:ea typeface="+mn-ea"/>
                <a:cs typeface="+mn-cs"/>
              </a:rPr>
              <a:t>New evidence that was not reasonably available at the time the determination regarding responsibility or dismissal was made, that could affect the outcome of the matter;</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Corbel" panose="020B0503020204020204"/>
                <a:ea typeface="+mn-ea"/>
                <a:cs typeface="+mn-cs"/>
              </a:rPr>
              <a:t>The Title IX Coordinator, investigator(s), or hearing officer(s) had a conflict of interest or bias  that affected the outcome of the matter</a:t>
            </a:r>
          </a:p>
          <a:p>
            <a:pPr>
              <a:buClr>
                <a:srgbClr val="30ACEC">
                  <a:lumMod val="75000"/>
                </a:srgbClr>
              </a:buClr>
              <a:defRPr/>
            </a:pPr>
            <a:r>
              <a:rPr lang="en-US" sz="2900" dirty="0">
                <a:solidFill>
                  <a:prstClr val="black"/>
                </a:solidFill>
                <a:latin typeface="Corbel" panose="020B0503020204020204"/>
              </a:rPr>
              <a:t>It is your responsibility as the Appeal Decision-Maker to review the appeal and issue a written decision. </a:t>
            </a:r>
            <a:endParaRPr kumimoji="0" lang="en-US" sz="29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646687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53875-74DE-4142-899E-514756FB9624}"/>
              </a:ext>
            </a:extLst>
          </p:cNvPr>
          <p:cNvSpPr>
            <a:spLocks noGrp="1"/>
          </p:cNvSpPr>
          <p:nvPr>
            <p:ph type="title"/>
          </p:nvPr>
        </p:nvSpPr>
        <p:spPr>
          <a:xfrm>
            <a:off x="1489659" y="0"/>
            <a:ext cx="9937667" cy="1315453"/>
          </a:xfrm>
        </p:spPr>
        <p:txBody>
          <a:bodyPr/>
          <a:lstStyle/>
          <a:p>
            <a:pPr algn="l"/>
            <a:r>
              <a:rPr lang="en-US" dirty="0"/>
              <a:t>Meaning of Prong 2</a:t>
            </a:r>
          </a:p>
        </p:txBody>
      </p:sp>
      <p:sp>
        <p:nvSpPr>
          <p:cNvPr id="3" name="Content Placeholder 2">
            <a:extLst>
              <a:ext uri="{FF2B5EF4-FFF2-40B4-BE49-F238E27FC236}">
                <a16:creationId xmlns:a16="http://schemas.microsoft.com/office/drawing/2014/main" id="{F4C9FAD5-2639-4A58-B94C-6F38312A02F7}"/>
              </a:ext>
            </a:extLst>
          </p:cNvPr>
          <p:cNvSpPr>
            <a:spLocks noGrp="1"/>
          </p:cNvSpPr>
          <p:nvPr>
            <p:ph idx="1"/>
          </p:nvPr>
        </p:nvSpPr>
        <p:spPr>
          <a:xfrm>
            <a:off x="1692859" y="1315453"/>
            <a:ext cx="10391274" cy="5133474"/>
          </a:xfrm>
        </p:spPr>
        <p:txBody>
          <a:bodyPr>
            <a:normAutofit lnSpcReduction="10000"/>
          </a:bodyPr>
          <a:lstStyle/>
          <a:p>
            <a:pPr>
              <a:lnSpc>
                <a:spcPct val="100000"/>
              </a:lnSpc>
            </a:pPr>
            <a:r>
              <a:rPr lang="en-US" sz="2500" dirty="0"/>
              <a:t>Unwelcome conduct determined by a reasonable person to be so severe, pervasive, and objectively offensive that it effectively denies a person equal access to the recipient’s education program or activity.</a:t>
            </a:r>
          </a:p>
          <a:p>
            <a:pPr lvl="1">
              <a:lnSpc>
                <a:spcPct val="100000"/>
              </a:lnSpc>
            </a:pPr>
            <a:r>
              <a:rPr lang="en-US" sz="2200" b="1" u="sng" dirty="0"/>
              <a:t>Third Party </a:t>
            </a:r>
            <a:r>
              <a:rPr lang="en-US" sz="2200" dirty="0"/>
              <a:t>– Sexual conduct which is welcomed and reciprocated but creates a hostile environment for others.</a:t>
            </a:r>
          </a:p>
          <a:p>
            <a:pPr lvl="1"/>
            <a:r>
              <a:rPr lang="en-US" sz="2200" b="1" u="sng" dirty="0"/>
              <a:t>Sexual Favoritism </a:t>
            </a:r>
            <a:r>
              <a:rPr lang="en-US" sz="2200" dirty="0"/>
              <a:t>– Sexual conduct that is welcomed and reciprocated, but results in unfair treatment of others.</a:t>
            </a:r>
          </a:p>
          <a:p>
            <a:pPr lvl="1"/>
            <a:r>
              <a:rPr lang="en-US" sz="2200" b="1" u="sng" dirty="0"/>
              <a:t>Sex-Based</a:t>
            </a:r>
            <a:r>
              <a:rPr lang="en-US" sz="2200" dirty="0"/>
              <a:t> – Any harassing conduct which is based on gender can constitute sexual harassment.</a:t>
            </a:r>
          </a:p>
          <a:p>
            <a:pPr lvl="1"/>
            <a:r>
              <a:rPr lang="en-US" sz="2200" b="1" u="sng" dirty="0"/>
              <a:t>Hostile Environment </a:t>
            </a:r>
            <a:r>
              <a:rPr lang="en-US" sz="2200" dirty="0"/>
              <a:t>–jokes, images, posters, slurs, derogatory comments, etc. that involve sexual content.</a:t>
            </a:r>
          </a:p>
          <a:p>
            <a:r>
              <a:rPr lang="en-US" sz="2500" dirty="0"/>
              <a:t>This behavior is so frequent or serious that it effectively denies a person equal access to the educational program or activity.</a:t>
            </a:r>
          </a:p>
        </p:txBody>
      </p:sp>
    </p:spTree>
    <p:extLst>
      <p:ext uri="{BB962C8B-B14F-4D97-AF65-F5344CB8AC3E}">
        <p14:creationId xmlns:p14="http://schemas.microsoft.com/office/powerpoint/2010/main" val="37635211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709A4-DE73-4AF4-8552-3830693D2509}"/>
              </a:ext>
            </a:extLst>
          </p:cNvPr>
          <p:cNvSpPr>
            <a:spLocks noGrp="1"/>
          </p:cNvSpPr>
          <p:nvPr>
            <p:ph type="title"/>
          </p:nvPr>
        </p:nvSpPr>
        <p:spPr>
          <a:xfrm>
            <a:off x="1568978" y="-16933"/>
            <a:ext cx="7981422" cy="1210734"/>
          </a:xfrm>
        </p:spPr>
        <p:txBody>
          <a:bodyPr/>
          <a:lstStyle/>
          <a:p>
            <a:pPr algn="l"/>
            <a:r>
              <a:rPr lang="en-US" dirty="0"/>
              <a:t>The Appeal Process</a:t>
            </a:r>
          </a:p>
        </p:txBody>
      </p:sp>
      <p:sp>
        <p:nvSpPr>
          <p:cNvPr id="3" name="Content Placeholder 2">
            <a:extLst>
              <a:ext uri="{FF2B5EF4-FFF2-40B4-BE49-F238E27FC236}">
                <a16:creationId xmlns:a16="http://schemas.microsoft.com/office/drawing/2014/main" id="{162C20FD-6687-4830-812F-9786306E592F}"/>
              </a:ext>
            </a:extLst>
          </p:cNvPr>
          <p:cNvSpPr>
            <a:spLocks noGrp="1"/>
          </p:cNvSpPr>
          <p:nvPr>
            <p:ph idx="1"/>
          </p:nvPr>
        </p:nvSpPr>
        <p:spPr>
          <a:xfrm>
            <a:off x="1727199" y="1066801"/>
            <a:ext cx="10261601" cy="5537199"/>
          </a:xfrm>
        </p:spPr>
        <p:txBody>
          <a:bodyPr>
            <a:normAutofit/>
          </a:bodyPr>
          <a:lstStyle/>
          <a:p>
            <a:r>
              <a:rPr lang="en-US" sz="2800" dirty="0"/>
              <a:t>Once the reporting parties have been notified of either the dismissal or of the determination of responsibility, they have five (5) calendar days to file an appeal.</a:t>
            </a:r>
          </a:p>
          <a:p>
            <a:r>
              <a:rPr lang="en-US" sz="2800" dirty="0"/>
              <a:t>If an appeal has been filed, then the parties involved, and their advisors, must be notified, simultaneously.</a:t>
            </a:r>
          </a:p>
          <a:p>
            <a:r>
              <a:rPr lang="en-US" sz="2800" dirty="0"/>
              <a:t>When all have been notified, the parties have five (5) calendar days to submit a statement in either support of, or challenging, either the dismissal or determination.</a:t>
            </a:r>
          </a:p>
        </p:txBody>
      </p:sp>
    </p:spTree>
    <p:extLst>
      <p:ext uri="{BB962C8B-B14F-4D97-AF65-F5344CB8AC3E}">
        <p14:creationId xmlns:p14="http://schemas.microsoft.com/office/powerpoint/2010/main" val="39359434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709A4-DE73-4AF4-8552-3830693D2509}"/>
              </a:ext>
            </a:extLst>
          </p:cNvPr>
          <p:cNvSpPr>
            <a:spLocks noGrp="1"/>
          </p:cNvSpPr>
          <p:nvPr>
            <p:ph type="title"/>
          </p:nvPr>
        </p:nvSpPr>
        <p:spPr>
          <a:xfrm>
            <a:off x="1568978" y="-16933"/>
            <a:ext cx="7981422" cy="1210734"/>
          </a:xfrm>
        </p:spPr>
        <p:txBody>
          <a:bodyPr/>
          <a:lstStyle/>
          <a:p>
            <a:pPr algn="l"/>
            <a:r>
              <a:rPr lang="en-US" dirty="0"/>
              <a:t>The Appeal Process Continued</a:t>
            </a:r>
          </a:p>
        </p:txBody>
      </p:sp>
      <p:sp>
        <p:nvSpPr>
          <p:cNvPr id="3" name="Content Placeholder 2">
            <a:extLst>
              <a:ext uri="{FF2B5EF4-FFF2-40B4-BE49-F238E27FC236}">
                <a16:creationId xmlns:a16="http://schemas.microsoft.com/office/drawing/2014/main" id="{162C20FD-6687-4830-812F-9786306E592F}"/>
              </a:ext>
            </a:extLst>
          </p:cNvPr>
          <p:cNvSpPr>
            <a:spLocks noGrp="1"/>
          </p:cNvSpPr>
          <p:nvPr>
            <p:ph idx="1"/>
          </p:nvPr>
        </p:nvSpPr>
        <p:spPr>
          <a:xfrm>
            <a:off x="1727199" y="1066801"/>
            <a:ext cx="10261601" cy="5537199"/>
          </a:xfrm>
        </p:spPr>
        <p:txBody>
          <a:bodyPr>
            <a:normAutofit/>
          </a:bodyPr>
          <a:lstStyle/>
          <a:p>
            <a:r>
              <a:rPr lang="en-US" sz="2600" dirty="0"/>
              <a:t>As the Appeal Decision-Maker, you must give all parties an equal opportunity to submit their statements. </a:t>
            </a:r>
          </a:p>
          <a:p>
            <a:r>
              <a:rPr lang="en-US" sz="2600" dirty="0"/>
              <a:t>Once the Appeal Decision-Maker has received the statements or the five (5) calendar days have passed, they will then conduct a review of the appeal.</a:t>
            </a:r>
          </a:p>
          <a:p>
            <a:r>
              <a:rPr lang="en-US" sz="2600" dirty="0"/>
              <a:t>Within five (5) calendar days of receiving the statements from the parties involved or the deadline to submit a statement has expired, The Appeal Decision-Maker must issue a written decision to the parties involved and their advisors.</a:t>
            </a:r>
          </a:p>
        </p:txBody>
      </p:sp>
    </p:spTree>
    <p:extLst>
      <p:ext uri="{BB962C8B-B14F-4D97-AF65-F5344CB8AC3E}">
        <p14:creationId xmlns:p14="http://schemas.microsoft.com/office/powerpoint/2010/main" val="41056032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DCEDC-D389-49AA-A745-CB729C9B5F2A}"/>
              </a:ext>
            </a:extLst>
          </p:cNvPr>
          <p:cNvSpPr>
            <a:spLocks noGrp="1"/>
          </p:cNvSpPr>
          <p:nvPr>
            <p:ph type="title"/>
          </p:nvPr>
        </p:nvSpPr>
        <p:spPr>
          <a:xfrm>
            <a:off x="1484310" y="270932"/>
            <a:ext cx="7778224" cy="922867"/>
          </a:xfrm>
        </p:spPr>
        <p:txBody>
          <a:bodyPr>
            <a:noAutofit/>
          </a:bodyPr>
          <a:lstStyle/>
          <a:p>
            <a:pPr algn="l"/>
            <a:r>
              <a:rPr lang="en-US" dirty="0"/>
              <a:t>The Review of Appeal</a:t>
            </a:r>
          </a:p>
        </p:txBody>
      </p:sp>
      <p:sp>
        <p:nvSpPr>
          <p:cNvPr id="3" name="Content Placeholder 2">
            <a:extLst>
              <a:ext uri="{FF2B5EF4-FFF2-40B4-BE49-F238E27FC236}">
                <a16:creationId xmlns:a16="http://schemas.microsoft.com/office/drawing/2014/main" id="{B9BD2A80-9CA8-4947-B4D4-68478C3F4C15}"/>
              </a:ext>
            </a:extLst>
          </p:cNvPr>
          <p:cNvSpPr>
            <a:spLocks noGrp="1"/>
          </p:cNvSpPr>
          <p:nvPr>
            <p:ph idx="1"/>
          </p:nvPr>
        </p:nvSpPr>
        <p:spPr>
          <a:xfrm>
            <a:off x="1484310" y="2108200"/>
            <a:ext cx="10318223" cy="3996266"/>
          </a:xfrm>
        </p:spPr>
        <p:txBody>
          <a:bodyPr/>
          <a:lstStyle/>
          <a:p>
            <a:endParaRPr lang="en-US" sz="2800" dirty="0"/>
          </a:p>
          <a:p>
            <a:r>
              <a:rPr lang="en-US" sz="2800" dirty="0"/>
              <a:t>Per Title 4 – Chapter 8 – Section 13 , “The review on appeal is limited to the record, except in appeals based on newly discovered evidence that could affect the outcome of the matter and that was not reasonably available at the time the determination regarding responsibility or dismissal was made. In such appeals, newly discovered evidence may be considered on appeal notwithstanding its absence from the record.”</a:t>
            </a:r>
          </a:p>
          <a:p>
            <a:endParaRPr lang="en-US" dirty="0"/>
          </a:p>
          <a:p>
            <a:pPr lvl="1"/>
            <a:endParaRPr lang="en-US" dirty="0"/>
          </a:p>
        </p:txBody>
      </p:sp>
    </p:spTree>
    <p:extLst>
      <p:ext uri="{BB962C8B-B14F-4D97-AF65-F5344CB8AC3E}">
        <p14:creationId xmlns:p14="http://schemas.microsoft.com/office/powerpoint/2010/main" val="4750508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DCEDC-D389-49AA-A745-CB729C9B5F2A}"/>
              </a:ext>
            </a:extLst>
          </p:cNvPr>
          <p:cNvSpPr>
            <a:spLocks noGrp="1"/>
          </p:cNvSpPr>
          <p:nvPr>
            <p:ph type="title"/>
          </p:nvPr>
        </p:nvSpPr>
        <p:spPr>
          <a:xfrm>
            <a:off x="1484310" y="270932"/>
            <a:ext cx="7778224" cy="922867"/>
          </a:xfrm>
        </p:spPr>
        <p:txBody>
          <a:bodyPr>
            <a:noAutofit/>
          </a:bodyPr>
          <a:lstStyle/>
          <a:p>
            <a:pPr algn="l"/>
            <a:r>
              <a:rPr lang="en-US" dirty="0"/>
              <a:t>The Review of Appeal - Breakdown</a:t>
            </a:r>
          </a:p>
        </p:txBody>
      </p:sp>
      <p:sp>
        <p:nvSpPr>
          <p:cNvPr id="3" name="Content Placeholder 2">
            <a:extLst>
              <a:ext uri="{FF2B5EF4-FFF2-40B4-BE49-F238E27FC236}">
                <a16:creationId xmlns:a16="http://schemas.microsoft.com/office/drawing/2014/main" id="{B9BD2A80-9CA8-4947-B4D4-68478C3F4C15}"/>
              </a:ext>
            </a:extLst>
          </p:cNvPr>
          <p:cNvSpPr>
            <a:spLocks noGrp="1"/>
          </p:cNvSpPr>
          <p:nvPr>
            <p:ph idx="1"/>
          </p:nvPr>
        </p:nvSpPr>
        <p:spPr>
          <a:xfrm>
            <a:off x="1270000" y="1193799"/>
            <a:ext cx="10922000" cy="5664201"/>
          </a:xfrm>
        </p:spPr>
        <p:txBody>
          <a:bodyPr>
            <a:normAutofit fontScale="92500" lnSpcReduction="10000"/>
          </a:bodyPr>
          <a:lstStyle/>
          <a:p>
            <a:r>
              <a:rPr lang="en-US" sz="2800" dirty="0"/>
              <a:t>Procedural irregularity or a Facilitator of the Title IX  Grievance Procedure had a bias</a:t>
            </a:r>
          </a:p>
          <a:p>
            <a:pPr lvl="1"/>
            <a:r>
              <a:rPr lang="en-US" sz="2400" dirty="0"/>
              <a:t>Review of record only</a:t>
            </a:r>
          </a:p>
          <a:p>
            <a:pPr lvl="2"/>
            <a:r>
              <a:rPr lang="en-US" sz="2200" dirty="0"/>
              <a:t>Investigative Report</a:t>
            </a:r>
          </a:p>
          <a:p>
            <a:pPr lvl="2"/>
            <a:r>
              <a:rPr lang="en-US" sz="2200" dirty="0"/>
              <a:t>Transcript or recording of Live-Hearing</a:t>
            </a:r>
          </a:p>
          <a:p>
            <a:pPr lvl="2"/>
            <a:r>
              <a:rPr lang="en-US" sz="2200" dirty="0"/>
              <a:t>Etc. </a:t>
            </a:r>
          </a:p>
          <a:p>
            <a:r>
              <a:rPr lang="en-US" sz="2800" dirty="0"/>
              <a:t>Appeals based on newly discovered evidence </a:t>
            </a:r>
          </a:p>
          <a:p>
            <a:pPr lvl="1"/>
            <a:r>
              <a:rPr lang="en-US" sz="2400" dirty="0"/>
              <a:t>Review of record</a:t>
            </a:r>
          </a:p>
          <a:p>
            <a:pPr lvl="1"/>
            <a:r>
              <a:rPr lang="en-US" sz="2400" dirty="0"/>
              <a:t>Evaluation of newly discovered evidence</a:t>
            </a:r>
          </a:p>
          <a:p>
            <a:pPr lvl="2"/>
            <a:r>
              <a:rPr lang="en-US" sz="2200" dirty="0"/>
              <a:t>Is the newly discovered evidence relevant</a:t>
            </a:r>
          </a:p>
          <a:p>
            <a:pPr lvl="2"/>
            <a:r>
              <a:rPr lang="en-US" sz="2200" dirty="0"/>
              <a:t>Based on the preponderance of the evidence, does the newly discovered evidence change the determination to dismiss the complaint / does it change the determination of responsibility.</a:t>
            </a:r>
          </a:p>
        </p:txBody>
      </p:sp>
    </p:spTree>
    <p:extLst>
      <p:ext uri="{BB962C8B-B14F-4D97-AF65-F5344CB8AC3E}">
        <p14:creationId xmlns:p14="http://schemas.microsoft.com/office/powerpoint/2010/main" val="15761953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DB82E-F64C-49DF-8B54-B951803D0F9B}"/>
              </a:ext>
            </a:extLst>
          </p:cNvPr>
          <p:cNvSpPr>
            <a:spLocks noGrp="1"/>
          </p:cNvSpPr>
          <p:nvPr>
            <p:ph type="title"/>
          </p:nvPr>
        </p:nvSpPr>
        <p:spPr>
          <a:xfrm>
            <a:off x="1636709" y="-127001"/>
            <a:ext cx="10018713" cy="1176867"/>
          </a:xfrm>
        </p:spPr>
        <p:txBody>
          <a:bodyPr/>
          <a:lstStyle/>
          <a:p>
            <a:pPr algn="l"/>
            <a:r>
              <a:rPr lang="en-US" dirty="0"/>
              <a:t>The Written Decision</a:t>
            </a:r>
          </a:p>
        </p:txBody>
      </p:sp>
      <p:sp>
        <p:nvSpPr>
          <p:cNvPr id="3" name="Content Placeholder 2">
            <a:extLst>
              <a:ext uri="{FF2B5EF4-FFF2-40B4-BE49-F238E27FC236}">
                <a16:creationId xmlns:a16="http://schemas.microsoft.com/office/drawing/2014/main" id="{20B8AEDF-83BC-48A8-81B2-8E8BA5C408D5}"/>
              </a:ext>
            </a:extLst>
          </p:cNvPr>
          <p:cNvSpPr>
            <a:spLocks noGrp="1"/>
          </p:cNvSpPr>
          <p:nvPr>
            <p:ph idx="1"/>
          </p:nvPr>
        </p:nvSpPr>
        <p:spPr>
          <a:xfrm>
            <a:off x="1372133" y="1049866"/>
            <a:ext cx="10819867" cy="5740400"/>
          </a:xfrm>
        </p:spPr>
        <p:txBody>
          <a:bodyPr>
            <a:normAutofit fontScale="92500" lnSpcReduction="10000"/>
          </a:bodyPr>
          <a:lstStyle/>
          <a:p>
            <a:r>
              <a:rPr lang="en-US" sz="2600" dirty="0"/>
              <a:t>The written decision must include:</a:t>
            </a:r>
          </a:p>
          <a:p>
            <a:pPr lvl="1"/>
            <a:r>
              <a:rPr lang="en-US" sz="2200" dirty="0"/>
              <a:t>The result of the appeal</a:t>
            </a:r>
          </a:p>
          <a:p>
            <a:pPr lvl="1"/>
            <a:r>
              <a:rPr lang="en-US" sz="2200" dirty="0"/>
              <a:t>Rationale for the decision</a:t>
            </a:r>
          </a:p>
          <a:p>
            <a:r>
              <a:rPr lang="en-US" sz="2600" dirty="0"/>
              <a:t>The evidentiary standard of preponderance must be used in determining the result of the appeal.</a:t>
            </a:r>
          </a:p>
          <a:p>
            <a:pPr lvl="1"/>
            <a:r>
              <a:rPr lang="en-US" sz="2200" dirty="0"/>
              <a:t>Preponderance means the evidence establishes that it is more likely than not that the prohibited conduct occurred (I.e., 50% plus a feather).</a:t>
            </a:r>
            <a:endParaRPr lang="en-US" sz="2600" dirty="0"/>
          </a:p>
          <a:p>
            <a:r>
              <a:rPr lang="en-US" sz="2600" dirty="0"/>
              <a:t>If the appeal is approved, then the outcome is determined by the type of appeal.</a:t>
            </a:r>
          </a:p>
          <a:p>
            <a:pPr lvl="1"/>
            <a:r>
              <a:rPr lang="en-US" sz="2200" dirty="0"/>
              <a:t>If the Dismissal Appeal is approved, then the Grievance Procedure resumes</a:t>
            </a:r>
          </a:p>
          <a:p>
            <a:pPr lvl="1"/>
            <a:r>
              <a:rPr lang="en-US" sz="2200" dirty="0"/>
              <a:t>If the Determination Appeal is approved, then the determination of responsibility is overturned</a:t>
            </a:r>
            <a:r>
              <a:rPr lang="en-US" dirty="0"/>
              <a:t>.</a:t>
            </a:r>
          </a:p>
          <a:p>
            <a:pPr lvl="2"/>
            <a:r>
              <a:rPr lang="en-US" sz="2000" dirty="0"/>
              <a:t>I.e., If the respondent was not responsible it is overturned and they are now responsible, and vice versa.</a:t>
            </a:r>
          </a:p>
          <a:p>
            <a:pPr lvl="2"/>
            <a:r>
              <a:rPr lang="en-US" sz="2000" dirty="0"/>
              <a:t>If the respondent is now found responsible, then the Appeal Decision-Maker must state the sanctions and/or remedies issued (If Applicable).</a:t>
            </a:r>
          </a:p>
        </p:txBody>
      </p:sp>
    </p:spTree>
    <p:extLst>
      <p:ext uri="{BB962C8B-B14F-4D97-AF65-F5344CB8AC3E}">
        <p14:creationId xmlns:p14="http://schemas.microsoft.com/office/powerpoint/2010/main" val="26023739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78D2A0-6196-4619-86D7-92E59CDEE945}"/>
              </a:ext>
            </a:extLst>
          </p:cNvPr>
          <p:cNvGraphicFramePr>
            <a:graphicFrameLocks noGrp="1"/>
          </p:cNvGraphicFramePr>
          <p:nvPr>
            <p:ph idx="1"/>
            <p:extLst>
              <p:ext uri="{D42A27DB-BD31-4B8C-83A1-F6EECF244321}">
                <p14:modId xmlns:p14="http://schemas.microsoft.com/office/powerpoint/2010/main" val="398162967"/>
              </p:ext>
            </p:extLst>
          </p:nvPr>
        </p:nvGraphicFramePr>
        <p:xfrm>
          <a:off x="1433513" y="914401"/>
          <a:ext cx="10978619" cy="553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14640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DB82E-F64C-49DF-8B54-B951803D0F9B}"/>
              </a:ext>
            </a:extLst>
          </p:cNvPr>
          <p:cNvSpPr>
            <a:spLocks noGrp="1"/>
          </p:cNvSpPr>
          <p:nvPr>
            <p:ph type="title"/>
          </p:nvPr>
        </p:nvSpPr>
        <p:spPr>
          <a:xfrm>
            <a:off x="1568976" y="410632"/>
            <a:ext cx="10018713" cy="1176867"/>
          </a:xfrm>
        </p:spPr>
        <p:txBody>
          <a:bodyPr/>
          <a:lstStyle/>
          <a:p>
            <a:pPr algn="l"/>
            <a:r>
              <a:rPr lang="en-US" dirty="0"/>
              <a:t>The Live-Hearing Decision-Maker</a:t>
            </a:r>
          </a:p>
        </p:txBody>
      </p:sp>
      <p:sp>
        <p:nvSpPr>
          <p:cNvPr id="3" name="Content Placeholder 2">
            <a:extLst>
              <a:ext uri="{FF2B5EF4-FFF2-40B4-BE49-F238E27FC236}">
                <a16:creationId xmlns:a16="http://schemas.microsoft.com/office/drawing/2014/main" id="{20B8AEDF-83BC-48A8-81B2-8E8BA5C408D5}"/>
              </a:ext>
            </a:extLst>
          </p:cNvPr>
          <p:cNvSpPr>
            <a:spLocks noGrp="1"/>
          </p:cNvSpPr>
          <p:nvPr>
            <p:ph idx="1"/>
          </p:nvPr>
        </p:nvSpPr>
        <p:spPr>
          <a:xfrm>
            <a:off x="1372133" y="999066"/>
            <a:ext cx="10819867" cy="4859867"/>
          </a:xfrm>
        </p:spPr>
        <p:txBody>
          <a:bodyPr>
            <a:normAutofit/>
          </a:bodyPr>
          <a:lstStyle/>
          <a:p>
            <a:r>
              <a:rPr lang="en-US" sz="2800" dirty="0"/>
              <a:t>The Decision-Maker is responsible for:</a:t>
            </a:r>
          </a:p>
          <a:p>
            <a:pPr lvl="1"/>
            <a:r>
              <a:rPr lang="en-US" sz="2200" dirty="0"/>
              <a:t>Conducting the Live-Hearing</a:t>
            </a:r>
          </a:p>
          <a:p>
            <a:pPr lvl="1"/>
            <a:r>
              <a:rPr lang="en-US" sz="2200" dirty="0"/>
              <a:t>Facilitating the Cross-Examination</a:t>
            </a:r>
          </a:p>
          <a:p>
            <a:pPr lvl="1"/>
            <a:r>
              <a:rPr lang="en-US" sz="2200" dirty="0"/>
              <a:t>Objectively evaluating the relevance of questions and evidence</a:t>
            </a:r>
          </a:p>
          <a:p>
            <a:pPr lvl="1"/>
            <a:r>
              <a:rPr lang="en-US" sz="2200" dirty="0"/>
              <a:t>Issues the written determination</a:t>
            </a:r>
          </a:p>
        </p:txBody>
      </p:sp>
    </p:spTree>
    <p:extLst>
      <p:ext uri="{BB962C8B-B14F-4D97-AF65-F5344CB8AC3E}">
        <p14:creationId xmlns:p14="http://schemas.microsoft.com/office/powerpoint/2010/main" val="11094577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3C95F-1086-4C86-934E-82113618F65F}"/>
              </a:ext>
            </a:extLst>
          </p:cNvPr>
          <p:cNvSpPr>
            <a:spLocks noGrp="1"/>
          </p:cNvSpPr>
          <p:nvPr>
            <p:ph type="title"/>
          </p:nvPr>
        </p:nvSpPr>
        <p:spPr>
          <a:xfrm>
            <a:off x="1484310" y="0"/>
            <a:ext cx="10018713" cy="1083732"/>
          </a:xfrm>
        </p:spPr>
        <p:txBody>
          <a:bodyPr/>
          <a:lstStyle/>
          <a:p>
            <a:pPr algn="l"/>
            <a:r>
              <a:rPr lang="en-US" dirty="0"/>
              <a:t>The Live-Hearing</a:t>
            </a:r>
          </a:p>
        </p:txBody>
      </p:sp>
      <p:sp>
        <p:nvSpPr>
          <p:cNvPr id="3" name="Content Placeholder 2">
            <a:extLst>
              <a:ext uri="{FF2B5EF4-FFF2-40B4-BE49-F238E27FC236}">
                <a16:creationId xmlns:a16="http://schemas.microsoft.com/office/drawing/2014/main" id="{B99306C0-97EC-438D-B007-1891D1F063EC}"/>
              </a:ext>
            </a:extLst>
          </p:cNvPr>
          <p:cNvSpPr>
            <a:spLocks noGrp="1"/>
          </p:cNvSpPr>
          <p:nvPr>
            <p:ph idx="1"/>
          </p:nvPr>
        </p:nvSpPr>
        <p:spPr>
          <a:xfrm>
            <a:off x="1648354" y="1083732"/>
            <a:ext cx="10018713" cy="5537199"/>
          </a:xfrm>
        </p:spPr>
        <p:txBody>
          <a:bodyPr>
            <a:normAutofit/>
          </a:bodyPr>
          <a:lstStyle/>
          <a:p>
            <a:r>
              <a:rPr lang="en-US" dirty="0"/>
              <a:t>The Decision-Maker is responsible for scheduling the Live-Hearing</a:t>
            </a:r>
          </a:p>
          <a:p>
            <a:pPr lvl="1"/>
            <a:r>
              <a:rPr lang="en-US" dirty="0"/>
              <a:t>Remember, the Live-Hearing can not take place before ten (10) days have passed since the reporting parties and advisors have received the Investigative Report.</a:t>
            </a:r>
          </a:p>
          <a:p>
            <a:pPr lvl="1"/>
            <a:r>
              <a:rPr lang="en-US" dirty="0"/>
              <a:t>Written notice of the date, time, location, participants, and purpose of all scheduled meetings or hearings must be provided to all the reporting parties, their advisors, and witnesses. </a:t>
            </a:r>
          </a:p>
          <a:p>
            <a:r>
              <a:rPr lang="en-US" dirty="0"/>
              <a:t>As stated in the Grievance Procedure Slides, the reporting parties MUST have an advisor. If they do not have an advisor, then one must be provided.</a:t>
            </a:r>
          </a:p>
          <a:p>
            <a:r>
              <a:rPr lang="en-US" dirty="0"/>
              <a:t>The live hearing will be held virtually, with the reporting parties in separate rooms.</a:t>
            </a:r>
          </a:p>
          <a:p>
            <a:pPr lvl="1"/>
            <a:r>
              <a:rPr lang="en-US" dirty="0"/>
              <a:t>All participants involved in the Live-Hearing MUST always see and hear each other.</a:t>
            </a:r>
          </a:p>
        </p:txBody>
      </p:sp>
    </p:spTree>
    <p:extLst>
      <p:ext uri="{BB962C8B-B14F-4D97-AF65-F5344CB8AC3E}">
        <p14:creationId xmlns:p14="http://schemas.microsoft.com/office/powerpoint/2010/main" val="40633108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3C95F-1086-4C86-934E-82113618F65F}"/>
              </a:ext>
            </a:extLst>
          </p:cNvPr>
          <p:cNvSpPr>
            <a:spLocks noGrp="1"/>
          </p:cNvSpPr>
          <p:nvPr>
            <p:ph type="title"/>
          </p:nvPr>
        </p:nvSpPr>
        <p:spPr>
          <a:xfrm>
            <a:off x="1484310" y="0"/>
            <a:ext cx="10018713" cy="1083732"/>
          </a:xfrm>
        </p:spPr>
        <p:txBody>
          <a:bodyPr/>
          <a:lstStyle/>
          <a:p>
            <a:pPr algn="l"/>
            <a:r>
              <a:rPr lang="en-US" dirty="0"/>
              <a:t>The Live-Hearing Continued</a:t>
            </a:r>
          </a:p>
        </p:txBody>
      </p:sp>
      <p:sp>
        <p:nvSpPr>
          <p:cNvPr id="3" name="Content Placeholder 2">
            <a:extLst>
              <a:ext uri="{FF2B5EF4-FFF2-40B4-BE49-F238E27FC236}">
                <a16:creationId xmlns:a16="http://schemas.microsoft.com/office/drawing/2014/main" id="{B99306C0-97EC-438D-B007-1891D1F063EC}"/>
              </a:ext>
            </a:extLst>
          </p:cNvPr>
          <p:cNvSpPr>
            <a:spLocks noGrp="1"/>
          </p:cNvSpPr>
          <p:nvPr>
            <p:ph idx="1"/>
          </p:nvPr>
        </p:nvSpPr>
        <p:spPr>
          <a:xfrm>
            <a:off x="1484311" y="1083732"/>
            <a:ext cx="10707690" cy="5537199"/>
          </a:xfrm>
        </p:spPr>
        <p:txBody>
          <a:bodyPr>
            <a:normAutofit/>
          </a:bodyPr>
          <a:lstStyle/>
          <a:p>
            <a:r>
              <a:rPr lang="en-US" dirty="0"/>
              <a:t>It is the responsibility of the Decision-Maker to coordinate with OTS to prepare the rooms with the necessary technology to facilitate the virtual Live-Hearing.</a:t>
            </a:r>
          </a:p>
          <a:p>
            <a:pPr lvl="1"/>
            <a:r>
              <a:rPr lang="en-US" dirty="0"/>
              <a:t>Additionally, if the Decision-Maker needs training, then they will coordinate with OTS to receive such training. </a:t>
            </a:r>
          </a:p>
          <a:p>
            <a:r>
              <a:rPr lang="en-US" dirty="0"/>
              <a:t>The Live-Hearing must be recorded or transcribed. </a:t>
            </a:r>
          </a:p>
          <a:p>
            <a:r>
              <a:rPr lang="en-US" dirty="0"/>
              <a:t>The audio recording, audiovisual recording, or transcript will be made available to the parties for inspection and review.</a:t>
            </a:r>
          </a:p>
          <a:p>
            <a:r>
              <a:rPr lang="en-US" dirty="0"/>
              <a:t>The Decision-Maker is responsible for ensuring the Live-Hearing is ADA Compliant. If any individual participating in the Live-Hearing needs an accommodation, then the accommodation will be provided, within reason. </a:t>
            </a:r>
          </a:p>
        </p:txBody>
      </p:sp>
    </p:spTree>
    <p:extLst>
      <p:ext uri="{BB962C8B-B14F-4D97-AF65-F5344CB8AC3E}">
        <p14:creationId xmlns:p14="http://schemas.microsoft.com/office/powerpoint/2010/main" val="23151417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3C95F-1086-4C86-934E-82113618F65F}"/>
              </a:ext>
            </a:extLst>
          </p:cNvPr>
          <p:cNvSpPr>
            <a:spLocks noGrp="1"/>
          </p:cNvSpPr>
          <p:nvPr>
            <p:ph type="title"/>
          </p:nvPr>
        </p:nvSpPr>
        <p:spPr>
          <a:xfrm>
            <a:off x="1484310" y="0"/>
            <a:ext cx="10018713" cy="1083732"/>
          </a:xfrm>
        </p:spPr>
        <p:txBody>
          <a:bodyPr/>
          <a:lstStyle/>
          <a:p>
            <a:pPr algn="l"/>
            <a:r>
              <a:rPr lang="en-US" dirty="0"/>
              <a:t>The Live-Hearing Continued</a:t>
            </a:r>
          </a:p>
        </p:txBody>
      </p:sp>
      <p:sp>
        <p:nvSpPr>
          <p:cNvPr id="3" name="Content Placeholder 2">
            <a:extLst>
              <a:ext uri="{FF2B5EF4-FFF2-40B4-BE49-F238E27FC236}">
                <a16:creationId xmlns:a16="http://schemas.microsoft.com/office/drawing/2014/main" id="{B99306C0-97EC-438D-B007-1891D1F063EC}"/>
              </a:ext>
            </a:extLst>
          </p:cNvPr>
          <p:cNvSpPr>
            <a:spLocks noGrp="1"/>
          </p:cNvSpPr>
          <p:nvPr>
            <p:ph idx="1"/>
          </p:nvPr>
        </p:nvSpPr>
        <p:spPr>
          <a:xfrm>
            <a:off x="1484310" y="1456266"/>
            <a:ext cx="10803467" cy="4588931"/>
          </a:xfrm>
        </p:spPr>
        <p:txBody>
          <a:bodyPr>
            <a:normAutofit/>
          </a:bodyPr>
          <a:lstStyle/>
          <a:p>
            <a:r>
              <a:rPr lang="en-US" sz="2600" dirty="0"/>
              <a:t>The Decision-Maker must give all reporting parties equal opportunity to review and inspect the evidence; not restrict the reporting party's opportunity to call upon witness; and not restrict the reporting party’s advisors in submitting relevant questions. </a:t>
            </a:r>
          </a:p>
          <a:p>
            <a:r>
              <a:rPr lang="en-US" sz="2600" dirty="0"/>
              <a:t>The Decision-Maker is charged with maintaining the decorum of the Live-Hearing.</a:t>
            </a:r>
          </a:p>
          <a:p>
            <a:pPr lvl="1"/>
            <a:r>
              <a:rPr lang="en-US" sz="2200" dirty="0"/>
              <a:t>They must ensure the reporting party treat each other with dignity and respect.</a:t>
            </a:r>
          </a:p>
          <a:p>
            <a:pPr lvl="1"/>
            <a:r>
              <a:rPr lang="en-US" sz="2200" dirty="0"/>
              <a:t>They must ensure the reporting party do NOT have direct communication with each other.</a:t>
            </a:r>
          </a:p>
          <a:p>
            <a:r>
              <a:rPr lang="en-US" sz="2600" dirty="0"/>
              <a:t>During the Live-Hearing, a cross-examination must occur. </a:t>
            </a:r>
          </a:p>
        </p:txBody>
      </p:sp>
    </p:spTree>
    <p:extLst>
      <p:ext uri="{BB962C8B-B14F-4D97-AF65-F5344CB8AC3E}">
        <p14:creationId xmlns:p14="http://schemas.microsoft.com/office/powerpoint/2010/main" val="3104310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A01A9-E00C-4522-9FF7-50CA6244D29A}"/>
              </a:ext>
            </a:extLst>
          </p:cNvPr>
          <p:cNvSpPr>
            <a:spLocks noGrp="1"/>
          </p:cNvSpPr>
          <p:nvPr>
            <p:ph type="title"/>
          </p:nvPr>
        </p:nvSpPr>
        <p:spPr>
          <a:xfrm>
            <a:off x="1484309" y="0"/>
            <a:ext cx="10018713" cy="1752599"/>
          </a:xfrm>
        </p:spPr>
        <p:txBody>
          <a:bodyPr/>
          <a:lstStyle/>
          <a:p>
            <a:pPr algn="l"/>
            <a:r>
              <a:rPr lang="en-US" dirty="0"/>
              <a:t>Meaning of Prong 3</a:t>
            </a:r>
          </a:p>
        </p:txBody>
      </p:sp>
      <p:sp>
        <p:nvSpPr>
          <p:cNvPr id="3" name="Content Placeholder 2">
            <a:extLst>
              <a:ext uri="{FF2B5EF4-FFF2-40B4-BE49-F238E27FC236}">
                <a16:creationId xmlns:a16="http://schemas.microsoft.com/office/drawing/2014/main" id="{0CA9F8DB-8716-4F43-972D-76426F6F0CDE}"/>
              </a:ext>
            </a:extLst>
          </p:cNvPr>
          <p:cNvSpPr>
            <a:spLocks noGrp="1"/>
          </p:cNvSpPr>
          <p:nvPr>
            <p:ph idx="1"/>
          </p:nvPr>
        </p:nvSpPr>
        <p:spPr/>
        <p:txBody>
          <a:bodyPr/>
          <a:lstStyle/>
          <a:p>
            <a:r>
              <a:rPr lang="en-US" sz="2500" dirty="0"/>
              <a:t>“Sexual assault” as defined in 20 U.S.C. 1092(f)(6)(A)(v), “dating violence” as defined in 34 U.S.C. 12291(a)(10), “domestic violence” as defined in 34 U.S.C. 12291(a)(8), or “stalking” as defined in 34 U.S.C. 12291(a)(30).</a:t>
            </a:r>
          </a:p>
          <a:p>
            <a:pPr lvl="2"/>
            <a:r>
              <a:rPr lang="en-US" sz="2200" dirty="0"/>
              <a:t>Title IX now considers acts of Sexual Violence to be under the umbrella of Sexual Harassment.</a:t>
            </a:r>
          </a:p>
          <a:p>
            <a:pPr lvl="2"/>
            <a:r>
              <a:rPr lang="en-US" sz="2200" dirty="0"/>
              <a:t>One incident is sufficient to initiate a Title IX grievance process</a:t>
            </a:r>
          </a:p>
          <a:p>
            <a:pPr lvl="1"/>
            <a:endParaRPr lang="en-US" dirty="0"/>
          </a:p>
          <a:p>
            <a:pPr lvl="1"/>
            <a:endParaRPr lang="en-US" dirty="0"/>
          </a:p>
        </p:txBody>
      </p:sp>
    </p:spTree>
    <p:extLst>
      <p:ext uri="{BB962C8B-B14F-4D97-AF65-F5344CB8AC3E}">
        <p14:creationId xmlns:p14="http://schemas.microsoft.com/office/powerpoint/2010/main" val="33509361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BF0E-1E0C-4578-A0FE-F00EDEEBDBDB}"/>
              </a:ext>
            </a:extLst>
          </p:cNvPr>
          <p:cNvSpPr>
            <a:spLocks noGrp="1"/>
          </p:cNvSpPr>
          <p:nvPr>
            <p:ph type="title"/>
          </p:nvPr>
        </p:nvSpPr>
        <p:spPr>
          <a:xfrm>
            <a:off x="1484310" y="0"/>
            <a:ext cx="10018713" cy="1092200"/>
          </a:xfrm>
        </p:spPr>
        <p:txBody>
          <a:bodyPr/>
          <a:lstStyle/>
          <a:p>
            <a:pPr algn="l"/>
            <a:r>
              <a:rPr lang="en-US" dirty="0"/>
              <a:t>The Cross-Examination</a:t>
            </a:r>
          </a:p>
        </p:txBody>
      </p:sp>
      <p:sp>
        <p:nvSpPr>
          <p:cNvPr id="3" name="Content Placeholder 2">
            <a:extLst>
              <a:ext uri="{FF2B5EF4-FFF2-40B4-BE49-F238E27FC236}">
                <a16:creationId xmlns:a16="http://schemas.microsoft.com/office/drawing/2014/main" id="{607FABCF-05D1-4C37-B80D-0060677F233A}"/>
              </a:ext>
            </a:extLst>
          </p:cNvPr>
          <p:cNvSpPr>
            <a:spLocks noGrp="1"/>
          </p:cNvSpPr>
          <p:nvPr>
            <p:ph idx="1"/>
          </p:nvPr>
        </p:nvSpPr>
        <p:spPr>
          <a:xfrm>
            <a:off x="1484310" y="1312334"/>
            <a:ext cx="10335157" cy="5376332"/>
          </a:xfrm>
        </p:spPr>
        <p:txBody>
          <a:bodyPr>
            <a:normAutofit lnSpcReduction="10000"/>
          </a:bodyPr>
          <a:lstStyle/>
          <a:p>
            <a:r>
              <a:rPr lang="en-US" dirty="0"/>
              <a:t>Cross examination simply means that a party’s advisor asks questions that might challenge the other party’s statements or allegations. By hearing each party's version of events and hearing each answer about the version of events; the neutral/unbiased decision maker is more likely to reach an accurate determination regarding responsibility. </a:t>
            </a:r>
          </a:p>
          <a:p>
            <a:r>
              <a:rPr lang="en-US" dirty="0"/>
              <a:t>It is the right of the reporting parties or the witness(es) to determine if they wish to participate in the cross-examination or to not participate.</a:t>
            </a:r>
          </a:p>
          <a:p>
            <a:r>
              <a:rPr lang="en-US" dirty="0"/>
              <a:t>No one will be intimidated, threatened, coerced, forced, or discriminated against for deciding to not participate in the cross-examination. </a:t>
            </a:r>
          </a:p>
          <a:p>
            <a:r>
              <a:rPr lang="en-US" dirty="0"/>
              <a:t>In the event an individual does not wish to participate in the cross-examination, then this may NOT be used against them.</a:t>
            </a:r>
          </a:p>
          <a:p>
            <a:pPr lvl="1"/>
            <a:r>
              <a:rPr lang="en-US" dirty="0"/>
              <a:t>I.E., if the respondent does not participate in the cross-examination, then it does not mean they are responsible for the alleged incident in the complaint. Additionally, if the complainant does not participate, then it does not mean they lied about the incident.</a:t>
            </a:r>
          </a:p>
        </p:txBody>
      </p:sp>
    </p:spTree>
    <p:extLst>
      <p:ext uri="{BB962C8B-B14F-4D97-AF65-F5344CB8AC3E}">
        <p14:creationId xmlns:p14="http://schemas.microsoft.com/office/powerpoint/2010/main" val="22579903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BF0E-1E0C-4578-A0FE-F00EDEEBDBDB}"/>
              </a:ext>
            </a:extLst>
          </p:cNvPr>
          <p:cNvSpPr>
            <a:spLocks noGrp="1"/>
          </p:cNvSpPr>
          <p:nvPr>
            <p:ph type="title"/>
          </p:nvPr>
        </p:nvSpPr>
        <p:spPr>
          <a:xfrm>
            <a:off x="1484310" y="0"/>
            <a:ext cx="10018713" cy="1092200"/>
          </a:xfrm>
        </p:spPr>
        <p:txBody>
          <a:bodyPr/>
          <a:lstStyle/>
          <a:p>
            <a:pPr algn="l"/>
            <a:r>
              <a:rPr lang="en-US" dirty="0"/>
              <a:t>The Cross-Examination Continued</a:t>
            </a:r>
          </a:p>
        </p:txBody>
      </p:sp>
      <p:sp>
        <p:nvSpPr>
          <p:cNvPr id="3" name="Content Placeholder 2">
            <a:extLst>
              <a:ext uri="{FF2B5EF4-FFF2-40B4-BE49-F238E27FC236}">
                <a16:creationId xmlns:a16="http://schemas.microsoft.com/office/drawing/2014/main" id="{607FABCF-05D1-4C37-B80D-0060677F233A}"/>
              </a:ext>
            </a:extLst>
          </p:cNvPr>
          <p:cNvSpPr>
            <a:spLocks noGrp="1"/>
          </p:cNvSpPr>
          <p:nvPr>
            <p:ph idx="1"/>
          </p:nvPr>
        </p:nvSpPr>
        <p:spPr>
          <a:xfrm>
            <a:off x="1981196" y="1092200"/>
            <a:ext cx="10018713" cy="5723467"/>
          </a:xfrm>
        </p:spPr>
        <p:txBody>
          <a:bodyPr>
            <a:normAutofit fontScale="92500" lnSpcReduction="10000"/>
          </a:bodyPr>
          <a:lstStyle/>
          <a:p>
            <a:r>
              <a:rPr lang="en-US" sz="2600" dirty="0"/>
              <a:t>The Decision-Maker will exclude the statement of any individual who does not submit to cross-examination and will evaluate any evidence that doesn’t involve those statements.</a:t>
            </a:r>
          </a:p>
          <a:p>
            <a:pPr lvl="1"/>
            <a:r>
              <a:rPr lang="en-US" sz="2200" dirty="0"/>
              <a:t>For example, the complainant’s statement may not be used, but the text messages they submitted may be used in determining responsibility. </a:t>
            </a:r>
          </a:p>
          <a:p>
            <a:r>
              <a:rPr lang="en-US" sz="2600" dirty="0"/>
              <a:t>The cross-examination must be conducted:</a:t>
            </a:r>
          </a:p>
          <a:p>
            <a:pPr lvl="1"/>
            <a:r>
              <a:rPr lang="en-US" sz="2200" dirty="0"/>
              <a:t>Directly</a:t>
            </a:r>
          </a:p>
          <a:p>
            <a:pPr lvl="1"/>
            <a:r>
              <a:rPr lang="en-US" sz="2200" dirty="0"/>
              <a:t>Orally</a:t>
            </a:r>
          </a:p>
          <a:p>
            <a:pPr lvl="1"/>
            <a:r>
              <a:rPr lang="en-US" sz="2200" dirty="0"/>
              <a:t>In real time</a:t>
            </a:r>
          </a:p>
          <a:p>
            <a:pPr lvl="1"/>
            <a:r>
              <a:rPr lang="en-US" sz="2200" dirty="0"/>
              <a:t>Never directly from the reporting parties</a:t>
            </a:r>
          </a:p>
          <a:p>
            <a:r>
              <a:rPr lang="en-US" sz="2600" dirty="0"/>
              <a:t>Before a complainant, respondent, or witness answers a cross-examination or other question, the Decision-Maker must first determine whether the question is relevant and explain any decision to exclude a question as not relevant.</a:t>
            </a:r>
          </a:p>
        </p:txBody>
      </p:sp>
    </p:spTree>
    <p:extLst>
      <p:ext uri="{BB962C8B-B14F-4D97-AF65-F5344CB8AC3E}">
        <p14:creationId xmlns:p14="http://schemas.microsoft.com/office/powerpoint/2010/main" val="4167135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BF0E-1E0C-4578-A0FE-F00EDEEBDBDB}"/>
              </a:ext>
            </a:extLst>
          </p:cNvPr>
          <p:cNvSpPr>
            <a:spLocks noGrp="1"/>
          </p:cNvSpPr>
          <p:nvPr>
            <p:ph type="title"/>
          </p:nvPr>
        </p:nvSpPr>
        <p:spPr>
          <a:xfrm>
            <a:off x="1484310" y="0"/>
            <a:ext cx="10018713" cy="1092200"/>
          </a:xfrm>
        </p:spPr>
        <p:txBody>
          <a:bodyPr/>
          <a:lstStyle/>
          <a:p>
            <a:pPr algn="l"/>
            <a:r>
              <a:rPr lang="en-US" dirty="0"/>
              <a:t>The Cross-Examination Continued</a:t>
            </a:r>
          </a:p>
        </p:txBody>
      </p:sp>
      <p:sp>
        <p:nvSpPr>
          <p:cNvPr id="3" name="Content Placeholder 2">
            <a:extLst>
              <a:ext uri="{FF2B5EF4-FFF2-40B4-BE49-F238E27FC236}">
                <a16:creationId xmlns:a16="http://schemas.microsoft.com/office/drawing/2014/main" id="{607FABCF-05D1-4C37-B80D-0060677F233A}"/>
              </a:ext>
            </a:extLst>
          </p:cNvPr>
          <p:cNvSpPr>
            <a:spLocks noGrp="1"/>
          </p:cNvSpPr>
          <p:nvPr>
            <p:ph idx="1"/>
          </p:nvPr>
        </p:nvSpPr>
        <p:spPr>
          <a:xfrm>
            <a:off x="1800754" y="1312334"/>
            <a:ext cx="10018713" cy="5190066"/>
          </a:xfrm>
        </p:spPr>
        <p:txBody>
          <a:bodyPr>
            <a:normAutofit fontScale="92500" lnSpcReduction="10000"/>
          </a:bodyPr>
          <a:lstStyle/>
          <a:p>
            <a:r>
              <a:rPr lang="en-US" sz="2600" dirty="0"/>
              <a:t>At NO time will questions be asked regarding information that is protected under a legally recognized privilege.</a:t>
            </a:r>
          </a:p>
          <a:p>
            <a:pPr lvl="1"/>
            <a:r>
              <a:rPr lang="en-US" sz="2200" dirty="0"/>
              <a:t>Doctor-Patient confidentiality</a:t>
            </a:r>
          </a:p>
          <a:p>
            <a:pPr lvl="1"/>
            <a:r>
              <a:rPr lang="en-US" sz="2200" dirty="0"/>
              <a:t>Attorney-Client privilege</a:t>
            </a:r>
          </a:p>
          <a:p>
            <a:pPr lvl="1"/>
            <a:r>
              <a:rPr lang="en-US" sz="2200" dirty="0"/>
              <a:t>FERPA or HIPPA</a:t>
            </a:r>
          </a:p>
          <a:p>
            <a:pPr lvl="1"/>
            <a:r>
              <a:rPr lang="en-US" sz="2200" dirty="0"/>
              <a:t>Etc.</a:t>
            </a:r>
          </a:p>
          <a:p>
            <a:r>
              <a:rPr lang="en-US" sz="2600" dirty="0"/>
              <a:t>Questions 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p>
        </p:txBody>
      </p:sp>
    </p:spTree>
    <p:extLst>
      <p:ext uri="{BB962C8B-B14F-4D97-AF65-F5344CB8AC3E}">
        <p14:creationId xmlns:p14="http://schemas.microsoft.com/office/powerpoint/2010/main" val="15985583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BF0E-1E0C-4578-A0FE-F00EDEEBDBDB}"/>
              </a:ext>
            </a:extLst>
          </p:cNvPr>
          <p:cNvSpPr>
            <a:spLocks noGrp="1"/>
          </p:cNvSpPr>
          <p:nvPr>
            <p:ph type="title"/>
          </p:nvPr>
        </p:nvSpPr>
        <p:spPr>
          <a:xfrm>
            <a:off x="1484310" y="-4233"/>
            <a:ext cx="10018713" cy="783166"/>
          </a:xfrm>
        </p:spPr>
        <p:txBody>
          <a:bodyPr/>
          <a:lstStyle/>
          <a:p>
            <a:pPr algn="l"/>
            <a:r>
              <a:rPr lang="en-US" dirty="0"/>
              <a:t>Consent</a:t>
            </a:r>
          </a:p>
        </p:txBody>
      </p:sp>
      <p:sp>
        <p:nvSpPr>
          <p:cNvPr id="3" name="Content Placeholder 2">
            <a:extLst>
              <a:ext uri="{FF2B5EF4-FFF2-40B4-BE49-F238E27FC236}">
                <a16:creationId xmlns:a16="http://schemas.microsoft.com/office/drawing/2014/main" id="{607FABCF-05D1-4C37-B80D-0060677F233A}"/>
              </a:ext>
            </a:extLst>
          </p:cNvPr>
          <p:cNvSpPr>
            <a:spLocks noGrp="1"/>
          </p:cNvSpPr>
          <p:nvPr>
            <p:ph idx="1"/>
          </p:nvPr>
        </p:nvSpPr>
        <p:spPr>
          <a:xfrm>
            <a:off x="1484310" y="541867"/>
            <a:ext cx="10707690" cy="6824133"/>
          </a:xfrm>
        </p:spPr>
        <p:txBody>
          <a:bodyPr>
            <a:normAutofit fontScale="62500" lnSpcReduction="20000"/>
          </a:bodyPr>
          <a:lstStyle/>
          <a:p>
            <a:r>
              <a:rPr lang="en-US" sz="3800" dirty="0"/>
              <a:t>Conduct is unwelcome if it is done in the absence of consent.</a:t>
            </a:r>
          </a:p>
          <a:p>
            <a:r>
              <a:rPr lang="en-US" sz="3800" dirty="0"/>
              <a:t>“Consent” means an affirmative, clear, unambiguous, knowing, informed, and voluntary agreement between all participants to engage in sexual activity.</a:t>
            </a:r>
          </a:p>
          <a:p>
            <a:pPr lvl="1"/>
            <a:r>
              <a:rPr lang="en-US" sz="2900" dirty="0"/>
              <a:t>Consent is active, not passive. Silence or lack of resistance cannot be interpreted as consent.</a:t>
            </a:r>
          </a:p>
          <a:p>
            <a:pPr lvl="1"/>
            <a:r>
              <a:rPr lang="en-US" sz="2900" dirty="0"/>
              <a:t>Seeking and having consent accepted is the responsibility of the person(s) initiating each specific sexual act regardless of whether the person initiating the act is under the influence of drugs and/or alcohol.</a:t>
            </a:r>
          </a:p>
          <a:p>
            <a:pPr lvl="1"/>
            <a:r>
              <a:rPr lang="en-US" sz="2900" dirty="0"/>
              <a:t>The existence of a dating relationship or past sexual relations between the participants does not constitute consent to any other sexual act.</a:t>
            </a:r>
          </a:p>
          <a:p>
            <a:pPr lvl="1"/>
            <a:r>
              <a:rPr lang="en-US" sz="2900" dirty="0"/>
              <a:t>Affirmative consent must be ongoing throughout the sexual activity and may be withdrawn at any time. When consent is withdrawn or cannot be given, sexual activity must stop.</a:t>
            </a:r>
          </a:p>
          <a:p>
            <a:pPr lvl="1"/>
            <a:r>
              <a:rPr lang="en-US" sz="2900" dirty="0"/>
              <a:t>Consent cannot be given when it is the result of any coercion, intimidation, force, deception, or threat of harm.</a:t>
            </a:r>
          </a:p>
          <a:p>
            <a:pPr lvl="1"/>
            <a:r>
              <a:rPr lang="en-US" sz="2900" dirty="0"/>
              <a:t>Consent cannot be given when a person is incapacitated. Incapacitation occurs when an individual lacks the ability to fully, knowingly choose to participate in sexual activity. Incapacitation includes impairment due to drugs or alcohol (whether such use is voluntary or involuntary); inability to communicate due to a mental or physical condition; the lack of consciousness or being asleep; being involuntarily restrained; if any of the parties are under the age of 16; or if an individual otherwise cannot consent.</a:t>
            </a:r>
          </a:p>
          <a:p>
            <a:pPr lvl="1"/>
            <a:r>
              <a:rPr lang="en-US" sz="2900" dirty="0"/>
              <a:t>The definition of consent does not vary based upon a participant’s sex, sexual orientation, gender identity or gender expression.</a:t>
            </a:r>
          </a:p>
          <a:p>
            <a:pPr marL="0" indent="0" algn="r">
              <a:buNone/>
            </a:pPr>
            <a:r>
              <a:rPr lang="en-US" sz="2100" dirty="0"/>
              <a:t>Title 4 – Chapter 8 – Section 13</a:t>
            </a:r>
            <a:endParaRPr lang="en-US" sz="2600" dirty="0"/>
          </a:p>
        </p:txBody>
      </p:sp>
    </p:spTree>
    <p:extLst>
      <p:ext uri="{BB962C8B-B14F-4D97-AF65-F5344CB8AC3E}">
        <p14:creationId xmlns:p14="http://schemas.microsoft.com/office/powerpoint/2010/main" val="39782405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4E00-6836-451F-B8DE-9EB4C4F40A23}"/>
              </a:ext>
            </a:extLst>
          </p:cNvPr>
          <p:cNvSpPr>
            <a:spLocks noGrp="1"/>
          </p:cNvSpPr>
          <p:nvPr>
            <p:ph type="title"/>
          </p:nvPr>
        </p:nvSpPr>
        <p:spPr>
          <a:xfrm>
            <a:off x="1484309" y="0"/>
            <a:ext cx="10018713" cy="1202266"/>
          </a:xfrm>
        </p:spPr>
        <p:txBody>
          <a:bodyPr/>
          <a:lstStyle/>
          <a:p>
            <a:pPr algn="l"/>
            <a:r>
              <a:rPr lang="en-US" dirty="0"/>
              <a:t>Written Determination regarding responsibility</a:t>
            </a:r>
          </a:p>
        </p:txBody>
      </p:sp>
      <p:sp>
        <p:nvSpPr>
          <p:cNvPr id="3" name="Content Placeholder 2">
            <a:extLst>
              <a:ext uri="{FF2B5EF4-FFF2-40B4-BE49-F238E27FC236}">
                <a16:creationId xmlns:a16="http://schemas.microsoft.com/office/drawing/2014/main" id="{E06E3FBD-1D41-4381-9008-000A9DBB2F00}"/>
              </a:ext>
            </a:extLst>
          </p:cNvPr>
          <p:cNvSpPr>
            <a:spLocks noGrp="1"/>
          </p:cNvSpPr>
          <p:nvPr>
            <p:ph idx="1"/>
          </p:nvPr>
        </p:nvSpPr>
        <p:spPr>
          <a:xfrm>
            <a:off x="1484310" y="1202266"/>
            <a:ext cx="10018713" cy="5655735"/>
          </a:xfrm>
        </p:spPr>
        <p:txBody>
          <a:bodyPr>
            <a:normAutofit/>
          </a:bodyPr>
          <a:lstStyle/>
          <a:p>
            <a:r>
              <a:rPr lang="en-US" dirty="0"/>
              <a:t>The Live-Hearing may take numerous weeks depending upon the number of witnesses and amount of evidence that needs to be cross-examined.</a:t>
            </a:r>
          </a:p>
          <a:p>
            <a:r>
              <a:rPr lang="en-US" dirty="0"/>
              <a:t>At the conclusion of the Live-Hearing, the Decision-Maker is responsible for issuing the written determination regarding the responsibility of the respondent regarding the complaint.</a:t>
            </a:r>
          </a:p>
          <a:p>
            <a:r>
              <a:rPr lang="en-US" dirty="0"/>
              <a:t>The written determination must be issued within 14 calendar days of the live hearing and simultaneously to all reporting parties and their advisors.</a:t>
            </a:r>
          </a:p>
          <a:p>
            <a:r>
              <a:rPr lang="en-US" dirty="0"/>
              <a:t>The evidentiary standard of preponderance must be used in determining responsibility.</a:t>
            </a:r>
          </a:p>
          <a:p>
            <a:pPr lvl="1"/>
            <a:r>
              <a:rPr lang="en-US" dirty="0"/>
              <a:t>Preponderance means the evidence establishes that it is more likely than not that the prohibited conduct occurred</a:t>
            </a:r>
          </a:p>
          <a:p>
            <a:pPr lvl="2"/>
            <a:r>
              <a:rPr lang="en-US" dirty="0"/>
              <a:t>I.e., 50% plus a feather.</a:t>
            </a:r>
          </a:p>
        </p:txBody>
      </p:sp>
    </p:spTree>
    <p:extLst>
      <p:ext uri="{BB962C8B-B14F-4D97-AF65-F5344CB8AC3E}">
        <p14:creationId xmlns:p14="http://schemas.microsoft.com/office/powerpoint/2010/main" val="17026093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4E00-6836-451F-B8DE-9EB4C4F40A23}"/>
              </a:ext>
            </a:extLst>
          </p:cNvPr>
          <p:cNvSpPr>
            <a:spLocks noGrp="1"/>
          </p:cNvSpPr>
          <p:nvPr>
            <p:ph type="title"/>
          </p:nvPr>
        </p:nvSpPr>
        <p:spPr>
          <a:xfrm>
            <a:off x="1484309" y="0"/>
            <a:ext cx="10018713" cy="1202266"/>
          </a:xfrm>
        </p:spPr>
        <p:txBody>
          <a:bodyPr/>
          <a:lstStyle/>
          <a:p>
            <a:pPr algn="l"/>
            <a:r>
              <a:rPr lang="en-US" dirty="0"/>
              <a:t>Written Determination Continued</a:t>
            </a:r>
          </a:p>
        </p:txBody>
      </p:sp>
      <p:sp>
        <p:nvSpPr>
          <p:cNvPr id="3" name="Content Placeholder 2">
            <a:extLst>
              <a:ext uri="{FF2B5EF4-FFF2-40B4-BE49-F238E27FC236}">
                <a16:creationId xmlns:a16="http://schemas.microsoft.com/office/drawing/2014/main" id="{E06E3FBD-1D41-4381-9008-000A9DBB2F00}"/>
              </a:ext>
            </a:extLst>
          </p:cNvPr>
          <p:cNvSpPr>
            <a:spLocks noGrp="1"/>
          </p:cNvSpPr>
          <p:nvPr>
            <p:ph idx="1"/>
          </p:nvPr>
        </p:nvSpPr>
        <p:spPr>
          <a:xfrm>
            <a:off x="1484308" y="965199"/>
            <a:ext cx="10707692" cy="5892801"/>
          </a:xfrm>
        </p:spPr>
        <p:txBody>
          <a:bodyPr>
            <a:normAutofit/>
          </a:bodyPr>
          <a:lstStyle/>
          <a:p>
            <a:r>
              <a:rPr lang="en-US" dirty="0"/>
              <a:t>The written determination must include:</a:t>
            </a:r>
          </a:p>
          <a:p>
            <a:pPr lvl="1"/>
            <a:r>
              <a:rPr lang="en-US" dirty="0"/>
              <a:t>Identification of the allegations that were construed as sexually harassment as defined by Title IX</a:t>
            </a:r>
          </a:p>
          <a:p>
            <a:pPr lvl="1"/>
            <a:r>
              <a:rPr lang="en-US" dirty="0"/>
              <a:t>A description of the procedural steps taken from the receipt of the formal complaint through the determination, including any notifications to the parties, interviews with parties and witnesses, site visits, methods used to gather other evidence, and hearings held</a:t>
            </a:r>
          </a:p>
          <a:p>
            <a:pPr lvl="1"/>
            <a:r>
              <a:rPr lang="en-US" dirty="0"/>
              <a:t>Findings of fact supporting the determination</a:t>
            </a:r>
          </a:p>
          <a:p>
            <a:pPr lvl="1"/>
            <a:r>
              <a:rPr lang="en-US" dirty="0"/>
              <a:t>Conclusions regarding the application of the institution’s code of conduct to the facts</a:t>
            </a:r>
          </a:p>
          <a:p>
            <a:pPr lvl="1"/>
            <a:r>
              <a:rPr lang="en-US" dirty="0"/>
              <a:t>A statement of, and rationale for, the result as to each allegation, including a determination regarding responsibility, any disciplinary sanctions the institution imposes on the respondent, and whether remedies designed to restore or preserve equal access to the institution’s education program or activity will be provided by the institution to the complainant </a:t>
            </a:r>
          </a:p>
          <a:p>
            <a:pPr lvl="1"/>
            <a:r>
              <a:rPr lang="en-US" dirty="0"/>
              <a:t>The institution’s procedures and permissible bases for the complainant and respondent to appeal.</a:t>
            </a:r>
          </a:p>
        </p:txBody>
      </p:sp>
    </p:spTree>
    <p:extLst>
      <p:ext uri="{BB962C8B-B14F-4D97-AF65-F5344CB8AC3E}">
        <p14:creationId xmlns:p14="http://schemas.microsoft.com/office/powerpoint/2010/main" val="26878000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4E00-6836-451F-B8DE-9EB4C4F40A23}"/>
              </a:ext>
            </a:extLst>
          </p:cNvPr>
          <p:cNvSpPr>
            <a:spLocks noGrp="1"/>
          </p:cNvSpPr>
          <p:nvPr>
            <p:ph type="title"/>
          </p:nvPr>
        </p:nvSpPr>
        <p:spPr>
          <a:xfrm>
            <a:off x="1484309" y="-186267"/>
            <a:ext cx="10018713" cy="1202266"/>
          </a:xfrm>
        </p:spPr>
        <p:txBody>
          <a:bodyPr/>
          <a:lstStyle/>
          <a:p>
            <a:pPr algn="l"/>
            <a:r>
              <a:rPr lang="en-US" dirty="0"/>
              <a:t>Written Determination - Breakdown</a:t>
            </a:r>
          </a:p>
        </p:txBody>
      </p:sp>
      <p:sp>
        <p:nvSpPr>
          <p:cNvPr id="3" name="Content Placeholder 2">
            <a:extLst>
              <a:ext uri="{FF2B5EF4-FFF2-40B4-BE49-F238E27FC236}">
                <a16:creationId xmlns:a16="http://schemas.microsoft.com/office/drawing/2014/main" id="{E06E3FBD-1D41-4381-9008-000A9DBB2F00}"/>
              </a:ext>
            </a:extLst>
          </p:cNvPr>
          <p:cNvSpPr>
            <a:spLocks noGrp="1"/>
          </p:cNvSpPr>
          <p:nvPr>
            <p:ph idx="1"/>
          </p:nvPr>
        </p:nvSpPr>
        <p:spPr>
          <a:xfrm>
            <a:off x="1343021" y="1015999"/>
            <a:ext cx="10160001" cy="5892801"/>
          </a:xfrm>
        </p:spPr>
        <p:txBody>
          <a:bodyPr>
            <a:normAutofit/>
          </a:bodyPr>
          <a:lstStyle/>
          <a:p>
            <a:pPr lvl="1"/>
            <a:r>
              <a:rPr lang="en-US" sz="2600" dirty="0"/>
              <a:t>What were the allegations?</a:t>
            </a:r>
          </a:p>
          <a:p>
            <a:pPr lvl="1"/>
            <a:r>
              <a:rPr lang="en-US" sz="2600" dirty="0"/>
              <a:t>A chronology of the events that occurred during the entirety of the Grievance Procedure.</a:t>
            </a:r>
          </a:p>
          <a:p>
            <a:pPr lvl="2"/>
            <a:r>
              <a:rPr lang="en-US" sz="2200" dirty="0"/>
              <a:t>I.e., Step 1 of the Grievance Procedure to the last day of the Live-Hearing</a:t>
            </a:r>
          </a:p>
          <a:p>
            <a:pPr lvl="1"/>
            <a:r>
              <a:rPr lang="en-US" sz="2600" dirty="0"/>
              <a:t>What facts were used to reach your determination?</a:t>
            </a:r>
          </a:p>
          <a:p>
            <a:pPr lvl="1"/>
            <a:r>
              <a:rPr lang="en-US" sz="2600" dirty="0"/>
              <a:t>Based on the preponderance of the evidence, was Title IX violated?</a:t>
            </a:r>
          </a:p>
          <a:p>
            <a:pPr lvl="1"/>
            <a:r>
              <a:rPr lang="en-US" sz="2600" dirty="0"/>
              <a:t>If multiple allegations, then you must state your determination for each and provide a reason.</a:t>
            </a:r>
          </a:p>
          <a:p>
            <a:pPr lvl="2"/>
            <a:r>
              <a:rPr lang="en-US" sz="2200" dirty="0"/>
              <a:t>I.e. Allegation #1, the respondent is responsible based on the fact he admitted to engaging in the alleged incident. Allegation #2, the respondent is not responsible based on the fact there is no evidence to corroborate the reporting party’s statements.</a:t>
            </a:r>
          </a:p>
        </p:txBody>
      </p:sp>
    </p:spTree>
    <p:extLst>
      <p:ext uri="{BB962C8B-B14F-4D97-AF65-F5344CB8AC3E}">
        <p14:creationId xmlns:p14="http://schemas.microsoft.com/office/powerpoint/2010/main" val="374136731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4E00-6836-451F-B8DE-9EB4C4F40A23}"/>
              </a:ext>
            </a:extLst>
          </p:cNvPr>
          <p:cNvSpPr>
            <a:spLocks noGrp="1"/>
          </p:cNvSpPr>
          <p:nvPr>
            <p:ph type="title"/>
          </p:nvPr>
        </p:nvSpPr>
        <p:spPr>
          <a:xfrm>
            <a:off x="1484309" y="-186267"/>
            <a:ext cx="10018713" cy="1202266"/>
          </a:xfrm>
        </p:spPr>
        <p:txBody>
          <a:bodyPr>
            <a:normAutofit fontScale="90000"/>
          </a:bodyPr>
          <a:lstStyle/>
          <a:p>
            <a:pPr algn="l"/>
            <a:r>
              <a:rPr lang="en-US" dirty="0"/>
              <a:t>Written Determination – Breakdown Continued</a:t>
            </a:r>
          </a:p>
        </p:txBody>
      </p:sp>
      <p:sp>
        <p:nvSpPr>
          <p:cNvPr id="3" name="Content Placeholder 2">
            <a:extLst>
              <a:ext uri="{FF2B5EF4-FFF2-40B4-BE49-F238E27FC236}">
                <a16:creationId xmlns:a16="http://schemas.microsoft.com/office/drawing/2014/main" id="{E06E3FBD-1D41-4381-9008-000A9DBB2F00}"/>
              </a:ext>
            </a:extLst>
          </p:cNvPr>
          <p:cNvSpPr>
            <a:spLocks noGrp="1"/>
          </p:cNvSpPr>
          <p:nvPr>
            <p:ph idx="1"/>
          </p:nvPr>
        </p:nvSpPr>
        <p:spPr>
          <a:xfrm>
            <a:off x="2173287" y="1015999"/>
            <a:ext cx="9652000" cy="5604934"/>
          </a:xfrm>
        </p:spPr>
        <p:txBody>
          <a:bodyPr>
            <a:normAutofit fontScale="92500"/>
          </a:bodyPr>
          <a:lstStyle/>
          <a:p>
            <a:r>
              <a:rPr lang="en-US" sz="2600" dirty="0"/>
              <a:t>Are there disciplinary sanctions being applied to the respondent?</a:t>
            </a:r>
          </a:p>
          <a:p>
            <a:pPr lvl="1"/>
            <a:r>
              <a:rPr lang="en-US" sz="2200" dirty="0"/>
              <a:t>List them.</a:t>
            </a:r>
          </a:p>
          <a:p>
            <a:pPr lvl="1"/>
            <a:r>
              <a:rPr lang="en-US" sz="2200" dirty="0"/>
              <a:t>As previously stated, the complainant must be informed of the imposed sanctions.</a:t>
            </a:r>
          </a:p>
          <a:p>
            <a:r>
              <a:rPr lang="en-US" sz="2600" dirty="0"/>
              <a:t> Are there remedies being given to the complainant?</a:t>
            </a:r>
          </a:p>
          <a:p>
            <a:pPr lvl="1"/>
            <a:r>
              <a:rPr lang="en-US" sz="2400" dirty="0"/>
              <a:t>A remedy is provided to the complainant designed to restore or preserve equal access to CSN’s education program or activity. </a:t>
            </a:r>
          </a:p>
          <a:p>
            <a:pPr lvl="1"/>
            <a:r>
              <a:rPr lang="en-US" sz="2400" dirty="0"/>
              <a:t>The applicable remedy is determined in an interactive process with the complainant and the Title IX Coordinator. It is the responsibility of the Title IX Coordinator to impose a remedy.</a:t>
            </a:r>
          </a:p>
          <a:p>
            <a:pPr lvl="1"/>
            <a:r>
              <a:rPr lang="en-US" sz="2400" dirty="0"/>
              <a:t>The respondent will NOT be informed of the remedy given. All that is needed in the written determination is to state that a remedy is warranted. </a:t>
            </a:r>
          </a:p>
          <a:p>
            <a:r>
              <a:rPr lang="en-US" sz="2600" dirty="0"/>
              <a:t>State the bases needed to filing an appeal and the deadline</a:t>
            </a:r>
          </a:p>
        </p:txBody>
      </p:sp>
    </p:spTree>
    <p:extLst>
      <p:ext uri="{BB962C8B-B14F-4D97-AF65-F5344CB8AC3E}">
        <p14:creationId xmlns:p14="http://schemas.microsoft.com/office/powerpoint/2010/main" val="34312464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4E00-6836-451F-B8DE-9EB4C4F40A23}"/>
              </a:ext>
            </a:extLst>
          </p:cNvPr>
          <p:cNvSpPr>
            <a:spLocks noGrp="1"/>
          </p:cNvSpPr>
          <p:nvPr>
            <p:ph type="title"/>
          </p:nvPr>
        </p:nvSpPr>
        <p:spPr>
          <a:xfrm>
            <a:off x="1484309" y="0"/>
            <a:ext cx="10018713" cy="1202266"/>
          </a:xfrm>
        </p:spPr>
        <p:txBody>
          <a:bodyPr/>
          <a:lstStyle/>
          <a:p>
            <a:pPr algn="l"/>
            <a:r>
              <a:rPr lang="en-US" dirty="0"/>
              <a:t>Grievance Process Completed</a:t>
            </a:r>
          </a:p>
        </p:txBody>
      </p:sp>
      <p:sp>
        <p:nvSpPr>
          <p:cNvPr id="3" name="Content Placeholder 2">
            <a:extLst>
              <a:ext uri="{FF2B5EF4-FFF2-40B4-BE49-F238E27FC236}">
                <a16:creationId xmlns:a16="http://schemas.microsoft.com/office/drawing/2014/main" id="{E06E3FBD-1D41-4381-9008-000A9DBB2F00}"/>
              </a:ext>
            </a:extLst>
          </p:cNvPr>
          <p:cNvSpPr>
            <a:spLocks noGrp="1"/>
          </p:cNvSpPr>
          <p:nvPr>
            <p:ph idx="1"/>
          </p:nvPr>
        </p:nvSpPr>
        <p:spPr>
          <a:xfrm>
            <a:off x="1484308" y="965199"/>
            <a:ext cx="10707692" cy="5892801"/>
          </a:xfrm>
        </p:spPr>
        <p:txBody>
          <a:bodyPr>
            <a:normAutofit/>
          </a:bodyPr>
          <a:lstStyle/>
          <a:p>
            <a:r>
              <a:rPr lang="en-US" dirty="0"/>
              <a:t>The written determination of responsibility is considered final at the conclusion of the appeal process or when the date to file an appeal has expired.</a:t>
            </a:r>
          </a:p>
          <a:p>
            <a:r>
              <a:rPr lang="en-US" dirty="0"/>
              <a:t>Only when the written determination is finalized may the sanction or remedy be issued.</a:t>
            </a:r>
          </a:p>
          <a:p>
            <a:r>
              <a:rPr lang="en-US" dirty="0"/>
              <a:t>After the sanctions and/or remedies, if any, are imposed the Grievance Process ends and the Title IX case is closed.</a:t>
            </a:r>
          </a:p>
        </p:txBody>
      </p:sp>
    </p:spTree>
    <p:extLst>
      <p:ext uri="{BB962C8B-B14F-4D97-AF65-F5344CB8AC3E}">
        <p14:creationId xmlns:p14="http://schemas.microsoft.com/office/powerpoint/2010/main" val="16274937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68F91-188F-4AA2-BB28-31AD5895906B}"/>
              </a:ext>
            </a:extLst>
          </p:cNvPr>
          <p:cNvSpPr>
            <a:spLocks noGrp="1"/>
          </p:cNvSpPr>
          <p:nvPr>
            <p:ph type="title"/>
          </p:nvPr>
        </p:nvSpPr>
        <p:spPr/>
        <p:txBody>
          <a:bodyPr/>
          <a:lstStyle/>
          <a:p>
            <a:r>
              <a:rPr lang="en-US" dirty="0"/>
              <a:t>Title IX Resources</a:t>
            </a:r>
          </a:p>
        </p:txBody>
      </p:sp>
      <p:sp>
        <p:nvSpPr>
          <p:cNvPr id="3" name="Content Placeholder 2">
            <a:extLst>
              <a:ext uri="{FF2B5EF4-FFF2-40B4-BE49-F238E27FC236}">
                <a16:creationId xmlns:a16="http://schemas.microsoft.com/office/drawing/2014/main" id="{9E44A24E-94D7-443E-B94D-5F0AF5A3D18D}"/>
              </a:ext>
            </a:extLst>
          </p:cNvPr>
          <p:cNvSpPr>
            <a:spLocks noGrp="1"/>
          </p:cNvSpPr>
          <p:nvPr>
            <p:ph idx="1"/>
          </p:nvPr>
        </p:nvSpPr>
        <p:spPr>
          <a:xfrm>
            <a:off x="1484310" y="2334986"/>
            <a:ext cx="10018713" cy="3837214"/>
          </a:xfrm>
        </p:spPr>
        <p:txBody>
          <a:bodyPr/>
          <a:lstStyle/>
          <a:p>
            <a:pPr marL="342900" lvl="0" indent="-342900" defTabSz="914400">
              <a:spcBef>
                <a:spcPts val="800"/>
              </a:spcBef>
              <a:spcAft>
                <a:spcPts val="0"/>
              </a:spcAft>
              <a:buClrTx/>
              <a:buSzTx/>
              <a:buNone/>
            </a:pPr>
            <a:r>
              <a:rPr lang="en-US" sz="2000" b="1">
                <a:solidFill>
                  <a:srgbClr val="000000"/>
                </a:solidFill>
                <a:latin typeface="Franklin Gothic Book"/>
              </a:rPr>
              <a:t>NSHE Policy </a:t>
            </a:r>
            <a:r>
              <a:rPr lang="en-US" sz="2000" b="1" dirty="0">
                <a:solidFill>
                  <a:srgbClr val="000000"/>
                </a:solidFill>
                <a:latin typeface="Franklin Gothic Book"/>
              </a:rPr>
              <a:t>– Title 4, Chapter 8, Section 13</a:t>
            </a:r>
          </a:p>
          <a:p>
            <a:pPr marL="0" lvl="0" indent="0" defTabSz="914400">
              <a:spcBef>
                <a:spcPts val="800"/>
              </a:spcBef>
              <a:spcAft>
                <a:spcPts val="0"/>
              </a:spcAft>
              <a:buClrTx/>
              <a:buSzTx/>
              <a:buNone/>
            </a:pPr>
            <a:r>
              <a:rPr lang="en-US" sz="2000" b="1" dirty="0">
                <a:solidFill>
                  <a:srgbClr val="0679A3"/>
                </a:solidFill>
                <a:latin typeface="Franklin Gothic Book"/>
                <a:hlinkClick r:id="rId2">
                  <a:extLst>
                    <a:ext uri="{A12FA001-AC4F-418D-AE19-62706E023703}">
                      <ahyp:hlinkClr xmlns:ahyp="http://schemas.microsoft.com/office/drawing/2018/hyperlinkcolor" val="tx"/>
                    </a:ext>
                  </a:extLst>
                </a:hlinkClick>
              </a:rPr>
              <a:t>https://nshe.nevada.edu/wp-content/uploads/file/BoardOfRegents/Handbook/title4//T4-CH08%20Student%20Recruitment%20and%20Retention%20Policy%20Equal%20Employment%20Opportunity%20Policy%20and%20Affirmative%20Action%20Program%20for%20NSHE.pdf</a:t>
            </a:r>
            <a:endParaRPr lang="en-US" sz="2000" b="1" dirty="0">
              <a:solidFill>
                <a:srgbClr val="0679A3"/>
              </a:solidFill>
              <a:latin typeface="Franklin Gothic Book"/>
            </a:endParaRPr>
          </a:p>
          <a:p>
            <a:pPr marL="342900" lvl="0" indent="-342900" defTabSz="914400">
              <a:spcBef>
                <a:spcPts val="800"/>
              </a:spcBef>
              <a:spcAft>
                <a:spcPts val="0"/>
              </a:spcAft>
              <a:buClrTx/>
              <a:buSzTx/>
              <a:buNone/>
            </a:pPr>
            <a:endParaRPr lang="en-US" sz="2000" b="1" dirty="0">
              <a:solidFill>
                <a:srgbClr val="000000"/>
              </a:solidFill>
              <a:latin typeface="Franklin Gothic Book"/>
            </a:endParaRPr>
          </a:p>
          <a:p>
            <a:pPr marL="342900" lvl="0" indent="-342900" defTabSz="914400">
              <a:spcBef>
                <a:spcPts val="800"/>
              </a:spcBef>
              <a:spcAft>
                <a:spcPts val="0"/>
              </a:spcAft>
              <a:buClrTx/>
              <a:buSzTx/>
              <a:buNone/>
            </a:pPr>
            <a:r>
              <a:rPr lang="en-US" sz="2000" b="1" dirty="0">
                <a:solidFill>
                  <a:srgbClr val="000000"/>
                </a:solidFill>
                <a:latin typeface="Franklin Gothic Book"/>
              </a:rPr>
              <a:t>Title IX Resources</a:t>
            </a:r>
          </a:p>
          <a:p>
            <a:pPr marL="342900" lvl="0" indent="-342900" defTabSz="914400">
              <a:spcBef>
                <a:spcPts val="800"/>
              </a:spcBef>
              <a:spcAft>
                <a:spcPts val="0"/>
              </a:spcAft>
              <a:buClrTx/>
              <a:buSzTx/>
              <a:buNone/>
            </a:pPr>
            <a:r>
              <a:rPr lang="en-US" sz="2000" b="1" dirty="0">
                <a:solidFill>
                  <a:srgbClr val="0679A3"/>
                </a:solidFill>
                <a:latin typeface="Franklin Gothic Book"/>
                <a:hlinkClick r:id="rId3">
                  <a:extLst>
                    <a:ext uri="{A12FA001-AC4F-418D-AE19-62706E023703}">
                      <ahyp:hlinkClr xmlns:ahyp="http://schemas.microsoft.com/office/drawing/2018/hyperlinkcolor" val="tx"/>
                    </a:ext>
                  </a:extLst>
                </a:hlinkClick>
              </a:rPr>
              <a:t>https://www2.ed.gov/policy/rights/guid/ocr/sex.html</a:t>
            </a:r>
            <a:r>
              <a:rPr lang="en-US" sz="2000" b="1" dirty="0">
                <a:solidFill>
                  <a:srgbClr val="0679A3"/>
                </a:solidFill>
                <a:latin typeface="Franklin Gothic Book"/>
              </a:rPr>
              <a:t> </a:t>
            </a:r>
          </a:p>
          <a:p>
            <a:endParaRPr lang="en-US" dirty="0"/>
          </a:p>
        </p:txBody>
      </p:sp>
    </p:spTree>
    <p:extLst>
      <p:ext uri="{BB962C8B-B14F-4D97-AF65-F5344CB8AC3E}">
        <p14:creationId xmlns:p14="http://schemas.microsoft.com/office/powerpoint/2010/main" val="1015292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3B9E-6E81-4110-BFCB-7EAEAE7BD94A}"/>
              </a:ext>
            </a:extLst>
          </p:cNvPr>
          <p:cNvSpPr>
            <a:spLocks noGrp="1"/>
          </p:cNvSpPr>
          <p:nvPr>
            <p:ph type="title"/>
          </p:nvPr>
        </p:nvSpPr>
        <p:spPr>
          <a:xfrm>
            <a:off x="1447800" y="0"/>
            <a:ext cx="10515600" cy="1325563"/>
          </a:xfrm>
        </p:spPr>
        <p:txBody>
          <a:bodyPr/>
          <a:lstStyle/>
          <a:p>
            <a:pPr algn="l"/>
            <a:r>
              <a:rPr lang="en-US" dirty="0"/>
              <a:t>Title IX Jurisdiction </a:t>
            </a:r>
          </a:p>
        </p:txBody>
      </p:sp>
      <p:sp>
        <p:nvSpPr>
          <p:cNvPr id="3" name="Content Placeholder 2">
            <a:extLst>
              <a:ext uri="{FF2B5EF4-FFF2-40B4-BE49-F238E27FC236}">
                <a16:creationId xmlns:a16="http://schemas.microsoft.com/office/drawing/2014/main" id="{A7D0643D-2884-4314-B021-C3C4650AF668}"/>
              </a:ext>
            </a:extLst>
          </p:cNvPr>
          <p:cNvSpPr>
            <a:spLocks noGrp="1"/>
          </p:cNvSpPr>
          <p:nvPr>
            <p:ph idx="1"/>
          </p:nvPr>
        </p:nvSpPr>
        <p:spPr>
          <a:xfrm>
            <a:off x="1219200" y="1941095"/>
            <a:ext cx="10972800" cy="4615948"/>
          </a:xfrm>
        </p:spPr>
        <p:txBody>
          <a:bodyPr>
            <a:normAutofit fontScale="92500" lnSpcReduction="10000"/>
          </a:bodyPr>
          <a:lstStyle/>
          <a:p>
            <a:r>
              <a:rPr lang="en-US" sz="2500" dirty="0"/>
              <a:t>For the alleged conduct to be considered within the authority of Title IX it must occur:</a:t>
            </a:r>
          </a:p>
          <a:p>
            <a:pPr lvl="1"/>
            <a:r>
              <a:rPr lang="en-US" sz="2200" dirty="0"/>
              <a:t>Within the United States of America</a:t>
            </a:r>
          </a:p>
          <a:p>
            <a:pPr lvl="2"/>
            <a:r>
              <a:rPr lang="en-US" sz="2000" dirty="0"/>
              <a:t>If the alleged incident took place outside of the United States, it will be considered a Non-Title IX incident.</a:t>
            </a:r>
          </a:p>
          <a:p>
            <a:pPr lvl="1"/>
            <a:r>
              <a:rPr lang="en-US" sz="2500" dirty="0"/>
              <a:t>Within CSN’s educational program or activity</a:t>
            </a:r>
          </a:p>
          <a:p>
            <a:pPr lvl="2"/>
            <a:r>
              <a:rPr lang="en-US" sz="2200" dirty="0"/>
              <a:t>The alleged act must occur within the scope of a CSN program or sponsored event.</a:t>
            </a:r>
          </a:p>
          <a:p>
            <a:pPr lvl="3"/>
            <a:r>
              <a:rPr lang="en-US" sz="2000" dirty="0"/>
              <a:t>For example, the alleged incident occurred during CSN soccer game and it involved two CSN student-athletes. This example would be considered a Title IX incident.</a:t>
            </a:r>
          </a:p>
          <a:p>
            <a:pPr lvl="3"/>
            <a:r>
              <a:rPr lang="en-US" sz="2000" dirty="0"/>
              <a:t>For example, the alleged incident took place at a non-CSN affiliated residence between two fellow CSN Students that happen to be roommates. This example would be considered a Non-Title IX incident because it did not occur within the scope an educational program, activity, or facility. </a:t>
            </a:r>
          </a:p>
          <a:p>
            <a:pPr lvl="2"/>
            <a:endParaRPr lang="en-US" sz="2400" dirty="0"/>
          </a:p>
          <a:p>
            <a:pPr marL="914400" lvl="2" indent="0">
              <a:buNone/>
            </a:pPr>
            <a:endParaRPr lang="en-US" sz="2400" dirty="0"/>
          </a:p>
        </p:txBody>
      </p:sp>
    </p:spTree>
    <p:extLst>
      <p:ext uri="{BB962C8B-B14F-4D97-AF65-F5344CB8AC3E}">
        <p14:creationId xmlns:p14="http://schemas.microsoft.com/office/powerpoint/2010/main" val="7810384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840E6-80F9-47F5-8706-D5E9CD6410CE}"/>
              </a:ext>
            </a:extLst>
          </p:cNvPr>
          <p:cNvSpPr>
            <a:spLocks noGrp="1"/>
          </p:cNvSpPr>
          <p:nvPr>
            <p:ph type="title"/>
          </p:nvPr>
        </p:nvSpPr>
        <p:spPr/>
        <p:txBody>
          <a:bodyPr>
            <a:noAutofit/>
          </a:bodyPr>
          <a:lstStyle/>
          <a:p>
            <a:r>
              <a:rPr lang="en-US" sz="3600" b="0" i="0" dirty="0">
                <a:solidFill>
                  <a:srgbClr val="000963"/>
                </a:solidFill>
                <a:effectLst/>
                <a:latin typeface="Arial" panose="020B0604020202020204" pitchFamily="34" charset="0"/>
              </a:rPr>
              <a:t>Title IX Compliance Coordinator – Mark Ghan</a:t>
            </a:r>
          </a:p>
        </p:txBody>
      </p:sp>
      <p:pic>
        <p:nvPicPr>
          <p:cNvPr id="6" name="Picture 2" descr="Should we use questions to teach? – Part 1 | ...to the real.">
            <a:extLst>
              <a:ext uri="{FF2B5EF4-FFF2-40B4-BE49-F238E27FC236}">
                <a16:creationId xmlns:a16="http://schemas.microsoft.com/office/drawing/2014/main" id="{393EED50-2DBE-441A-9F16-40FCFE2387A1}"/>
              </a:ext>
            </a:extLst>
          </p:cNvPr>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l="14115" r="14115"/>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a:extLst>
              <a:ext uri="{FF2B5EF4-FFF2-40B4-BE49-F238E27FC236}">
                <a16:creationId xmlns:a16="http://schemas.microsoft.com/office/drawing/2014/main" id="{336632D6-D4FC-49D4-BBDF-A7E55E5C67FC}"/>
              </a:ext>
            </a:extLst>
          </p:cNvPr>
          <p:cNvSpPr>
            <a:spLocks noGrp="1"/>
          </p:cNvSpPr>
          <p:nvPr>
            <p:ph type="body" sz="half" idx="2"/>
          </p:nvPr>
        </p:nvSpPr>
        <p:spPr/>
        <p:txBody>
          <a:bodyPr/>
          <a:lstStyle/>
          <a:p>
            <a:endParaRPr lang="en-US"/>
          </a:p>
        </p:txBody>
      </p:sp>
      <p:graphicFrame>
        <p:nvGraphicFramePr>
          <p:cNvPr id="7" name="Content Placeholder 11">
            <a:extLst>
              <a:ext uri="{FF2B5EF4-FFF2-40B4-BE49-F238E27FC236}">
                <a16:creationId xmlns:a16="http://schemas.microsoft.com/office/drawing/2014/main" id="{EF414880-FC58-4399-A401-F9D8143F0A67}"/>
              </a:ext>
            </a:extLst>
          </p:cNvPr>
          <p:cNvGraphicFramePr>
            <a:graphicFrameLocks/>
          </p:cNvGraphicFramePr>
          <p:nvPr>
            <p:extLst>
              <p:ext uri="{D42A27DB-BD31-4B8C-83A1-F6EECF244321}">
                <p14:modId xmlns:p14="http://schemas.microsoft.com/office/powerpoint/2010/main" val="4258212261"/>
              </p:ext>
            </p:extLst>
          </p:nvPr>
        </p:nvGraphicFramePr>
        <p:xfrm>
          <a:off x="1453911" y="3124199"/>
          <a:ext cx="5715000" cy="2248803"/>
        </p:xfrm>
        <a:graphic>
          <a:graphicData uri="http://schemas.openxmlformats.org/drawingml/2006/table">
            <a:tbl>
              <a:tblPr/>
              <a:tblGrid>
                <a:gridCol w="762000">
                  <a:extLst>
                    <a:ext uri="{9D8B030D-6E8A-4147-A177-3AD203B41FA5}">
                      <a16:colId xmlns:a16="http://schemas.microsoft.com/office/drawing/2014/main" val="87039503"/>
                    </a:ext>
                  </a:extLst>
                </a:gridCol>
                <a:gridCol w="4953000">
                  <a:extLst>
                    <a:ext uri="{9D8B030D-6E8A-4147-A177-3AD203B41FA5}">
                      <a16:colId xmlns:a16="http://schemas.microsoft.com/office/drawing/2014/main" val="3646318303"/>
                    </a:ext>
                  </a:extLst>
                </a:gridCol>
              </a:tblGrid>
              <a:tr h="609600">
                <a:tc>
                  <a:txBody>
                    <a:bodyPr/>
                    <a:lstStyle/>
                    <a:p>
                      <a:pPr algn="l" fontAlgn="t"/>
                      <a:r>
                        <a:rPr lang="en-US" sz="1600" b="0" dirty="0">
                          <a:effectLst/>
                        </a:rPr>
                        <a:t>Title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a:noFill/>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dirty="0">
                          <a:effectLst/>
                        </a:rPr>
                        <a:t>Vice President of Special Projects and General Counsel</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a:noFill/>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819982845"/>
                  </a:ext>
                </a:extLst>
              </a:tr>
              <a:tr h="546401">
                <a:tc>
                  <a:txBody>
                    <a:bodyPr/>
                    <a:lstStyle/>
                    <a:p>
                      <a:pPr algn="l" fontAlgn="t"/>
                      <a:r>
                        <a:rPr lang="en-US" sz="1600" b="0">
                          <a:effectLst/>
                        </a:rPr>
                        <a:t>Email</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u="none" strike="noStrike" dirty="0">
                          <a:solidFill>
                            <a:srgbClr val="000963"/>
                          </a:solidFill>
                          <a:effectLst/>
                          <a:hlinkClick r:id="rId3"/>
                        </a:rPr>
                        <a:t>mark.ghan@wnc.edu</a:t>
                      </a:r>
                      <a:endParaRPr lang="en-US" sz="1600" b="0" dirty="0">
                        <a:effectLst/>
                      </a:endParaRP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769947849"/>
                  </a:ext>
                </a:extLst>
              </a:tr>
              <a:tr h="546401">
                <a:tc>
                  <a:txBody>
                    <a:bodyPr/>
                    <a:lstStyle/>
                    <a:p>
                      <a:pPr algn="l" fontAlgn="t"/>
                      <a:r>
                        <a:rPr lang="en-US" sz="1600" b="0">
                          <a:effectLst/>
                        </a:rPr>
                        <a:t>Phone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dirty="0">
                          <a:effectLst/>
                        </a:rPr>
                        <a:t>775-445-3219</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620460645"/>
                  </a:ext>
                </a:extLst>
              </a:tr>
              <a:tr h="546401">
                <a:tc>
                  <a:txBody>
                    <a:bodyPr/>
                    <a:lstStyle/>
                    <a:p>
                      <a:pPr algn="l" fontAlgn="t"/>
                      <a:r>
                        <a:rPr lang="en-US" sz="1600" b="0">
                          <a:effectLst/>
                        </a:rPr>
                        <a:t>Office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u="none" strike="noStrike" dirty="0">
                          <a:solidFill>
                            <a:srgbClr val="000963"/>
                          </a:solidFill>
                          <a:effectLst/>
                          <a:hlinkClick r:id="rId4"/>
                        </a:rPr>
                        <a:t>Carson City</a:t>
                      </a:r>
                      <a:r>
                        <a:rPr lang="en-US" sz="1600" b="0" dirty="0">
                          <a:effectLst/>
                        </a:rPr>
                        <a:t>  </a:t>
                      </a:r>
                      <a:r>
                        <a:rPr lang="en-US" sz="1600" b="0" u="none" strike="noStrike" dirty="0">
                          <a:solidFill>
                            <a:srgbClr val="000963"/>
                          </a:solidFill>
                          <a:effectLst/>
                          <a:hlinkClick r:id="rId5"/>
                        </a:rPr>
                        <a:t>Bristlecone Building</a:t>
                      </a:r>
                      <a:r>
                        <a:rPr lang="en-US" sz="1600" b="0" dirty="0">
                          <a:effectLst/>
                        </a:rPr>
                        <a:t>  Room 143</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2742248008"/>
                  </a:ext>
                </a:extLst>
              </a:tr>
            </a:tbl>
          </a:graphicData>
        </a:graphic>
      </p:graphicFrame>
    </p:spTree>
    <p:extLst>
      <p:ext uri="{BB962C8B-B14F-4D97-AF65-F5344CB8AC3E}">
        <p14:creationId xmlns:p14="http://schemas.microsoft.com/office/powerpoint/2010/main" val="2658948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CA7D-704B-405D-8CDB-D36C3F72E05B}"/>
              </a:ext>
            </a:extLst>
          </p:cNvPr>
          <p:cNvSpPr>
            <a:spLocks noGrp="1"/>
          </p:cNvSpPr>
          <p:nvPr>
            <p:ph type="title"/>
          </p:nvPr>
        </p:nvSpPr>
        <p:spPr>
          <a:xfrm>
            <a:off x="1484310" y="0"/>
            <a:ext cx="10018713" cy="1752599"/>
          </a:xfrm>
        </p:spPr>
        <p:txBody>
          <a:bodyPr/>
          <a:lstStyle/>
          <a:p>
            <a:pPr algn="l"/>
            <a:r>
              <a:rPr lang="en-US" dirty="0"/>
              <a:t>Title IX Grievance Process Authorization</a:t>
            </a:r>
          </a:p>
        </p:txBody>
      </p:sp>
      <p:sp>
        <p:nvSpPr>
          <p:cNvPr id="3" name="Content Placeholder 2">
            <a:extLst>
              <a:ext uri="{FF2B5EF4-FFF2-40B4-BE49-F238E27FC236}">
                <a16:creationId xmlns:a16="http://schemas.microsoft.com/office/drawing/2014/main" id="{977F7727-3916-4E0C-840D-6568B311EE03}"/>
              </a:ext>
            </a:extLst>
          </p:cNvPr>
          <p:cNvSpPr>
            <a:spLocks noGrp="1"/>
          </p:cNvSpPr>
          <p:nvPr>
            <p:ph idx="1"/>
          </p:nvPr>
        </p:nvSpPr>
        <p:spPr>
          <a:xfrm>
            <a:off x="1235866" y="1659465"/>
            <a:ext cx="10515600" cy="5032375"/>
          </a:xfrm>
        </p:spPr>
        <p:txBody>
          <a:bodyPr>
            <a:normAutofit lnSpcReduction="10000"/>
          </a:bodyPr>
          <a:lstStyle/>
          <a:p>
            <a:r>
              <a:rPr lang="en-US" sz="2500" dirty="0"/>
              <a:t>For a Title IX grievance process to be authorized the following must occur:</a:t>
            </a:r>
          </a:p>
          <a:p>
            <a:pPr lvl="2"/>
            <a:r>
              <a:rPr lang="en-US" sz="2200" dirty="0"/>
              <a:t>The alleged conduct satisfies one or more of the three pronged requirements listed within Title IX’s definition of Sexual Harassment.</a:t>
            </a:r>
          </a:p>
          <a:p>
            <a:pPr lvl="2"/>
            <a:r>
              <a:rPr lang="en-US" sz="2200" dirty="0"/>
              <a:t>The alleged conduct occurred within the United States</a:t>
            </a:r>
          </a:p>
          <a:p>
            <a:pPr lvl="2"/>
            <a:r>
              <a:rPr lang="en-US" sz="2200" dirty="0"/>
              <a:t>The alleged conduct occurred within CSN educational program or activity.</a:t>
            </a:r>
          </a:p>
          <a:p>
            <a:pPr lvl="1"/>
            <a:endParaRPr lang="en-US" dirty="0"/>
          </a:p>
          <a:p>
            <a:r>
              <a:rPr lang="en-US" sz="2500" dirty="0"/>
              <a:t>If the alleged incident does not meet the above, then the Title IX Grievance Process is Not Authorized.</a:t>
            </a:r>
          </a:p>
          <a:p>
            <a:pPr lvl="2"/>
            <a:r>
              <a:rPr lang="en-US" sz="2200" dirty="0"/>
              <a:t>However, this does NOT mean CSN will take no action. </a:t>
            </a:r>
          </a:p>
          <a:p>
            <a:pPr lvl="2"/>
            <a:r>
              <a:rPr lang="en-US" sz="2200" dirty="0"/>
              <a:t>If the Title IX Grievance Process is not authorized, at the discretion of OIE, then the incident may be investigated utilizing the Non-Title IX grievance procedure list in Title 4, Chapter 8, Section 13 of the NSHE Board of Regents Handbook</a:t>
            </a:r>
            <a:r>
              <a:rPr lang="en-US" sz="2000" dirty="0"/>
              <a:t>.</a:t>
            </a:r>
          </a:p>
          <a:p>
            <a:pPr lvl="1"/>
            <a:endParaRPr lang="en-US" dirty="0"/>
          </a:p>
        </p:txBody>
      </p:sp>
    </p:spTree>
    <p:extLst>
      <p:ext uri="{BB962C8B-B14F-4D97-AF65-F5344CB8AC3E}">
        <p14:creationId xmlns:p14="http://schemas.microsoft.com/office/powerpoint/2010/main" val="2608829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637D10-21C7-4F1D-9670-4A1499D5DD01}"/>
              </a:ext>
            </a:extLst>
          </p:cNvPr>
          <p:cNvSpPr>
            <a:spLocks noGrp="1"/>
          </p:cNvSpPr>
          <p:nvPr>
            <p:ph type="ctrTitle"/>
          </p:nvPr>
        </p:nvSpPr>
        <p:spPr>
          <a:xfrm>
            <a:off x="1439332" y="1659467"/>
            <a:ext cx="10922000" cy="1397000"/>
          </a:xfrm>
        </p:spPr>
        <p:txBody>
          <a:bodyPr/>
          <a:lstStyle/>
          <a:p>
            <a:pPr algn="ctr"/>
            <a:r>
              <a:rPr lang="en-US" sz="5000" dirty="0"/>
              <a:t>Title IX Grievance Procedure Authorized</a:t>
            </a:r>
            <a:endParaRPr lang="en-US" sz="3000" dirty="0"/>
          </a:p>
        </p:txBody>
      </p:sp>
      <p:sp>
        <p:nvSpPr>
          <p:cNvPr id="5" name="Subtitle 4">
            <a:extLst>
              <a:ext uri="{FF2B5EF4-FFF2-40B4-BE49-F238E27FC236}">
                <a16:creationId xmlns:a16="http://schemas.microsoft.com/office/drawing/2014/main" id="{FD1B7B62-9283-4F37-89E2-11F9136BA194}"/>
              </a:ext>
            </a:extLst>
          </p:cNvPr>
          <p:cNvSpPr>
            <a:spLocks noGrp="1"/>
          </p:cNvSpPr>
          <p:nvPr>
            <p:ph type="subTitle" idx="1"/>
          </p:nvPr>
        </p:nvSpPr>
        <p:spPr>
          <a:xfrm>
            <a:off x="5006444" y="3056467"/>
            <a:ext cx="6987645" cy="1388534"/>
          </a:xfrm>
        </p:spPr>
        <p:txBody>
          <a:bodyPr>
            <a:normAutofit/>
          </a:bodyPr>
          <a:lstStyle/>
          <a:p>
            <a:r>
              <a:rPr lang="en-US" sz="3000" dirty="0"/>
              <a:t>Who you need to know</a:t>
            </a:r>
          </a:p>
        </p:txBody>
      </p:sp>
    </p:spTree>
    <p:extLst>
      <p:ext uri="{BB962C8B-B14F-4D97-AF65-F5344CB8AC3E}">
        <p14:creationId xmlns:p14="http://schemas.microsoft.com/office/powerpoint/2010/main" val="1185357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2977</TotalTime>
  <Words>7435</Words>
  <Application>Microsoft Office PowerPoint</Application>
  <PresentationFormat>Widescreen</PresentationFormat>
  <Paragraphs>498</Paragraphs>
  <Slides>70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70</vt:i4>
      </vt:variant>
    </vt:vector>
  </HeadingPairs>
  <TitlesOfParts>
    <vt:vector size="78" baseType="lpstr">
      <vt:lpstr>Arial</vt:lpstr>
      <vt:lpstr>Calibri</vt:lpstr>
      <vt:lpstr>Corbel</vt:lpstr>
      <vt:lpstr>Franklin Gothic Book</vt:lpstr>
      <vt:lpstr>Symbol</vt:lpstr>
      <vt:lpstr>Times New Roman</vt:lpstr>
      <vt:lpstr>Wingdings</vt:lpstr>
      <vt:lpstr>Parallax</vt:lpstr>
      <vt:lpstr>Becoming a Title IX Decision Maker</vt:lpstr>
      <vt:lpstr>Course Objectives</vt:lpstr>
      <vt:lpstr>Sexual Harassment Defined</vt:lpstr>
      <vt:lpstr>Meaning of Prong 1</vt:lpstr>
      <vt:lpstr>Meaning of Prong 2</vt:lpstr>
      <vt:lpstr>Meaning of Prong 3</vt:lpstr>
      <vt:lpstr>Title IX Jurisdiction </vt:lpstr>
      <vt:lpstr>Title IX Grievance Process Authorization</vt:lpstr>
      <vt:lpstr>Title IX Grievance Procedure Authorized</vt:lpstr>
      <vt:lpstr>Parties involved in a Title IX Grievance </vt:lpstr>
      <vt:lpstr>Facilitators of a Title IX Grievance Procedure</vt:lpstr>
      <vt:lpstr>The Title IX Grievance Procedure</vt:lpstr>
      <vt:lpstr>PowerPoint Presentation</vt:lpstr>
      <vt:lpstr>Title IX Grievance Process - Simplified</vt:lpstr>
      <vt:lpstr>Grievance Process Step 1: CSN Notified of Possible Title IX Incident. </vt:lpstr>
      <vt:lpstr>Grievance Process Step 2: Title IX Coordinator Meets with Possible Complainant. </vt:lpstr>
      <vt:lpstr>Grievance Process Step 2 Continued  </vt:lpstr>
      <vt:lpstr>Grievance Process Step 3: Complaint is filed. </vt:lpstr>
      <vt:lpstr>Grievance Process Step 4: Investigators send Notification of Investigation</vt:lpstr>
      <vt:lpstr>Grievance Process Step 4 Continued</vt:lpstr>
      <vt:lpstr>Grievance Process Step 5: Complainant interviewed by Investigator</vt:lpstr>
      <vt:lpstr>Grievance Process Step 6: If necessary, complaint dismissed </vt:lpstr>
      <vt:lpstr>Grievance Process Step 6 Continued  </vt:lpstr>
      <vt:lpstr>Grievance Process Step 7: If necessary, dismissal appealed</vt:lpstr>
      <vt:lpstr>Grievance Process Step 7 Continued: </vt:lpstr>
      <vt:lpstr>Grievance Process Step 8: Respondent interviewed by Investigator</vt:lpstr>
      <vt:lpstr>Grievance Process Step 9: Witnesses interviewed and Evidence Collected</vt:lpstr>
      <vt:lpstr>Grievance Process Step 10: Related evidence given to reporting parties and advisors</vt:lpstr>
      <vt:lpstr>Grievance Process Step 11: Investigative Report Written </vt:lpstr>
      <vt:lpstr>Grievance Process Step 12: Investigative Report given to appropriate personnel.   </vt:lpstr>
      <vt:lpstr>Grievance Process Step 13: Live-Hearing Conducted    </vt:lpstr>
      <vt:lpstr>Grievance Process Step 14: Decision-Maker completes the written determination of responsibility     </vt:lpstr>
      <vt:lpstr>Grievance Process Step 15: If necessary, determination of responsibility appealed      </vt:lpstr>
      <vt:lpstr>Grievance Process Step 15 Continued:</vt:lpstr>
      <vt:lpstr>Grievance Process Step 16: If necessary, sanctions and remedies applied. </vt:lpstr>
      <vt:lpstr>Grievance Process Step 17: If necessary, Title IX Coordinator follows-up with department to ensure sanctions/remedies applied </vt:lpstr>
      <vt:lpstr>The Decision-Maker</vt:lpstr>
      <vt:lpstr>The Requirements of the Decision-Maker</vt:lpstr>
      <vt:lpstr>Relevance</vt:lpstr>
      <vt:lpstr>Types and Weight of Evidence</vt:lpstr>
      <vt:lpstr>Types and Weight of Evidence</vt:lpstr>
      <vt:lpstr>Being Impartial</vt:lpstr>
      <vt:lpstr>Bias and Stereotypes</vt:lpstr>
      <vt:lpstr>Bias and Stereotypes</vt:lpstr>
      <vt:lpstr>Overcoming Bias and Stereotypes</vt:lpstr>
      <vt:lpstr>Burden of Proof</vt:lpstr>
      <vt:lpstr>The Decision-Maker</vt:lpstr>
      <vt:lpstr>The Role of the Decision Maker</vt:lpstr>
      <vt:lpstr>Appeal Decision-Maker</vt:lpstr>
      <vt:lpstr>The Appeal Process</vt:lpstr>
      <vt:lpstr>The Appeal Process Continued</vt:lpstr>
      <vt:lpstr>The Review of Appeal</vt:lpstr>
      <vt:lpstr>The Review of Appeal - Breakdown</vt:lpstr>
      <vt:lpstr>The Written Decision</vt:lpstr>
      <vt:lpstr>PowerPoint Presentation</vt:lpstr>
      <vt:lpstr>The Live-Hearing Decision-Maker</vt:lpstr>
      <vt:lpstr>The Live-Hearing</vt:lpstr>
      <vt:lpstr>The Live-Hearing Continued</vt:lpstr>
      <vt:lpstr>The Live-Hearing Continued</vt:lpstr>
      <vt:lpstr>The Cross-Examination</vt:lpstr>
      <vt:lpstr>The Cross-Examination Continued</vt:lpstr>
      <vt:lpstr>The Cross-Examination Continued</vt:lpstr>
      <vt:lpstr>Consent</vt:lpstr>
      <vt:lpstr>Written Determination regarding responsibility</vt:lpstr>
      <vt:lpstr>Written Determination Continued</vt:lpstr>
      <vt:lpstr>Written Determination - Breakdown</vt:lpstr>
      <vt:lpstr>Written Determination – Breakdown Continued</vt:lpstr>
      <vt:lpstr>Grievance Process Completed</vt:lpstr>
      <vt:lpstr>Title IX Resources</vt:lpstr>
      <vt:lpstr>Title IX Compliance Coordinator – Mark Ghan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Title IX Decision Maker</dc:title>
  <dc:creator>curtis dorsey</dc:creator>
  <cp:lastModifiedBy>Melody Duley</cp:lastModifiedBy>
  <cp:revision>109</cp:revision>
  <dcterms:created xsi:type="dcterms:W3CDTF">2020-08-06T23:25:45Z</dcterms:created>
  <dcterms:modified xsi:type="dcterms:W3CDTF">2020-08-13T19:51:01Z</dcterms:modified>
</cp:coreProperties>
</file>