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38" r:id="rId1"/>
  </p:sldMasterIdLst>
  <p:notesMasterIdLst>
    <p:notesMasterId r:id="rId77"/>
  </p:notesMasterIdLst>
  <p:handoutMasterIdLst>
    <p:handoutMasterId r:id="rId78"/>
  </p:handoutMasterIdLst>
  <p:sldIdLst>
    <p:sldId id="256" r:id="rId2"/>
    <p:sldId id="257" r:id="rId3"/>
    <p:sldId id="340" r:id="rId4"/>
    <p:sldId id="295" r:id="rId5"/>
    <p:sldId id="338" r:id="rId6"/>
    <p:sldId id="259" r:id="rId7"/>
    <p:sldId id="353" r:id="rId8"/>
    <p:sldId id="354" r:id="rId9"/>
    <p:sldId id="355" r:id="rId10"/>
    <p:sldId id="356" r:id="rId11"/>
    <p:sldId id="361" r:id="rId12"/>
    <p:sldId id="350" r:id="rId13"/>
    <p:sldId id="357" r:id="rId14"/>
    <p:sldId id="349" r:id="rId15"/>
    <p:sldId id="377" r:id="rId16"/>
    <p:sldId id="365" r:id="rId17"/>
    <p:sldId id="366" r:id="rId18"/>
    <p:sldId id="342" r:id="rId19"/>
    <p:sldId id="358" r:id="rId20"/>
    <p:sldId id="367" r:id="rId21"/>
    <p:sldId id="362" r:id="rId22"/>
    <p:sldId id="370" r:id="rId23"/>
    <p:sldId id="368" r:id="rId24"/>
    <p:sldId id="371" r:id="rId25"/>
    <p:sldId id="369" r:id="rId26"/>
    <p:sldId id="359" r:id="rId27"/>
    <p:sldId id="373" r:id="rId28"/>
    <p:sldId id="374" r:id="rId29"/>
    <p:sldId id="372" r:id="rId30"/>
    <p:sldId id="375" r:id="rId31"/>
    <p:sldId id="376" r:id="rId32"/>
    <p:sldId id="382" r:id="rId33"/>
    <p:sldId id="352" r:id="rId34"/>
    <p:sldId id="258" r:id="rId35"/>
    <p:sldId id="298" r:id="rId36"/>
    <p:sldId id="260" r:id="rId37"/>
    <p:sldId id="273" r:id="rId38"/>
    <p:sldId id="378" r:id="rId39"/>
    <p:sldId id="275" r:id="rId40"/>
    <p:sldId id="277" r:id="rId41"/>
    <p:sldId id="276" r:id="rId42"/>
    <p:sldId id="278" r:id="rId43"/>
    <p:sldId id="279" r:id="rId44"/>
    <p:sldId id="280" r:id="rId45"/>
    <p:sldId id="281" r:id="rId46"/>
    <p:sldId id="282" r:id="rId47"/>
    <p:sldId id="283" r:id="rId48"/>
    <p:sldId id="284" r:id="rId49"/>
    <p:sldId id="285" r:id="rId50"/>
    <p:sldId id="286" r:id="rId51"/>
    <p:sldId id="287" r:id="rId52"/>
    <p:sldId id="289" r:id="rId53"/>
    <p:sldId id="290" r:id="rId54"/>
    <p:sldId id="291" r:id="rId55"/>
    <p:sldId id="292" r:id="rId56"/>
    <p:sldId id="293" r:id="rId57"/>
    <p:sldId id="297" r:id="rId58"/>
    <p:sldId id="294" r:id="rId59"/>
    <p:sldId id="379" r:id="rId60"/>
    <p:sldId id="383" r:id="rId61"/>
    <p:sldId id="384" r:id="rId62"/>
    <p:sldId id="385" r:id="rId63"/>
    <p:sldId id="386" r:id="rId64"/>
    <p:sldId id="387" r:id="rId65"/>
    <p:sldId id="388" r:id="rId66"/>
    <p:sldId id="396" r:id="rId67"/>
    <p:sldId id="390" r:id="rId68"/>
    <p:sldId id="389" r:id="rId69"/>
    <p:sldId id="391" r:id="rId70"/>
    <p:sldId id="395" r:id="rId71"/>
    <p:sldId id="392" r:id="rId72"/>
    <p:sldId id="360" r:id="rId73"/>
    <p:sldId id="380" r:id="rId74"/>
    <p:sldId id="274" r:id="rId75"/>
    <p:sldId id="364" r:id="rId7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ner, Debbie" initials="TD" lastIdx="0" clrIdx="0">
    <p:extLst>
      <p:ext uri="{19B8F6BF-5375-455C-9EA6-DF929625EA0E}">
        <p15:presenceInfo xmlns:p15="http://schemas.microsoft.com/office/powerpoint/2012/main" userId="S-1-5-21-3638185682-2988791536-3720822511-69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9A3"/>
    <a:srgbClr val="1488AC"/>
    <a:srgbClr val="0000CC"/>
    <a:srgbClr val="FB6305"/>
    <a:srgbClr val="0000FF"/>
    <a:srgbClr val="31C3F7"/>
    <a:srgbClr val="FFFF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70" autoAdjust="0"/>
  </p:normalViewPr>
  <p:slideViewPr>
    <p:cSldViewPr>
      <p:cViewPr varScale="1">
        <p:scale>
          <a:sx n="114" d="100"/>
          <a:sy n="114" d="100"/>
        </p:scale>
        <p:origin x="1506" y="102"/>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dirty="0"/>
          </a:p>
        </p:txBody>
      </p:sp>
      <p:sp>
        <p:nvSpPr>
          <p:cNvPr id="29699"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dirty="0"/>
          </a:p>
        </p:txBody>
      </p:sp>
      <p:sp>
        <p:nvSpPr>
          <p:cNvPr id="29700"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dirty="0"/>
          </a:p>
        </p:txBody>
      </p:sp>
      <p:sp>
        <p:nvSpPr>
          <p:cNvPr id="29701"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C32EC225-042F-475B-ADAF-2D6957A3A75D}" type="slidenum">
              <a:rPr lang="en-US"/>
              <a:pPr>
                <a:defRPr/>
              </a:pPr>
              <a:t>‹#›</a:t>
            </a:fld>
            <a:endParaRPr lang="en-US" dirty="0"/>
          </a:p>
        </p:txBody>
      </p:sp>
    </p:spTree>
    <p:extLst>
      <p:ext uri="{BB962C8B-B14F-4D97-AF65-F5344CB8AC3E}">
        <p14:creationId xmlns:p14="http://schemas.microsoft.com/office/powerpoint/2010/main" val="2847670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210A90E-1D0B-48F7-8C3A-03B9D0E61BB3}" type="datetimeFigureOut">
              <a:rPr lang="en-US" smtClean="0"/>
              <a:t>8/13/2020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6D78058-60A5-496E-829F-E4BA7BEA2FBF}" type="slidenum">
              <a:rPr lang="en-US" smtClean="0"/>
              <a:t>‹#›</a:t>
            </a:fld>
            <a:endParaRPr lang="en-US" dirty="0"/>
          </a:p>
        </p:txBody>
      </p:sp>
    </p:spTree>
    <p:extLst>
      <p:ext uri="{BB962C8B-B14F-4D97-AF65-F5344CB8AC3E}">
        <p14:creationId xmlns:p14="http://schemas.microsoft.com/office/powerpoint/2010/main" val="331338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D78058-60A5-496E-829F-E4BA7BEA2FBF}" type="slidenum">
              <a:rPr lang="en-US" smtClean="0"/>
              <a:t>1</a:t>
            </a:fld>
            <a:endParaRPr lang="en-US" dirty="0"/>
          </a:p>
        </p:txBody>
      </p:sp>
    </p:spTree>
    <p:extLst>
      <p:ext uri="{BB962C8B-B14F-4D97-AF65-F5344CB8AC3E}">
        <p14:creationId xmlns:p14="http://schemas.microsoft.com/office/powerpoint/2010/main" val="2613694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D78058-60A5-496E-829F-E4BA7BEA2FBF}" type="slidenum">
              <a:rPr lang="en-US" smtClean="0"/>
              <a:t>2</a:t>
            </a:fld>
            <a:endParaRPr lang="en-US" dirty="0"/>
          </a:p>
        </p:txBody>
      </p:sp>
    </p:spTree>
    <p:extLst>
      <p:ext uri="{BB962C8B-B14F-4D97-AF65-F5344CB8AC3E}">
        <p14:creationId xmlns:p14="http://schemas.microsoft.com/office/powerpoint/2010/main" val="3848722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D78058-60A5-496E-829F-E4BA7BEA2FBF}" type="slidenum">
              <a:rPr lang="en-US" smtClean="0"/>
              <a:t>4</a:t>
            </a:fld>
            <a:endParaRPr lang="en-US" dirty="0"/>
          </a:p>
        </p:txBody>
      </p:sp>
    </p:spTree>
    <p:extLst>
      <p:ext uri="{BB962C8B-B14F-4D97-AF65-F5344CB8AC3E}">
        <p14:creationId xmlns:p14="http://schemas.microsoft.com/office/powerpoint/2010/main" val="1076015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D78058-60A5-496E-829F-E4BA7BEA2FBF}" type="slidenum">
              <a:rPr lang="en-US" smtClean="0"/>
              <a:t>6</a:t>
            </a:fld>
            <a:endParaRPr lang="en-US" dirty="0"/>
          </a:p>
        </p:txBody>
      </p:sp>
    </p:spTree>
    <p:extLst>
      <p:ext uri="{BB962C8B-B14F-4D97-AF65-F5344CB8AC3E}">
        <p14:creationId xmlns:p14="http://schemas.microsoft.com/office/powerpoint/2010/main" val="2551478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D78058-60A5-496E-829F-E4BA7BEA2FBF}" type="slidenum">
              <a:rPr lang="en-US" smtClean="0"/>
              <a:t>74</a:t>
            </a:fld>
            <a:endParaRPr lang="en-US" dirty="0"/>
          </a:p>
        </p:txBody>
      </p:sp>
    </p:spTree>
    <p:extLst>
      <p:ext uri="{BB962C8B-B14F-4D97-AF65-F5344CB8AC3E}">
        <p14:creationId xmlns:p14="http://schemas.microsoft.com/office/powerpoint/2010/main" val="2250308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9916584-AC8A-48CC-9359-2167D4C62EAE}"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09036C0-793E-4B89-B028-B3FDC295242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EDE622D-D8AA-4E79-B942-8BE2E6E8FFA2}"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EFFEC86-16DA-48BB-BF6B-8BDFB3A41D07}"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D5753F5-F551-4628-AB94-A98BB1CFADA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C52FC9-37E9-43E2-B605-DB601F7A048F}" type="slidenum">
              <a:rPr lang="en-US" smtClean="0"/>
              <a:pPr>
                <a:defRPr/>
              </a:pPr>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B07384A-1ECE-49F3-A19B-F915AFD97F8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835B622-A704-4A63-A14B-339C057E5CC6}"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946EB897-5382-4A24-ACF7-92D258C0B2C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B5AA45B2-8543-4815-82AE-E603C455B411}"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8240423-580F-434E-A1FF-4C8B3124E29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DB7D3699-2785-4AEF-BD15-642D9AB347D2}"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539" r:id="rId1"/>
    <p:sldLayoutId id="2147484540" r:id="rId2"/>
    <p:sldLayoutId id="2147484541" r:id="rId3"/>
    <p:sldLayoutId id="2147484542" r:id="rId4"/>
    <p:sldLayoutId id="2147484543" r:id="rId5"/>
    <p:sldLayoutId id="2147484544" r:id="rId6"/>
    <p:sldLayoutId id="2147484545" r:id="rId7"/>
    <p:sldLayoutId id="2147484546" r:id="rId8"/>
    <p:sldLayoutId id="2147484547" r:id="rId9"/>
    <p:sldLayoutId id="2147484548" r:id="rId10"/>
    <p:sldLayoutId id="214748454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file:///C:\Documents%20and%20Settings\nick_miller\Desktop\wonderful.wav" TargetMode="External"/><Relationship Id="rId6" Type="http://schemas.openxmlformats.org/officeDocument/2006/relationships/image" Target="../media/image4.png"/><Relationship Id="rId5" Type="http://schemas.openxmlformats.org/officeDocument/2006/relationships/hyperlink" Target="https://www.wnc.edu/"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hyperlink" Target="https://www2.ed.gov/policy/rights/guid/ocr/sex.html" TargetMode="External"/><Relationship Id="rId2" Type="http://schemas.openxmlformats.org/officeDocument/2006/relationships/hyperlink" Target="https://nshe.nevada.edu/wp-content/uploads/file/BoardOfRegents/Handbook/title4/T4-CH08%20Student%20Recruitment%20and%20Retention%20Policy%20Equal%20Employment%20Opportunity%20Policy%20and%20Affirmative%20Action%20Program%20for%20NSHE.pdf"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s://www.wnc.edu/carson-city/" TargetMode="External"/><Relationship Id="rId2" Type="http://schemas.openxmlformats.org/officeDocument/2006/relationships/hyperlink" Target="mailto:mark.ghan@wnc.edu" TargetMode="External"/><Relationship Id="rId1" Type="http://schemas.openxmlformats.org/officeDocument/2006/relationships/slideLayout" Target="../slideLayouts/slideLayout8.xml"/><Relationship Id="rId4" Type="http://schemas.openxmlformats.org/officeDocument/2006/relationships/hyperlink" Target="https://www.wnc.edu/carson-city/bristlecone-build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wonderful.wav">
            <a:hlinkClick r:id="" action="ppaction://media"/>
          </p:cNvPr>
          <p:cNvPicPr>
            <a:picLocks noRot="1" noChangeAspect="1"/>
          </p:cNvPicPr>
          <p:nvPr>
            <a:audioFile r:link="rId1"/>
          </p:nvPr>
        </p:nvPicPr>
        <p:blipFill>
          <a:blip r:embed="rId4" cstate="print"/>
          <a:stretch>
            <a:fillRect/>
          </a:stretch>
        </p:blipFill>
        <p:spPr>
          <a:xfrm>
            <a:off x="2154664" y="1529505"/>
            <a:ext cx="304800" cy="304800"/>
          </a:xfrm>
          <a:prstGeom prst="rect">
            <a:avLst/>
          </a:prstGeom>
        </p:spPr>
      </p:pic>
      <p:sp>
        <p:nvSpPr>
          <p:cNvPr id="30722" name="Rectangle 2"/>
          <p:cNvSpPr>
            <a:spLocks noGrp="1" noChangeArrowheads="1"/>
          </p:cNvSpPr>
          <p:nvPr>
            <p:ph type="ctrTitle"/>
          </p:nvPr>
        </p:nvSpPr>
        <p:spPr>
          <a:xfrm rot="19146959">
            <a:off x="1813283" y="2588503"/>
            <a:ext cx="6910098" cy="1066800"/>
          </a:xfrm>
        </p:spPr>
        <p:txBody>
          <a:bodyPr/>
          <a:lstStyle/>
          <a:p>
            <a:pPr eaLnBrk="1" hangingPunct="1">
              <a:defRPr/>
            </a:pPr>
            <a:r>
              <a:rPr lang="en-US" sz="2800" dirty="0"/>
              <a:t>Title IX coordinator training</a:t>
            </a:r>
          </a:p>
        </p:txBody>
      </p:sp>
      <p:sp>
        <p:nvSpPr>
          <p:cNvPr id="30723" name="Rectangle 3"/>
          <p:cNvSpPr>
            <a:spLocks noGrp="1" noChangeArrowheads="1"/>
          </p:cNvSpPr>
          <p:nvPr>
            <p:ph type="subTitle" idx="1"/>
          </p:nvPr>
        </p:nvSpPr>
        <p:spPr>
          <a:xfrm>
            <a:off x="422030" y="2743200"/>
            <a:ext cx="7350370" cy="2341098"/>
          </a:xfrm>
        </p:spPr>
        <p:txBody>
          <a:bodyPr/>
          <a:lstStyle/>
          <a:p>
            <a:pPr eaLnBrk="1" hangingPunct="1">
              <a:defRPr/>
            </a:pPr>
            <a:r>
              <a:rPr lang="en-US" dirty="0"/>
              <a:t> </a:t>
            </a:r>
          </a:p>
          <a:p>
            <a:pPr eaLnBrk="1" hangingPunct="1">
              <a:defRPr/>
            </a:pPr>
            <a:endParaRPr lang="en-US" dirty="0"/>
          </a:p>
        </p:txBody>
      </p:sp>
      <p:pic>
        <p:nvPicPr>
          <p:cNvPr id="6" name="Picture 5">
            <a:hlinkClick r:id="rId5"/>
            <a:extLst>
              <a:ext uri="{FF2B5EF4-FFF2-40B4-BE49-F238E27FC236}">
                <a16:creationId xmlns:a16="http://schemas.microsoft.com/office/drawing/2014/main" id="{E44202EB-926F-429D-8467-E56A96E8EBAE}"/>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668889" y="1043730"/>
            <a:ext cx="1276350" cy="1276350"/>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397"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0B2FC-E521-4147-BBF7-8AB4DD2874FC}"/>
              </a:ext>
            </a:extLst>
          </p:cNvPr>
          <p:cNvSpPr>
            <a:spLocks noGrp="1"/>
          </p:cNvSpPr>
          <p:nvPr>
            <p:ph type="title"/>
          </p:nvPr>
        </p:nvSpPr>
        <p:spPr/>
        <p:txBody>
          <a:bodyPr/>
          <a:lstStyle/>
          <a:p>
            <a:r>
              <a:rPr lang="en-US" dirty="0"/>
              <a:t>Sexual Harassment Jurisdictional Criteria</a:t>
            </a:r>
          </a:p>
        </p:txBody>
      </p:sp>
      <p:sp>
        <p:nvSpPr>
          <p:cNvPr id="3" name="Content Placeholder 2">
            <a:extLst>
              <a:ext uri="{FF2B5EF4-FFF2-40B4-BE49-F238E27FC236}">
                <a16:creationId xmlns:a16="http://schemas.microsoft.com/office/drawing/2014/main" id="{C63BDC84-F4E9-40E4-81E3-E355655D93F2}"/>
              </a:ext>
            </a:extLst>
          </p:cNvPr>
          <p:cNvSpPr>
            <a:spLocks noGrp="1"/>
          </p:cNvSpPr>
          <p:nvPr>
            <p:ph idx="1"/>
          </p:nvPr>
        </p:nvSpPr>
        <p:spPr/>
        <p:txBody>
          <a:bodyPr>
            <a:normAutofit/>
          </a:bodyPr>
          <a:lstStyle/>
          <a:p>
            <a:endParaRPr lang="en-US" sz="2000" dirty="0">
              <a:solidFill>
                <a:srgbClr val="FB6305"/>
              </a:solidFill>
              <a:effectLst/>
              <a:latin typeface="Franklin Gothic Book" panose="020B0503020102020204" pitchFamily="34" charset="0"/>
            </a:endParaRPr>
          </a:p>
          <a:p>
            <a:r>
              <a:rPr lang="en-US" sz="2000" dirty="0">
                <a:solidFill>
                  <a:srgbClr val="FB6305"/>
                </a:solidFill>
                <a:effectLst/>
                <a:latin typeface="Franklin Gothic Book" panose="020B0503020102020204" pitchFamily="34" charset="0"/>
              </a:rPr>
              <a:t>For sexual harassment to be considered within the authority of Title IX the alleged conduct must:</a:t>
            </a:r>
          </a:p>
          <a:p>
            <a:endParaRPr lang="en-US" sz="2000" b="0" dirty="0">
              <a:solidFill>
                <a:srgbClr val="201F1E"/>
              </a:solidFill>
              <a:effectLst/>
              <a:latin typeface="Franklin Gothic Book" panose="020B0503020102020204" pitchFamily="34" charset="0"/>
            </a:endParaRPr>
          </a:p>
          <a:p>
            <a:pPr>
              <a:buFont typeface="Wingdings" panose="05000000000000000000" pitchFamily="2" charset="2"/>
              <a:buChar char="ü"/>
            </a:pPr>
            <a:r>
              <a:rPr lang="en-US" sz="2000" dirty="0">
                <a:latin typeface="Franklin Gothic Book" panose="020B0503020102020204" pitchFamily="34" charset="0"/>
              </a:rPr>
              <a:t>M</a:t>
            </a:r>
            <a:r>
              <a:rPr lang="en-US" sz="2000" dirty="0">
                <a:effectLst/>
                <a:latin typeface="Franklin Gothic Book" panose="020B0503020102020204" pitchFamily="34" charset="0"/>
              </a:rPr>
              <a:t>eet </a:t>
            </a:r>
            <a:r>
              <a:rPr lang="en-US" sz="2000" dirty="0"/>
              <a:t>the Title IX definition of Sexual Harassment</a:t>
            </a:r>
            <a:r>
              <a:rPr lang="en-US" sz="2000" dirty="0">
                <a:effectLst/>
                <a:latin typeface="Franklin Gothic Book" panose="020B0503020102020204" pitchFamily="34" charset="0"/>
              </a:rPr>
              <a:t>.</a:t>
            </a:r>
            <a:r>
              <a:rPr lang="en-US" sz="2000" dirty="0">
                <a:latin typeface="Franklin Gothic Book" panose="020B0503020102020204" pitchFamily="34" charset="0"/>
              </a:rPr>
              <a:t> </a:t>
            </a:r>
          </a:p>
          <a:p>
            <a:pPr>
              <a:buFont typeface="Wingdings" panose="05000000000000000000" pitchFamily="2" charset="2"/>
              <a:buChar char="ü"/>
            </a:pPr>
            <a:r>
              <a:rPr lang="en-US" sz="2000" dirty="0">
                <a:effectLst/>
                <a:latin typeface="Franklin Gothic Book" panose="020B0503020102020204" pitchFamily="34" charset="0"/>
              </a:rPr>
              <a:t>The act must occur in the Institution’s educational programs or activities (on or off campus). </a:t>
            </a:r>
          </a:p>
          <a:p>
            <a:pPr>
              <a:buFont typeface="Wingdings" panose="05000000000000000000" pitchFamily="2" charset="2"/>
              <a:buChar char="ü"/>
            </a:pPr>
            <a:r>
              <a:rPr lang="en-US" sz="2000" dirty="0">
                <a:effectLst/>
                <a:latin typeface="Franklin Gothic Book" panose="020B0503020102020204" pitchFamily="34" charset="0"/>
              </a:rPr>
              <a:t>The act must have occurred against a person within the United States.</a:t>
            </a:r>
            <a:endParaRPr lang="en-US" sz="2000" dirty="0">
              <a:latin typeface="Franklin Gothic Book" panose="020B0503020102020204" pitchFamily="34" charset="0"/>
            </a:endParaRPr>
          </a:p>
        </p:txBody>
      </p:sp>
    </p:spTree>
    <p:extLst>
      <p:ext uri="{BB962C8B-B14F-4D97-AF65-F5344CB8AC3E}">
        <p14:creationId xmlns:p14="http://schemas.microsoft.com/office/powerpoint/2010/main" val="1085191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DD0D-6490-4471-9B65-7361446ECBCC}"/>
              </a:ext>
            </a:extLst>
          </p:cNvPr>
          <p:cNvSpPr>
            <a:spLocks noGrp="1"/>
          </p:cNvSpPr>
          <p:nvPr>
            <p:ph type="title"/>
          </p:nvPr>
        </p:nvSpPr>
        <p:spPr>
          <a:xfrm>
            <a:off x="822960" y="365760"/>
            <a:ext cx="7520940" cy="624840"/>
          </a:xfrm>
        </p:spPr>
        <p:txBody>
          <a:bodyPr/>
          <a:lstStyle/>
          <a:p>
            <a:r>
              <a:rPr lang="en-US" sz="2600" dirty="0"/>
              <a:t>Mandatory Reasons for Dismissal of A Title IX Complaint</a:t>
            </a:r>
          </a:p>
        </p:txBody>
      </p:sp>
      <p:sp>
        <p:nvSpPr>
          <p:cNvPr id="3" name="Content Placeholder 2">
            <a:extLst>
              <a:ext uri="{FF2B5EF4-FFF2-40B4-BE49-F238E27FC236}">
                <a16:creationId xmlns:a16="http://schemas.microsoft.com/office/drawing/2014/main" id="{D4DA1559-9ED5-47A0-A686-10D52A4883EE}"/>
              </a:ext>
            </a:extLst>
          </p:cNvPr>
          <p:cNvSpPr>
            <a:spLocks noGrp="1"/>
          </p:cNvSpPr>
          <p:nvPr>
            <p:ph idx="1"/>
          </p:nvPr>
        </p:nvSpPr>
        <p:spPr>
          <a:xfrm>
            <a:off x="822960" y="1295400"/>
            <a:ext cx="7520940" cy="3385077"/>
          </a:xfrm>
        </p:spPr>
        <p:txBody>
          <a:bodyPr>
            <a:normAutofit/>
          </a:bodyPr>
          <a:lstStyle/>
          <a:p>
            <a:r>
              <a:rPr lang="en-US" sz="2200" dirty="0">
                <a:solidFill>
                  <a:srgbClr val="FB6305"/>
                </a:solidFill>
              </a:rPr>
              <a:t>The College must dismiss the complaint if the allegations:</a:t>
            </a:r>
          </a:p>
          <a:p>
            <a:pPr>
              <a:buFont typeface="Wingdings" panose="05000000000000000000" pitchFamily="2" charset="2"/>
              <a:buChar char="ü"/>
            </a:pPr>
            <a:r>
              <a:rPr lang="en-US" sz="2000" dirty="0"/>
              <a:t>Do not meet the Title IX definition of Sexual Harassment. </a:t>
            </a:r>
          </a:p>
          <a:p>
            <a:pPr>
              <a:buFont typeface="Wingdings" panose="05000000000000000000" pitchFamily="2" charset="2"/>
              <a:buChar char="ü"/>
            </a:pPr>
            <a:r>
              <a:rPr lang="en-US" sz="2000" dirty="0"/>
              <a:t>Alleged Incident did not occur in a CSN educational program or activity, or</a:t>
            </a:r>
          </a:p>
          <a:p>
            <a:pPr>
              <a:buFont typeface="Wingdings" panose="05000000000000000000" pitchFamily="2" charset="2"/>
              <a:buChar char="ü"/>
            </a:pPr>
            <a:r>
              <a:rPr lang="en-US" sz="2000" dirty="0"/>
              <a:t>If the conduct occurs outside of the United States.</a:t>
            </a:r>
          </a:p>
          <a:p>
            <a:r>
              <a:rPr lang="en-US" sz="2000" dirty="0"/>
              <a:t>	</a:t>
            </a:r>
          </a:p>
          <a:p>
            <a:pPr>
              <a:buFont typeface="Wingdings" panose="05000000000000000000" pitchFamily="2" charset="2"/>
              <a:buChar char="v"/>
            </a:pPr>
            <a:r>
              <a:rPr lang="en-US" sz="2000" dirty="0">
                <a:solidFill>
                  <a:srgbClr val="0070C0"/>
                </a:solidFill>
              </a:rPr>
              <a:t>Dismissal under Title IX does not preclude action under the College’s Code of Conduct provisions.</a:t>
            </a:r>
          </a:p>
        </p:txBody>
      </p:sp>
    </p:spTree>
    <p:extLst>
      <p:ext uri="{BB962C8B-B14F-4D97-AF65-F5344CB8AC3E}">
        <p14:creationId xmlns:p14="http://schemas.microsoft.com/office/powerpoint/2010/main" val="36590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69FBE-7BDA-4BFD-9882-51ABD811B4EC}"/>
              </a:ext>
            </a:extLst>
          </p:cNvPr>
          <p:cNvSpPr>
            <a:spLocks noGrp="1"/>
          </p:cNvSpPr>
          <p:nvPr>
            <p:ph type="title"/>
          </p:nvPr>
        </p:nvSpPr>
        <p:spPr/>
        <p:txBody>
          <a:bodyPr/>
          <a:lstStyle/>
          <a:p>
            <a:r>
              <a:rPr lang="en-US" dirty="0"/>
              <a:t>Equal Opportunity in Educational Programs</a:t>
            </a:r>
          </a:p>
        </p:txBody>
      </p:sp>
      <p:sp>
        <p:nvSpPr>
          <p:cNvPr id="3" name="Text Placeholder 2">
            <a:extLst>
              <a:ext uri="{FF2B5EF4-FFF2-40B4-BE49-F238E27FC236}">
                <a16:creationId xmlns:a16="http://schemas.microsoft.com/office/drawing/2014/main" id="{1700E611-1E06-446E-AD05-B450926DA412}"/>
              </a:ext>
            </a:extLst>
          </p:cNvPr>
          <p:cNvSpPr>
            <a:spLocks noGrp="1"/>
          </p:cNvSpPr>
          <p:nvPr>
            <p:ph type="body" idx="1"/>
          </p:nvPr>
        </p:nvSpPr>
        <p:spPr/>
        <p:txBody>
          <a:bodyPr/>
          <a:lstStyle/>
          <a:p>
            <a:r>
              <a:rPr lang="en-US" dirty="0"/>
              <a:t>What does that mean?</a:t>
            </a:r>
          </a:p>
        </p:txBody>
      </p:sp>
    </p:spTree>
    <p:extLst>
      <p:ext uri="{BB962C8B-B14F-4D97-AF65-F5344CB8AC3E}">
        <p14:creationId xmlns:p14="http://schemas.microsoft.com/office/powerpoint/2010/main" val="229321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AEDE7-CFCB-4B17-8E64-63728F0BA578}"/>
              </a:ext>
            </a:extLst>
          </p:cNvPr>
          <p:cNvSpPr>
            <a:spLocks noGrp="1"/>
          </p:cNvSpPr>
          <p:nvPr>
            <p:ph type="title"/>
          </p:nvPr>
        </p:nvSpPr>
        <p:spPr/>
        <p:txBody>
          <a:bodyPr/>
          <a:lstStyle/>
          <a:p>
            <a:r>
              <a:rPr lang="en-US" sz="2400" dirty="0"/>
              <a:t>Equal Opportunity in Educational Programs </a:t>
            </a:r>
          </a:p>
        </p:txBody>
      </p:sp>
      <p:sp>
        <p:nvSpPr>
          <p:cNvPr id="3" name="Content Placeholder 2">
            <a:extLst>
              <a:ext uri="{FF2B5EF4-FFF2-40B4-BE49-F238E27FC236}">
                <a16:creationId xmlns:a16="http://schemas.microsoft.com/office/drawing/2014/main" id="{15E63F19-B8FD-4FC5-9B09-1FBB036576B0}"/>
              </a:ext>
            </a:extLst>
          </p:cNvPr>
          <p:cNvSpPr>
            <a:spLocks noGrp="1"/>
          </p:cNvSpPr>
          <p:nvPr>
            <p:ph idx="1"/>
          </p:nvPr>
        </p:nvSpPr>
        <p:spPr/>
        <p:txBody>
          <a:bodyPr>
            <a:normAutofit/>
          </a:bodyPr>
          <a:lstStyle/>
          <a:p>
            <a:r>
              <a:rPr lang="en-US" dirty="0">
                <a:solidFill>
                  <a:srgbClr val="FB6305"/>
                </a:solidFill>
              </a:rPr>
              <a:t>Title IX requires that women and men be provided equitable opportunities to participate in educational programs which include, but are not limited to:</a:t>
            </a:r>
          </a:p>
          <a:p>
            <a:endParaRPr lang="en-US" dirty="0"/>
          </a:p>
          <a:p>
            <a:pPr>
              <a:buFont typeface="Wingdings" panose="05000000000000000000" pitchFamily="2" charset="2"/>
              <a:buChar char="v"/>
            </a:pPr>
            <a:r>
              <a:rPr lang="en-US" dirty="0"/>
              <a:t>Athletics</a:t>
            </a:r>
          </a:p>
          <a:p>
            <a:pPr>
              <a:buFont typeface="Wingdings" panose="05000000000000000000" pitchFamily="2" charset="2"/>
              <a:buChar char="v"/>
            </a:pPr>
            <a:r>
              <a:rPr lang="en-US" dirty="0"/>
              <a:t>Course Offerings</a:t>
            </a:r>
          </a:p>
          <a:p>
            <a:pPr>
              <a:buFont typeface="Wingdings" panose="05000000000000000000" pitchFamily="2" charset="2"/>
              <a:buChar char="v"/>
            </a:pPr>
            <a:r>
              <a:rPr lang="en-US" dirty="0"/>
              <a:t>Counseling &amp; Counseling materials</a:t>
            </a:r>
          </a:p>
          <a:p>
            <a:pPr>
              <a:buFont typeface="Wingdings" panose="05000000000000000000" pitchFamily="2" charset="2"/>
              <a:buChar char="v"/>
            </a:pPr>
            <a:r>
              <a:rPr lang="en-US" dirty="0"/>
              <a:t>Financial Assistance</a:t>
            </a:r>
          </a:p>
          <a:p>
            <a:pPr>
              <a:buFont typeface="Wingdings" panose="05000000000000000000" pitchFamily="2" charset="2"/>
              <a:buChar char="v"/>
            </a:pPr>
            <a:r>
              <a:rPr lang="en-US" dirty="0"/>
              <a:t>Student Health &amp; Insurance Benefits</a:t>
            </a:r>
          </a:p>
          <a:p>
            <a:pPr marL="285750" indent="-285750">
              <a:buFont typeface="Wingdings" panose="05000000000000000000" pitchFamily="2" charset="2"/>
              <a:buChar char="v"/>
            </a:pPr>
            <a:r>
              <a:rPr lang="en-US" dirty="0"/>
              <a:t> Housing</a:t>
            </a:r>
          </a:p>
          <a:p>
            <a:pPr>
              <a:buFont typeface="Wingdings" panose="05000000000000000000" pitchFamily="2" charset="2"/>
              <a:buChar char="v"/>
            </a:pPr>
            <a:r>
              <a:rPr lang="en-US" dirty="0"/>
              <a:t>All other programs and activities offered</a:t>
            </a:r>
          </a:p>
        </p:txBody>
      </p:sp>
    </p:spTree>
    <p:extLst>
      <p:ext uri="{BB962C8B-B14F-4D97-AF65-F5344CB8AC3E}">
        <p14:creationId xmlns:p14="http://schemas.microsoft.com/office/powerpoint/2010/main" val="3799312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7A677-B0DA-49F3-A746-25CB0607FF84}"/>
              </a:ext>
            </a:extLst>
          </p:cNvPr>
          <p:cNvSpPr>
            <a:spLocks noGrp="1"/>
          </p:cNvSpPr>
          <p:nvPr>
            <p:ph type="ctrTitle"/>
          </p:nvPr>
        </p:nvSpPr>
        <p:spPr/>
        <p:txBody>
          <a:bodyPr/>
          <a:lstStyle/>
          <a:p>
            <a:r>
              <a:rPr lang="en-US" dirty="0"/>
              <a:t>Discrimination based on pregnancy</a:t>
            </a:r>
          </a:p>
        </p:txBody>
      </p:sp>
      <p:sp>
        <p:nvSpPr>
          <p:cNvPr id="3" name="Subtitle 2">
            <a:extLst>
              <a:ext uri="{FF2B5EF4-FFF2-40B4-BE49-F238E27FC236}">
                <a16:creationId xmlns:a16="http://schemas.microsoft.com/office/drawing/2014/main" id="{B9749BAB-0E46-4985-802A-B9FFE5584C33}"/>
              </a:ext>
            </a:extLst>
          </p:cNvPr>
          <p:cNvSpPr>
            <a:spLocks noGrp="1"/>
          </p:cNvSpPr>
          <p:nvPr>
            <p:ph type="subTitle" idx="1"/>
          </p:nvPr>
        </p:nvSpPr>
        <p:spPr/>
        <p:txBody>
          <a:bodyPr/>
          <a:lstStyle/>
          <a:p>
            <a:r>
              <a:rPr lang="en-US" dirty="0"/>
              <a:t>What is this?</a:t>
            </a:r>
          </a:p>
        </p:txBody>
      </p:sp>
    </p:spTree>
    <p:extLst>
      <p:ext uri="{BB962C8B-B14F-4D97-AF65-F5344CB8AC3E}">
        <p14:creationId xmlns:p14="http://schemas.microsoft.com/office/powerpoint/2010/main" val="2164144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000E-D803-44D8-9030-847CECFA62BD}"/>
              </a:ext>
            </a:extLst>
          </p:cNvPr>
          <p:cNvSpPr>
            <a:spLocks noGrp="1"/>
          </p:cNvSpPr>
          <p:nvPr>
            <p:ph type="title"/>
          </p:nvPr>
        </p:nvSpPr>
        <p:spPr/>
        <p:txBody>
          <a:bodyPr/>
          <a:lstStyle/>
          <a:p>
            <a:r>
              <a:rPr lang="en-US" dirty="0"/>
              <a:t>The Pregnant student</a:t>
            </a:r>
          </a:p>
        </p:txBody>
      </p:sp>
      <p:sp>
        <p:nvSpPr>
          <p:cNvPr id="3" name="Content Placeholder 2">
            <a:extLst>
              <a:ext uri="{FF2B5EF4-FFF2-40B4-BE49-F238E27FC236}">
                <a16:creationId xmlns:a16="http://schemas.microsoft.com/office/drawing/2014/main" id="{B85F7848-5A51-4206-9C79-86549269C37D}"/>
              </a:ext>
            </a:extLst>
          </p:cNvPr>
          <p:cNvSpPr>
            <a:spLocks noGrp="1"/>
          </p:cNvSpPr>
          <p:nvPr>
            <p:ph idx="1"/>
          </p:nvPr>
        </p:nvSpPr>
        <p:spPr/>
        <p:txBody>
          <a:bodyPr/>
          <a:lstStyle/>
          <a:p>
            <a:r>
              <a:rPr lang="en-US" sz="1800" dirty="0">
                <a:solidFill>
                  <a:srgbClr val="FB6305"/>
                </a:solidFill>
              </a:rPr>
              <a:t>Pregnant and parenting students are protected under Title IX :</a:t>
            </a:r>
          </a:p>
          <a:p>
            <a:endParaRPr lang="en-US" dirty="0"/>
          </a:p>
          <a:p>
            <a:pPr>
              <a:buFont typeface="Wingdings" panose="05000000000000000000" pitchFamily="2" charset="2"/>
              <a:buChar char="v"/>
            </a:pPr>
            <a:r>
              <a:rPr lang="en-US" dirty="0"/>
              <a:t>Title IX protections covers all aspects of the educational program (in and out of the classroom).  This includes school sponsored extracurricular activities, internships, athletics, financial aid, scholarships, career counseling, and lab and clinical work.</a:t>
            </a:r>
          </a:p>
          <a:p>
            <a:pPr>
              <a:buFont typeface="Wingdings" panose="05000000000000000000" pitchFamily="2" charset="2"/>
              <a:buChar char="v"/>
            </a:pPr>
            <a:r>
              <a:rPr lang="en-US" dirty="0"/>
              <a:t>Title IX requires the institution to excuse absences for pregnancy, childbirth, or related conditions for as long as the doctor states is medically necessary.</a:t>
            </a:r>
          </a:p>
          <a:p>
            <a:pPr>
              <a:buFont typeface="Wingdings" panose="05000000000000000000" pitchFamily="2" charset="2"/>
              <a:buChar char="v"/>
            </a:pPr>
            <a:r>
              <a:rPr lang="en-US" dirty="0"/>
              <a:t>Title IX requires the institution to provide pregnant students with services and accommodations equal to those provided to non-pregnant students.</a:t>
            </a:r>
          </a:p>
        </p:txBody>
      </p:sp>
    </p:spTree>
    <p:extLst>
      <p:ext uri="{BB962C8B-B14F-4D97-AF65-F5344CB8AC3E}">
        <p14:creationId xmlns:p14="http://schemas.microsoft.com/office/powerpoint/2010/main" val="240340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47EB-6145-4C14-AA21-6B47CFABC38B}"/>
              </a:ext>
            </a:extLst>
          </p:cNvPr>
          <p:cNvSpPr>
            <a:spLocks noGrp="1"/>
          </p:cNvSpPr>
          <p:nvPr>
            <p:ph type="ctrTitle"/>
          </p:nvPr>
        </p:nvSpPr>
        <p:spPr/>
        <p:txBody>
          <a:bodyPr/>
          <a:lstStyle/>
          <a:p>
            <a:r>
              <a:rPr lang="en-US" dirty="0"/>
              <a:t>Title IX Coordinator</a:t>
            </a:r>
          </a:p>
        </p:txBody>
      </p:sp>
      <p:sp>
        <p:nvSpPr>
          <p:cNvPr id="3" name="Subtitle 2">
            <a:extLst>
              <a:ext uri="{FF2B5EF4-FFF2-40B4-BE49-F238E27FC236}">
                <a16:creationId xmlns:a16="http://schemas.microsoft.com/office/drawing/2014/main" id="{19924C68-9835-4312-976C-5CC9B4664DFB}"/>
              </a:ext>
            </a:extLst>
          </p:cNvPr>
          <p:cNvSpPr>
            <a:spLocks noGrp="1"/>
          </p:cNvSpPr>
          <p:nvPr>
            <p:ph type="subTitle" idx="1"/>
          </p:nvPr>
        </p:nvSpPr>
        <p:spPr/>
        <p:txBody>
          <a:bodyPr/>
          <a:lstStyle/>
          <a:p>
            <a:r>
              <a:rPr lang="en-US" b="1" i="0" dirty="0">
                <a:solidFill>
                  <a:srgbClr val="464F4F"/>
                </a:solidFill>
                <a:effectLst/>
                <a:latin typeface="Lato"/>
              </a:rPr>
              <a:t>What is a Title IX Coordinator?</a:t>
            </a:r>
          </a:p>
          <a:p>
            <a:endParaRPr lang="en-US" dirty="0"/>
          </a:p>
        </p:txBody>
      </p:sp>
    </p:spTree>
    <p:extLst>
      <p:ext uri="{BB962C8B-B14F-4D97-AF65-F5344CB8AC3E}">
        <p14:creationId xmlns:p14="http://schemas.microsoft.com/office/powerpoint/2010/main" val="839976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CCC50-9CD1-486C-8E81-96BDB21FDE2C}"/>
              </a:ext>
            </a:extLst>
          </p:cNvPr>
          <p:cNvSpPr>
            <a:spLocks noGrp="1"/>
          </p:cNvSpPr>
          <p:nvPr>
            <p:ph type="title"/>
          </p:nvPr>
        </p:nvSpPr>
        <p:spPr>
          <a:xfrm>
            <a:off x="609600" y="228600"/>
            <a:ext cx="7520940" cy="457200"/>
          </a:xfrm>
        </p:spPr>
        <p:txBody>
          <a:bodyPr/>
          <a:lstStyle/>
          <a:p>
            <a:r>
              <a:rPr lang="en-US" b="1" i="0" dirty="0">
                <a:effectLst/>
                <a:latin typeface="Franklin Gothic Book" panose="020B0503020102020204" pitchFamily="34" charset="0"/>
              </a:rPr>
              <a:t>What is a Title IX Coordinator?</a:t>
            </a:r>
            <a:br>
              <a:rPr lang="en-US" b="1" i="0" dirty="0">
                <a:effectLst/>
                <a:latin typeface="Lato"/>
              </a:rPr>
            </a:br>
            <a:endParaRPr lang="en-US" dirty="0"/>
          </a:p>
        </p:txBody>
      </p:sp>
      <p:sp>
        <p:nvSpPr>
          <p:cNvPr id="3" name="Content Placeholder 2">
            <a:extLst>
              <a:ext uri="{FF2B5EF4-FFF2-40B4-BE49-F238E27FC236}">
                <a16:creationId xmlns:a16="http://schemas.microsoft.com/office/drawing/2014/main" id="{AA6270A4-8497-42F6-9BDA-6CDB5122A233}"/>
              </a:ext>
            </a:extLst>
          </p:cNvPr>
          <p:cNvSpPr>
            <a:spLocks noGrp="1"/>
          </p:cNvSpPr>
          <p:nvPr>
            <p:ph idx="1"/>
          </p:nvPr>
        </p:nvSpPr>
        <p:spPr>
          <a:xfrm>
            <a:off x="822960" y="685800"/>
            <a:ext cx="7520940" cy="4495800"/>
          </a:xfrm>
        </p:spPr>
        <p:txBody>
          <a:bodyPr>
            <a:normAutofit lnSpcReduction="10000"/>
          </a:bodyPr>
          <a:lstStyle/>
          <a:p>
            <a:pPr marL="0" indent="0"/>
            <a:r>
              <a:rPr lang="en-US" sz="2100" i="0" dirty="0">
                <a:solidFill>
                  <a:srgbClr val="FB6305"/>
                </a:solidFill>
                <a:effectLst/>
                <a:latin typeface="Franklin Gothic Book" panose="020B0503020102020204" pitchFamily="34" charset="0"/>
              </a:rPr>
              <a:t>Higher education institutions receiving federal funding are required to designate a coordinator who is responsible for matters  associated with Title IX. </a:t>
            </a:r>
          </a:p>
          <a:p>
            <a:pPr marL="0" indent="0"/>
            <a:endParaRPr lang="en-US" sz="1900" i="0" dirty="0">
              <a:solidFill>
                <a:schemeClr val="accent2"/>
              </a:solidFill>
              <a:effectLst/>
              <a:latin typeface="Franklin Gothic Book" panose="020B0503020102020204" pitchFamily="34" charset="0"/>
            </a:endParaRPr>
          </a:p>
          <a:p>
            <a:pPr>
              <a:buFont typeface="Wingdings" panose="05000000000000000000" pitchFamily="2" charset="2"/>
              <a:buChar char="Ø"/>
            </a:pPr>
            <a:r>
              <a:rPr lang="en-US" sz="1700" i="0" dirty="0">
                <a:effectLst/>
                <a:latin typeface="Franklin Gothic Book" panose="020B0503020102020204" pitchFamily="34" charset="0"/>
              </a:rPr>
              <a:t>The Title IX Coordinator is the institutions expert on all matters relating to Title IX </a:t>
            </a:r>
            <a:r>
              <a:rPr lang="en-US" sz="1700" dirty="0">
                <a:latin typeface="Franklin Gothic Book" panose="020B0503020102020204" pitchFamily="34" charset="0"/>
              </a:rPr>
              <a:t>and should be available to the College Community for advice and assistance.</a:t>
            </a:r>
            <a:endParaRPr lang="en-US" sz="1700" i="0" dirty="0">
              <a:effectLst/>
              <a:latin typeface="Franklin Gothic Book" panose="020B0503020102020204" pitchFamily="34" charset="0"/>
            </a:endParaRPr>
          </a:p>
          <a:p>
            <a:pPr algn="l">
              <a:buFont typeface="Wingdings" panose="05000000000000000000" pitchFamily="2" charset="2"/>
              <a:buChar char="Ø"/>
            </a:pPr>
            <a:endParaRPr lang="en-US" sz="1700" i="0" dirty="0">
              <a:effectLst/>
              <a:latin typeface="Franklin Gothic Book" panose="020B0503020102020204" pitchFamily="34" charset="0"/>
            </a:endParaRPr>
          </a:p>
          <a:p>
            <a:pPr algn="l">
              <a:buFont typeface="Wingdings" panose="05000000000000000000" pitchFamily="2" charset="2"/>
              <a:buChar char="Ø"/>
            </a:pPr>
            <a:r>
              <a:rPr lang="en-US" sz="1700" i="0" dirty="0">
                <a:effectLst/>
                <a:latin typeface="Franklin Gothic Book" panose="020B0503020102020204" pitchFamily="34" charset="0"/>
              </a:rPr>
              <a:t>The Title IX Coordinator is responsible for answering to all complaints of possible/alleged sex discrimination and coordinating proper responses to the complaints.</a:t>
            </a:r>
          </a:p>
          <a:p>
            <a:pPr algn="l">
              <a:buFont typeface="Wingdings" panose="05000000000000000000" pitchFamily="2" charset="2"/>
              <a:buChar char="Ø"/>
            </a:pPr>
            <a:endParaRPr lang="en-US" sz="1700" dirty="0">
              <a:latin typeface="Franklin Gothic Book" panose="020B0503020102020204" pitchFamily="34" charset="0"/>
            </a:endParaRPr>
          </a:p>
          <a:p>
            <a:pPr algn="l">
              <a:buFont typeface="Wingdings" panose="05000000000000000000" pitchFamily="2" charset="2"/>
              <a:buChar char="Ø"/>
            </a:pPr>
            <a:r>
              <a:rPr lang="en-US" sz="1700" i="0" dirty="0">
                <a:effectLst/>
                <a:latin typeface="Franklin Gothic Book" panose="020B0503020102020204" pitchFamily="34" charset="0"/>
              </a:rPr>
              <a:t>The Title IX Coordinator is responsible to ensure that the </a:t>
            </a:r>
            <a:r>
              <a:rPr lang="en-US" sz="1700" dirty="0">
                <a:latin typeface="Franklin Gothic Book" panose="020B0503020102020204" pitchFamily="34" charset="0"/>
              </a:rPr>
              <a:t>i</a:t>
            </a:r>
            <a:r>
              <a:rPr lang="en-US" sz="1700" i="0" dirty="0">
                <a:effectLst/>
                <a:latin typeface="Franklin Gothic Book" panose="020B0503020102020204" pitchFamily="34" charset="0"/>
              </a:rPr>
              <a:t>nstitution is in compliance with Federal and State law and Institutional policy governing Title IX. </a:t>
            </a:r>
          </a:p>
          <a:p>
            <a:pPr algn="l"/>
            <a:endParaRPr lang="en-US" sz="1900" b="0" dirty="0">
              <a:solidFill>
                <a:srgbClr val="464F4F"/>
              </a:solidFill>
              <a:latin typeface="Franklin Gothic Book" panose="020B0503020102020204" pitchFamily="34" charset="0"/>
            </a:endParaRPr>
          </a:p>
          <a:p>
            <a:pPr algn="l"/>
            <a:endParaRPr lang="en-US" b="0" i="0" dirty="0">
              <a:solidFill>
                <a:srgbClr val="464F4F"/>
              </a:solidFill>
              <a:effectLst/>
              <a:latin typeface="Lato"/>
            </a:endParaRPr>
          </a:p>
        </p:txBody>
      </p:sp>
    </p:spTree>
    <p:extLst>
      <p:ext uri="{BB962C8B-B14F-4D97-AF65-F5344CB8AC3E}">
        <p14:creationId xmlns:p14="http://schemas.microsoft.com/office/powerpoint/2010/main" val="2781162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43571" y="1247919"/>
            <a:ext cx="5648623" cy="1770001"/>
          </a:xfrm>
        </p:spPr>
        <p:txBody>
          <a:bodyPr/>
          <a:lstStyle/>
          <a:p>
            <a:r>
              <a:rPr lang="en-US" dirty="0"/>
              <a:t>Duties and responsibilities of the Title IX Coordinator</a:t>
            </a:r>
          </a:p>
        </p:txBody>
      </p:sp>
    </p:spTree>
    <p:extLst>
      <p:ext uri="{BB962C8B-B14F-4D97-AF65-F5344CB8AC3E}">
        <p14:creationId xmlns:p14="http://schemas.microsoft.com/office/powerpoint/2010/main" val="230596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C636-5ECF-41F4-B3F5-DB33A88D8299}"/>
              </a:ext>
            </a:extLst>
          </p:cNvPr>
          <p:cNvSpPr>
            <a:spLocks noGrp="1"/>
          </p:cNvSpPr>
          <p:nvPr>
            <p:ph type="title"/>
          </p:nvPr>
        </p:nvSpPr>
        <p:spPr>
          <a:xfrm>
            <a:off x="304800" y="365760"/>
            <a:ext cx="8039100" cy="734868"/>
          </a:xfrm>
        </p:spPr>
        <p:txBody>
          <a:bodyPr/>
          <a:lstStyle/>
          <a:p>
            <a:pPr algn="ctr"/>
            <a:r>
              <a:rPr lang="en-US" sz="2200" b="1" i="0" dirty="0">
                <a:effectLst/>
                <a:latin typeface="Franklin Gothic Book" panose="020B0503020102020204" pitchFamily="34" charset="0"/>
              </a:rPr>
              <a:t>Thorough Knowledge of Title IX Law and Campus Policies</a:t>
            </a:r>
            <a:br>
              <a:rPr lang="en-US" sz="2200" b="1" i="0" dirty="0">
                <a:effectLst/>
                <a:latin typeface="Lato"/>
              </a:rPr>
            </a:br>
            <a:endParaRPr lang="en-US" sz="2200" dirty="0"/>
          </a:p>
        </p:txBody>
      </p:sp>
      <p:sp>
        <p:nvSpPr>
          <p:cNvPr id="3" name="Content Placeholder 2">
            <a:extLst>
              <a:ext uri="{FF2B5EF4-FFF2-40B4-BE49-F238E27FC236}">
                <a16:creationId xmlns:a16="http://schemas.microsoft.com/office/drawing/2014/main" id="{6C1D23B8-6B17-4155-AFD9-0B3CBF0F7CFE}"/>
              </a:ext>
            </a:extLst>
          </p:cNvPr>
          <p:cNvSpPr>
            <a:spLocks noGrp="1"/>
          </p:cNvSpPr>
          <p:nvPr>
            <p:ph idx="1"/>
          </p:nvPr>
        </p:nvSpPr>
        <p:spPr/>
        <p:txBody>
          <a:bodyPr>
            <a:normAutofit/>
          </a:bodyPr>
          <a:lstStyle/>
          <a:p>
            <a:pPr algn="l">
              <a:buFont typeface="Wingdings" panose="05000000000000000000" pitchFamily="2" charset="2"/>
              <a:buChar char="ü"/>
            </a:pPr>
            <a:r>
              <a:rPr lang="en-US" sz="1800" i="0" dirty="0">
                <a:effectLst/>
                <a:latin typeface="Franklin Gothic Book" panose="020B0503020102020204" pitchFamily="34" charset="0"/>
              </a:rPr>
              <a:t>The Title IX coordinator must be aware of each type of discrimination covered under Title IX. </a:t>
            </a:r>
          </a:p>
          <a:p>
            <a:pPr algn="l">
              <a:buFont typeface="Wingdings" panose="05000000000000000000" pitchFamily="2" charset="2"/>
              <a:buChar char="ü"/>
            </a:pPr>
            <a:r>
              <a:rPr lang="en-US" sz="1800" i="0" dirty="0">
                <a:effectLst/>
                <a:latin typeface="Franklin Gothic Book" panose="020B0503020102020204" pitchFamily="34" charset="0"/>
              </a:rPr>
              <a:t>The Title IX coordinator needs to be well versed with the institutions policies and procedures on sex discrimination and sexual misconduct. </a:t>
            </a:r>
          </a:p>
          <a:p>
            <a:pPr algn="l">
              <a:buFont typeface="Wingdings" panose="05000000000000000000" pitchFamily="2" charset="2"/>
              <a:buChar char="ü"/>
            </a:pPr>
            <a:r>
              <a:rPr lang="en-US" sz="1800" i="0" dirty="0">
                <a:effectLst/>
                <a:latin typeface="Franklin Gothic Book" panose="020B0503020102020204" pitchFamily="34" charset="0"/>
              </a:rPr>
              <a:t>The Title IX coordinator should be involved with the creation of campus policies to ensur</a:t>
            </a:r>
            <a:r>
              <a:rPr lang="en-US" sz="1800" dirty="0">
                <a:latin typeface="Franklin Gothic Book" panose="020B0503020102020204" pitchFamily="34" charset="0"/>
              </a:rPr>
              <a:t>e they are in compliance with Title IX requirements.</a:t>
            </a:r>
          </a:p>
          <a:p>
            <a:pPr algn="l">
              <a:buFont typeface="Wingdings" panose="05000000000000000000" pitchFamily="2" charset="2"/>
              <a:buChar char="ü"/>
            </a:pPr>
            <a:endParaRPr lang="en-US" sz="1800" dirty="0">
              <a:latin typeface="Franklin Gothic Book" panose="020B0503020102020204" pitchFamily="34" charset="0"/>
            </a:endParaRPr>
          </a:p>
        </p:txBody>
      </p:sp>
    </p:spTree>
    <p:extLst>
      <p:ext uri="{BB962C8B-B14F-4D97-AF65-F5344CB8AC3E}">
        <p14:creationId xmlns:p14="http://schemas.microsoft.com/office/powerpoint/2010/main" val="79650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r>
              <a:rPr lang="en-US" sz="3200" b="1" dirty="0">
                <a:solidFill>
                  <a:srgbClr val="00B0F0"/>
                </a:solidFill>
              </a:rPr>
              <a:t>Course Objectives</a:t>
            </a:r>
          </a:p>
        </p:txBody>
      </p:sp>
      <p:sp>
        <p:nvSpPr>
          <p:cNvPr id="33795" name="Rectangle 3"/>
          <p:cNvSpPr>
            <a:spLocks noGrp="1" noChangeArrowheads="1"/>
          </p:cNvSpPr>
          <p:nvPr>
            <p:ph idx="1"/>
          </p:nvPr>
        </p:nvSpPr>
        <p:spPr>
          <a:xfrm>
            <a:off x="811530" y="1066800"/>
            <a:ext cx="7520940" cy="4114800"/>
          </a:xfrm>
        </p:spPr>
        <p:txBody>
          <a:bodyPr>
            <a:noAutofit/>
          </a:bodyPr>
          <a:lstStyle/>
          <a:p>
            <a:pPr marL="285750" indent="-285750" eaLnBrk="1" hangingPunct="1">
              <a:lnSpc>
                <a:spcPct val="80000"/>
              </a:lnSpc>
              <a:buFont typeface="Wingdings" pitchFamily="2" charset="2"/>
              <a:buChar char="ü"/>
            </a:pPr>
            <a:r>
              <a:rPr lang="en-US" sz="1900" b="0" dirty="0"/>
              <a:t>What is Title IX of the Educations Amendment Act</a:t>
            </a:r>
          </a:p>
          <a:p>
            <a:pPr marL="285750" indent="-285750" eaLnBrk="1" hangingPunct="1">
              <a:lnSpc>
                <a:spcPct val="80000"/>
              </a:lnSpc>
              <a:buFont typeface="Wingdings" pitchFamily="2" charset="2"/>
              <a:buChar char="ü"/>
            </a:pPr>
            <a:r>
              <a:rPr lang="en-US" sz="1900" b="0" dirty="0"/>
              <a:t>Definition of Sexual Harassment/Sexual Violence</a:t>
            </a:r>
          </a:p>
          <a:p>
            <a:pPr marL="285750" indent="-285750" eaLnBrk="1" hangingPunct="1">
              <a:lnSpc>
                <a:spcPct val="80000"/>
              </a:lnSpc>
              <a:buFont typeface="Wingdings" pitchFamily="2" charset="2"/>
              <a:buChar char="ü"/>
            </a:pPr>
            <a:r>
              <a:rPr lang="en-US" sz="1900" b="0" dirty="0"/>
              <a:t>Definition Equal Opportunity in Educational Programs &amp; Pregnancy Rights under Title IX</a:t>
            </a:r>
          </a:p>
          <a:p>
            <a:pPr marL="285750" indent="-285750" eaLnBrk="1" hangingPunct="1">
              <a:lnSpc>
                <a:spcPct val="80000"/>
              </a:lnSpc>
              <a:buFont typeface="Wingdings" pitchFamily="2" charset="2"/>
              <a:buChar char="ü"/>
            </a:pPr>
            <a:r>
              <a:rPr lang="en-US" sz="1900" b="0" dirty="0"/>
              <a:t>Why a Title IX Coordinator</a:t>
            </a:r>
          </a:p>
          <a:p>
            <a:pPr marL="285750" indent="-285750" eaLnBrk="1" hangingPunct="1">
              <a:lnSpc>
                <a:spcPct val="80000"/>
              </a:lnSpc>
              <a:buFont typeface="Wingdings" pitchFamily="2" charset="2"/>
              <a:buChar char="ü"/>
            </a:pPr>
            <a:r>
              <a:rPr lang="en-US" sz="1900" b="0" dirty="0"/>
              <a:t>Duties and Responsibilities of the Title IX Coordinator</a:t>
            </a:r>
          </a:p>
          <a:p>
            <a:pPr marL="285750" indent="-285750" eaLnBrk="1" hangingPunct="1">
              <a:lnSpc>
                <a:spcPct val="80000"/>
              </a:lnSpc>
              <a:buFont typeface="Wingdings" pitchFamily="2" charset="2"/>
              <a:buChar char="ü"/>
            </a:pPr>
            <a:r>
              <a:rPr lang="en-US" sz="1900" b="0" dirty="0"/>
              <a:t>Fairness and Impartiality</a:t>
            </a:r>
          </a:p>
          <a:p>
            <a:pPr marL="285750" indent="-285750" eaLnBrk="1" hangingPunct="1">
              <a:lnSpc>
                <a:spcPct val="80000"/>
              </a:lnSpc>
              <a:buFont typeface="Wingdings" pitchFamily="2" charset="2"/>
              <a:buChar char="ü"/>
            </a:pPr>
            <a:r>
              <a:rPr lang="en-US" sz="1900" b="0" dirty="0"/>
              <a:t>The Importance </a:t>
            </a:r>
            <a:r>
              <a:rPr lang="en-US" sz="1900" b="0"/>
              <a:t>of understanding </a:t>
            </a:r>
            <a:r>
              <a:rPr lang="en-US" sz="1900" b="0" dirty="0"/>
              <a:t>Biases and Stereotypes</a:t>
            </a:r>
          </a:p>
          <a:p>
            <a:pPr marL="285750" indent="-285750" eaLnBrk="1" hangingPunct="1">
              <a:lnSpc>
                <a:spcPct val="80000"/>
              </a:lnSpc>
              <a:buFont typeface="Wingdings" pitchFamily="2" charset="2"/>
              <a:buChar char="ü"/>
            </a:pPr>
            <a:r>
              <a:rPr lang="en-US" sz="1900" b="0" dirty="0"/>
              <a:t>Title IX Grievance Process</a:t>
            </a:r>
          </a:p>
          <a:p>
            <a:pPr marL="285750" indent="-285750" eaLnBrk="1" hangingPunct="1">
              <a:lnSpc>
                <a:spcPct val="80000"/>
              </a:lnSpc>
              <a:buFont typeface="Wingdings" pitchFamily="2" charset="2"/>
              <a:buChar char="ü"/>
            </a:pPr>
            <a:r>
              <a:rPr lang="en-US" sz="1900" b="0" dirty="0"/>
              <a:t>Title IX Policy &amp; Procedures</a:t>
            </a:r>
          </a:p>
          <a:p>
            <a:pPr marL="285750" indent="-285750" eaLnBrk="1" hangingPunct="1">
              <a:lnSpc>
                <a:spcPct val="80000"/>
              </a:lnSpc>
              <a:buFont typeface="Wingdings" pitchFamily="2" charset="2"/>
              <a:buChar char="ü"/>
            </a:pPr>
            <a:endParaRPr lang="en-US" sz="1900" b="0" dirty="0"/>
          </a:p>
          <a:p>
            <a:pPr marL="285750" indent="-285750" eaLnBrk="1" hangingPunct="1">
              <a:lnSpc>
                <a:spcPct val="80000"/>
              </a:lnSpc>
              <a:buFont typeface="Wingdings" pitchFamily="2" charset="2"/>
              <a:buChar char="ü"/>
            </a:pPr>
            <a:endParaRPr lang="en-US" sz="1900" b="0" dirty="0"/>
          </a:p>
          <a:p>
            <a:pPr marL="285750" indent="-285750" eaLnBrk="1" hangingPunct="1">
              <a:lnSpc>
                <a:spcPct val="80000"/>
              </a:lnSpc>
              <a:buFont typeface="Wingdings" pitchFamily="2" charset="2"/>
              <a:buChar char="ü"/>
            </a:pPr>
            <a:endParaRPr lang="en-US" sz="1900" b="0" dirty="0"/>
          </a:p>
          <a:p>
            <a:pPr marL="285750" indent="-285750" eaLnBrk="1" hangingPunct="1">
              <a:lnSpc>
                <a:spcPct val="80000"/>
              </a:lnSpc>
              <a:buFont typeface="Wingdings" pitchFamily="2" charset="2"/>
              <a:buChar char="ü"/>
            </a:pPr>
            <a:endParaRPr lang="en-US" sz="1900" dirty="0"/>
          </a:p>
          <a:p>
            <a:pPr marL="342900" lvl="1" indent="-342900">
              <a:lnSpc>
                <a:spcPct val="80000"/>
              </a:lnSpc>
              <a:spcBef>
                <a:spcPts val="800"/>
              </a:spcBef>
              <a:buClrTx/>
              <a:buFont typeface="Wingdings" pitchFamily="2" charset="2"/>
              <a:buChar char="ü"/>
            </a:pPr>
            <a:endParaRPr lang="en-US" sz="2200" dirty="0"/>
          </a:p>
          <a:p>
            <a:pPr marL="342900" lvl="1" indent="-342900">
              <a:lnSpc>
                <a:spcPct val="80000"/>
              </a:lnSpc>
              <a:spcBef>
                <a:spcPts val="800"/>
              </a:spcBef>
              <a:buClrTx/>
              <a:buFont typeface="Wingdings" pitchFamily="2" charset="2"/>
              <a:buChar char="ü"/>
            </a:pPr>
            <a:endParaRPr lang="en-US" sz="2200" b="1" dirty="0"/>
          </a:p>
          <a:p>
            <a:pPr marL="342900" lvl="1" indent="-342900">
              <a:lnSpc>
                <a:spcPct val="80000"/>
              </a:lnSpc>
              <a:spcBef>
                <a:spcPts val="800"/>
              </a:spcBef>
              <a:buClrTx/>
              <a:buFont typeface="Wingdings" pitchFamily="2" charset="2"/>
              <a:buChar char="ü"/>
            </a:pPr>
            <a:endParaRPr lang="en-US" sz="2200" b="1" dirty="0"/>
          </a:p>
          <a:p>
            <a:pPr eaLnBrk="1" hangingPunct="1">
              <a:lnSpc>
                <a:spcPct val="80000"/>
              </a:lnSpc>
              <a:buFont typeface="Wingdings" pitchFamily="2" charset="2"/>
              <a:buChar char="ü"/>
            </a:pP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2000"/>
                                        <p:tgtEl>
                                          <p:spTgt spid="3379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37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7C56-13D5-43C3-8095-01839F5081AD}"/>
              </a:ext>
            </a:extLst>
          </p:cNvPr>
          <p:cNvSpPr>
            <a:spLocks noGrp="1"/>
          </p:cNvSpPr>
          <p:nvPr>
            <p:ph type="title"/>
          </p:nvPr>
        </p:nvSpPr>
        <p:spPr/>
        <p:txBody>
          <a:bodyPr/>
          <a:lstStyle/>
          <a:p>
            <a:r>
              <a:rPr lang="en-US" dirty="0"/>
              <a:t>Investigations</a:t>
            </a:r>
          </a:p>
        </p:txBody>
      </p:sp>
      <p:sp>
        <p:nvSpPr>
          <p:cNvPr id="3" name="Content Placeholder 2">
            <a:extLst>
              <a:ext uri="{FF2B5EF4-FFF2-40B4-BE49-F238E27FC236}">
                <a16:creationId xmlns:a16="http://schemas.microsoft.com/office/drawing/2014/main" id="{A336FA45-62B7-46DE-9EB0-188338E54897}"/>
              </a:ext>
            </a:extLst>
          </p:cNvPr>
          <p:cNvSpPr>
            <a:spLocks noGrp="1"/>
          </p:cNvSpPr>
          <p:nvPr>
            <p:ph idx="1"/>
          </p:nvPr>
        </p:nvSpPr>
        <p:spPr/>
        <p:txBody>
          <a:bodyPr>
            <a:normAutofit/>
          </a:bodyPr>
          <a:lstStyle/>
          <a:p>
            <a:pPr algn="l">
              <a:buFont typeface="Wingdings" panose="05000000000000000000" pitchFamily="2" charset="2"/>
              <a:buChar char="Ø"/>
            </a:pPr>
            <a:r>
              <a:rPr lang="en-US" i="0" dirty="0">
                <a:effectLst/>
                <a:latin typeface="Franklin Gothic Book" panose="020B0503020102020204" pitchFamily="34" charset="0"/>
              </a:rPr>
              <a:t>One of the most challenging responsibilities of the Title IX Coordinator is investigating complaints and ensuring disciplinary actions are taken. </a:t>
            </a:r>
          </a:p>
          <a:p>
            <a:pPr algn="l">
              <a:buFont typeface="Wingdings" panose="05000000000000000000" pitchFamily="2" charset="2"/>
              <a:buChar char="Ø"/>
            </a:pPr>
            <a:r>
              <a:rPr lang="en-US" i="0" dirty="0">
                <a:effectLst/>
                <a:latin typeface="Franklin Gothic Book" panose="020B0503020102020204" pitchFamily="34" charset="0"/>
              </a:rPr>
              <a:t>When a person reports sex discrimination or allegations of sexual misconduct, the Title IX coordinator must handle the investigation from  the beginning of the process through the end</a:t>
            </a:r>
            <a:r>
              <a:rPr lang="en-US" dirty="0">
                <a:latin typeface="Franklin Gothic Book" panose="020B0503020102020204" pitchFamily="34" charset="0"/>
              </a:rPr>
              <a:t>.</a:t>
            </a:r>
            <a:r>
              <a:rPr lang="en-US" i="0" dirty="0">
                <a:effectLst/>
                <a:latin typeface="Franklin Gothic Book" panose="020B0503020102020204" pitchFamily="34" charset="0"/>
              </a:rPr>
              <a:t> </a:t>
            </a:r>
          </a:p>
          <a:p>
            <a:pPr marL="285750" indent="-285750" algn="l">
              <a:buFont typeface="Wingdings" panose="05000000000000000000" pitchFamily="2" charset="2"/>
              <a:buChar char="Ø"/>
            </a:pPr>
            <a:r>
              <a:rPr lang="en-US" i="0" dirty="0">
                <a:effectLst/>
                <a:latin typeface="Franklin Gothic Book" panose="020B0503020102020204" pitchFamily="34" charset="0"/>
              </a:rPr>
              <a:t>The Title IX Coordinator may act as the Investigator if necessary</a:t>
            </a:r>
          </a:p>
          <a:p>
            <a:pPr marL="285750" indent="-285750" algn="l">
              <a:buFont typeface="Wingdings" panose="05000000000000000000" pitchFamily="2" charset="2"/>
              <a:buChar char="Ø"/>
            </a:pPr>
            <a:endParaRPr lang="en-US" b="0" dirty="0">
              <a:solidFill>
                <a:srgbClr val="464F4F"/>
              </a:solidFill>
              <a:latin typeface="Lato"/>
            </a:endParaRPr>
          </a:p>
          <a:p>
            <a:pPr algn="ctr"/>
            <a:r>
              <a:rPr lang="en-US" sz="1800" i="1" dirty="0">
                <a:solidFill>
                  <a:srgbClr val="0070C0"/>
                </a:solidFill>
                <a:effectLst/>
                <a:latin typeface="Franklin Gothic Book" panose="020B0503020102020204" pitchFamily="34" charset="0"/>
              </a:rPr>
              <a:t>The Title IX </a:t>
            </a:r>
            <a:r>
              <a:rPr lang="en-US" sz="1800" i="1" dirty="0">
                <a:solidFill>
                  <a:srgbClr val="0070C0"/>
                </a:solidFill>
                <a:latin typeface="Franklin Gothic Book" panose="020B0503020102020204" pitchFamily="34" charset="0"/>
              </a:rPr>
              <a:t>C</a:t>
            </a:r>
            <a:r>
              <a:rPr lang="en-US" sz="1800" i="1" dirty="0">
                <a:solidFill>
                  <a:srgbClr val="0070C0"/>
                </a:solidFill>
                <a:effectLst/>
                <a:latin typeface="Franklin Gothic Book" panose="020B0503020102020204" pitchFamily="34" charset="0"/>
              </a:rPr>
              <a:t>oordinator must be accessible and available to meet with any individual(s) promptly who needs guidance or wants to file a complaint.</a:t>
            </a:r>
          </a:p>
          <a:p>
            <a:endParaRPr lang="en-US" dirty="0"/>
          </a:p>
        </p:txBody>
      </p:sp>
    </p:spTree>
    <p:extLst>
      <p:ext uri="{BB962C8B-B14F-4D97-AF65-F5344CB8AC3E}">
        <p14:creationId xmlns:p14="http://schemas.microsoft.com/office/powerpoint/2010/main" val="2851894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3280-A50E-4577-924C-D547C49B131D}"/>
              </a:ext>
            </a:extLst>
          </p:cNvPr>
          <p:cNvSpPr>
            <a:spLocks noGrp="1"/>
          </p:cNvSpPr>
          <p:nvPr>
            <p:ph type="title"/>
          </p:nvPr>
        </p:nvSpPr>
        <p:spPr/>
        <p:txBody>
          <a:bodyPr/>
          <a:lstStyle/>
          <a:p>
            <a:r>
              <a:rPr lang="en-US" b="1" dirty="0">
                <a:latin typeface="+mn-lt"/>
              </a:rPr>
              <a:t>Coordinate Campus Climate Surveys</a:t>
            </a:r>
          </a:p>
        </p:txBody>
      </p:sp>
      <p:sp>
        <p:nvSpPr>
          <p:cNvPr id="3" name="Content Placeholder 2">
            <a:extLst>
              <a:ext uri="{FF2B5EF4-FFF2-40B4-BE49-F238E27FC236}">
                <a16:creationId xmlns:a16="http://schemas.microsoft.com/office/drawing/2014/main" id="{E599FAE2-7EDC-4D4A-A3E4-5F1797F2719B}"/>
              </a:ext>
            </a:extLst>
          </p:cNvPr>
          <p:cNvSpPr>
            <a:spLocks noGrp="1"/>
          </p:cNvSpPr>
          <p:nvPr>
            <p:ph idx="1"/>
          </p:nvPr>
        </p:nvSpPr>
        <p:spPr/>
        <p:txBody>
          <a:bodyPr/>
          <a:lstStyle/>
          <a:p>
            <a:pPr>
              <a:buFont typeface="Wingdings" panose="05000000000000000000" pitchFamily="2" charset="2"/>
              <a:buChar char="ü"/>
            </a:pPr>
            <a:r>
              <a:rPr lang="en-US" dirty="0">
                <a:latin typeface="Franklin Gothic Book" panose="020B0503020102020204" pitchFamily="34" charset="0"/>
              </a:rPr>
              <a:t>The Title </a:t>
            </a:r>
            <a:r>
              <a:rPr lang="en-US" i="0" dirty="0">
                <a:effectLst/>
                <a:latin typeface="Franklin Gothic Book" panose="020B0503020102020204" pitchFamily="34" charset="0"/>
              </a:rPr>
              <a:t>IX Coordinator has the responsibility to oversee the institutions sex discrimination and sexual violence prevention initiatives to ensure Title IX compliance. For example, by providing student training to help prevent sexual violence on campuses, such as dating and domestic violence, stalking, sexual assault and harassment.</a:t>
            </a:r>
          </a:p>
          <a:p>
            <a:pPr algn="l">
              <a:buFont typeface="Wingdings" panose="05000000000000000000" pitchFamily="2" charset="2"/>
              <a:buChar char="ü"/>
            </a:pPr>
            <a:r>
              <a:rPr lang="en-US" i="0" dirty="0">
                <a:effectLst/>
                <a:latin typeface="Franklin Gothic Book" panose="020B0503020102020204" pitchFamily="34" charset="0"/>
              </a:rPr>
              <a:t>To understand if these prevention efforts are making a difference, the OCR recommends conducting a </a:t>
            </a:r>
            <a:r>
              <a:rPr lang="en-US" i="0" u="none" strike="noStrike" dirty="0">
                <a:effectLst/>
                <a:latin typeface="Franklin Gothic Book" panose="020B0503020102020204" pitchFamily="34" charset="0"/>
              </a:rPr>
              <a:t>campus climate survey. </a:t>
            </a:r>
            <a:r>
              <a:rPr lang="en-US" i="0" dirty="0">
                <a:effectLst/>
                <a:latin typeface="Franklin Gothic Book" panose="020B0503020102020204" pitchFamily="34" charset="0"/>
              </a:rPr>
              <a:t>This is managed by the Title IX Coordinator in order to analyze the information collected and measure the success and failures of the prevention efforts.</a:t>
            </a:r>
          </a:p>
          <a:p>
            <a:endParaRPr lang="en-US" dirty="0"/>
          </a:p>
        </p:txBody>
      </p:sp>
    </p:spTree>
    <p:extLst>
      <p:ext uri="{BB962C8B-B14F-4D97-AF65-F5344CB8AC3E}">
        <p14:creationId xmlns:p14="http://schemas.microsoft.com/office/powerpoint/2010/main" val="1009755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39BEB-8E9E-4812-AFAE-81746E56A673}"/>
              </a:ext>
            </a:extLst>
          </p:cNvPr>
          <p:cNvSpPr>
            <a:spLocks noGrp="1"/>
          </p:cNvSpPr>
          <p:nvPr>
            <p:ph type="title"/>
          </p:nvPr>
        </p:nvSpPr>
        <p:spPr/>
        <p:txBody>
          <a:bodyPr/>
          <a:lstStyle/>
          <a:p>
            <a:r>
              <a:rPr lang="en-US" dirty="0"/>
              <a:t>Providing Supportive Measures to the Reporting Parties</a:t>
            </a:r>
          </a:p>
        </p:txBody>
      </p:sp>
      <p:sp>
        <p:nvSpPr>
          <p:cNvPr id="3" name="Content Placeholder 2">
            <a:extLst>
              <a:ext uri="{FF2B5EF4-FFF2-40B4-BE49-F238E27FC236}">
                <a16:creationId xmlns:a16="http://schemas.microsoft.com/office/drawing/2014/main" id="{59EB6669-3CCC-4359-87DF-3CA8B4965C2C}"/>
              </a:ext>
            </a:extLst>
          </p:cNvPr>
          <p:cNvSpPr>
            <a:spLocks noGrp="1"/>
          </p:cNvSpPr>
          <p:nvPr>
            <p:ph idx="1"/>
          </p:nvPr>
        </p:nvSpPr>
        <p:spPr>
          <a:xfrm>
            <a:off x="822960" y="1371600"/>
            <a:ext cx="7940040" cy="4648200"/>
          </a:xfrm>
        </p:spPr>
        <p:txBody>
          <a:bodyPr>
            <a:normAutofit/>
          </a:bodyPr>
          <a:lstStyle/>
          <a:p>
            <a:r>
              <a:rPr lang="en-US" sz="1800" i="0" dirty="0">
                <a:solidFill>
                  <a:srgbClr val="FB6305"/>
                </a:solidFill>
                <a:effectLst/>
                <a:latin typeface="Franklin Gothic Book" panose="020B0503020102020204" pitchFamily="34" charset="0"/>
              </a:rPr>
              <a:t>The Title IX Coordinator will assist in providing and finding resources for the affected parties (both Complainant &amp; Respondent).</a:t>
            </a:r>
          </a:p>
          <a:p>
            <a:r>
              <a:rPr lang="en-US" i="0" dirty="0">
                <a:effectLst/>
                <a:latin typeface="Franklin Gothic Book" panose="020B0503020102020204" pitchFamily="34" charset="0"/>
              </a:rPr>
              <a:t>These measures may consist of providing information to services such as:</a:t>
            </a:r>
          </a:p>
          <a:p>
            <a:pPr>
              <a:buFont typeface="Wingdings" panose="05000000000000000000" pitchFamily="2" charset="2"/>
              <a:buChar char="ü"/>
            </a:pPr>
            <a:r>
              <a:rPr lang="en-US" dirty="0">
                <a:latin typeface="Franklin Gothic Book" panose="020B0503020102020204" pitchFamily="34" charset="0"/>
              </a:rPr>
              <a:t>Counseling and Psychological Services</a:t>
            </a:r>
          </a:p>
          <a:p>
            <a:pPr marL="285750" indent="-285750">
              <a:buFont typeface="Wingdings" panose="05000000000000000000" pitchFamily="2" charset="2"/>
              <a:buChar char="ü"/>
            </a:pPr>
            <a:r>
              <a:rPr lang="en-US" i="0" dirty="0">
                <a:effectLst/>
                <a:latin typeface="Franklin Gothic Book" panose="020B0503020102020204" pitchFamily="34" charset="0"/>
              </a:rPr>
              <a:t>Medical  Facilities</a:t>
            </a:r>
          </a:p>
          <a:p>
            <a:pPr>
              <a:buFont typeface="Wingdings" panose="05000000000000000000" pitchFamily="2" charset="2"/>
              <a:buChar char="ü"/>
            </a:pPr>
            <a:r>
              <a:rPr lang="en-US" dirty="0">
                <a:latin typeface="Franklin Gothic Book" panose="020B0503020102020204" pitchFamily="34" charset="0"/>
              </a:rPr>
              <a:t>Classroom or Academic Management</a:t>
            </a:r>
          </a:p>
          <a:p>
            <a:pPr>
              <a:buFont typeface="Wingdings" panose="05000000000000000000" pitchFamily="2" charset="2"/>
              <a:buChar char="ü"/>
            </a:pPr>
            <a:r>
              <a:rPr lang="en-US" i="0" dirty="0">
                <a:effectLst/>
                <a:latin typeface="Franklin Gothic Book" panose="020B0503020102020204" pitchFamily="34" charset="0"/>
              </a:rPr>
              <a:t>Separation of Parties Involved</a:t>
            </a:r>
          </a:p>
          <a:p>
            <a:pPr>
              <a:buFont typeface="Wingdings" panose="05000000000000000000" pitchFamily="2" charset="2"/>
              <a:buChar char="ü"/>
            </a:pPr>
            <a:r>
              <a:rPr lang="en-US" i="0" dirty="0">
                <a:effectLst/>
                <a:latin typeface="Franklin Gothic Book" panose="020B0503020102020204" pitchFamily="34" charset="0"/>
              </a:rPr>
              <a:t>Community Services (Rape Crisis Center, Domestic Violence Shelters, Victims of Violent Crimes resources, County and State,  etc.)</a:t>
            </a:r>
          </a:p>
          <a:p>
            <a:pPr>
              <a:buFont typeface="Wingdings" panose="05000000000000000000" pitchFamily="2" charset="2"/>
              <a:buChar char="ü"/>
            </a:pPr>
            <a:r>
              <a:rPr lang="en-US" i="0" dirty="0">
                <a:effectLst/>
                <a:latin typeface="Franklin Gothic Book" panose="020B0503020102020204" pitchFamily="34" charset="0"/>
              </a:rPr>
              <a:t>Title 4 – Chapter 8 – Section 13 provides an in-depth list of available supportive measures</a:t>
            </a:r>
          </a:p>
          <a:p>
            <a:endParaRPr lang="en-US" dirty="0"/>
          </a:p>
          <a:p>
            <a:pPr algn="ctr"/>
            <a:r>
              <a:rPr lang="en-US" sz="1900" dirty="0"/>
              <a:t>The respondent and complainant must have equal opportunity to receive supportive measures upon request</a:t>
            </a:r>
            <a:r>
              <a:rPr lang="en-US" sz="1900" dirty="0">
                <a:solidFill>
                  <a:srgbClr val="1488AC"/>
                </a:solidFill>
              </a:rPr>
              <a:t>.</a:t>
            </a:r>
          </a:p>
        </p:txBody>
      </p:sp>
    </p:spTree>
    <p:extLst>
      <p:ext uri="{BB962C8B-B14F-4D97-AF65-F5344CB8AC3E}">
        <p14:creationId xmlns:p14="http://schemas.microsoft.com/office/powerpoint/2010/main" val="553077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2362C-80CA-4B7F-BC7F-78E8085D3C0A}"/>
              </a:ext>
            </a:extLst>
          </p:cNvPr>
          <p:cNvSpPr>
            <a:spLocks noGrp="1"/>
          </p:cNvSpPr>
          <p:nvPr>
            <p:ph type="title"/>
          </p:nvPr>
        </p:nvSpPr>
        <p:spPr/>
        <p:txBody>
          <a:bodyPr/>
          <a:lstStyle/>
          <a:p>
            <a:r>
              <a:rPr lang="en-US" dirty="0"/>
              <a:t>Collaboration with Other Departments</a:t>
            </a:r>
          </a:p>
        </p:txBody>
      </p:sp>
      <p:sp>
        <p:nvSpPr>
          <p:cNvPr id="3" name="Content Placeholder 2">
            <a:extLst>
              <a:ext uri="{FF2B5EF4-FFF2-40B4-BE49-F238E27FC236}">
                <a16:creationId xmlns:a16="http://schemas.microsoft.com/office/drawing/2014/main" id="{BD056C35-9547-46AE-B8D2-DD3E3B43F0D6}"/>
              </a:ext>
            </a:extLst>
          </p:cNvPr>
          <p:cNvSpPr>
            <a:spLocks noGrp="1"/>
          </p:cNvSpPr>
          <p:nvPr>
            <p:ph idx="1"/>
          </p:nvPr>
        </p:nvSpPr>
        <p:spPr/>
        <p:txBody>
          <a:bodyPr/>
          <a:lstStyle/>
          <a:p>
            <a:pPr algn="l"/>
            <a:r>
              <a:rPr lang="en-US" sz="2000" b="1" i="0" dirty="0">
                <a:solidFill>
                  <a:srgbClr val="FB6305"/>
                </a:solidFill>
                <a:effectLst/>
                <a:latin typeface="Franklin Gothic Book" panose="020B0503020102020204" pitchFamily="34" charset="0"/>
              </a:rPr>
              <a:t>Title IX Coordinators Need to Collaborate with Other Departments </a:t>
            </a:r>
          </a:p>
          <a:p>
            <a:pPr algn="l"/>
            <a:endParaRPr lang="en-US" i="0" dirty="0">
              <a:effectLst/>
              <a:latin typeface="Franklin Gothic Book" panose="020B0503020102020204" pitchFamily="34" charset="0"/>
            </a:endParaRPr>
          </a:p>
          <a:p>
            <a:pPr algn="l"/>
            <a:r>
              <a:rPr lang="en-US" i="0" dirty="0">
                <a:effectLst/>
                <a:latin typeface="Franklin Gothic Book" panose="020B0503020102020204" pitchFamily="34" charset="0"/>
              </a:rPr>
              <a:t>The Title IX Coordinator are responsible for collaborating with other departments to ensure compliance with Title IX laws and </a:t>
            </a:r>
            <a:r>
              <a:rPr lang="en-US" dirty="0">
                <a:latin typeface="Franklin Gothic Book" panose="020B0503020102020204" pitchFamily="34" charset="0"/>
              </a:rPr>
              <a:t>i</a:t>
            </a:r>
            <a:r>
              <a:rPr lang="en-US" i="0" dirty="0">
                <a:effectLst/>
                <a:latin typeface="Franklin Gothic Book" panose="020B0503020102020204" pitchFamily="34" charset="0"/>
              </a:rPr>
              <a:t>nstitutional policies. </a:t>
            </a:r>
          </a:p>
          <a:p>
            <a:pPr algn="l"/>
            <a:r>
              <a:rPr lang="en-US" i="0" dirty="0">
                <a:effectLst/>
                <a:latin typeface="Franklin Gothic Book" panose="020B0503020102020204" pitchFamily="34" charset="0"/>
              </a:rPr>
              <a:t>The Title IX </a:t>
            </a:r>
            <a:r>
              <a:rPr lang="en-US" dirty="0">
                <a:latin typeface="Franklin Gothic Book" panose="020B0503020102020204" pitchFamily="34" charset="0"/>
              </a:rPr>
              <a:t>C</a:t>
            </a:r>
            <a:r>
              <a:rPr lang="en-US" i="0" dirty="0">
                <a:effectLst/>
                <a:latin typeface="Franklin Gothic Book" panose="020B0503020102020204" pitchFamily="34" charset="0"/>
              </a:rPr>
              <a:t>oordinator will develop relationships with human resources, general counsel, public safety, student affairs, etc. to ensure that  each department is in compliance with Title IX, </a:t>
            </a:r>
            <a:r>
              <a:rPr lang="en-US" dirty="0">
                <a:latin typeface="Franklin Gothic Book" panose="020B0503020102020204" pitchFamily="34" charset="0"/>
              </a:rPr>
              <a:t>is educating their employees and students about Title IX and the Office of Institutional Equity, and t</a:t>
            </a:r>
            <a:r>
              <a:rPr lang="en-US" i="0" dirty="0">
                <a:effectLst/>
                <a:latin typeface="Franklin Gothic Book" panose="020B0503020102020204" pitchFamily="34" charset="0"/>
              </a:rPr>
              <a:t>o work together to provide a safe and secure campus environment .</a:t>
            </a:r>
          </a:p>
          <a:p>
            <a:endParaRPr lang="en-US" dirty="0"/>
          </a:p>
        </p:txBody>
      </p:sp>
    </p:spTree>
    <p:extLst>
      <p:ext uri="{BB962C8B-B14F-4D97-AF65-F5344CB8AC3E}">
        <p14:creationId xmlns:p14="http://schemas.microsoft.com/office/powerpoint/2010/main" val="1522123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1FF2-A8CA-4654-8073-A1466DA3DF09}"/>
              </a:ext>
            </a:extLst>
          </p:cNvPr>
          <p:cNvSpPr>
            <a:spLocks noGrp="1"/>
          </p:cNvSpPr>
          <p:nvPr>
            <p:ph type="title"/>
          </p:nvPr>
        </p:nvSpPr>
        <p:spPr/>
        <p:txBody>
          <a:bodyPr/>
          <a:lstStyle/>
          <a:p>
            <a:r>
              <a:rPr lang="en-US" dirty="0"/>
              <a:t>Institutional Training and Postings</a:t>
            </a:r>
          </a:p>
        </p:txBody>
      </p:sp>
      <p:sp>
        <p:nvSpPr>
          <p:cNvPr id="3" name="Content Placeholder 2">
            <a:extLst>
              <a:ext uri="{FF2B5EF4-FFF2-40B4-BE49-F238E27FC236}">
                <a16:creationId xmlns:a16="http://schemas.microsoft.com/office/drawing/2014/main" id="{01D29CE0-F0C7-44CE-AAE6-53E6DDDF6404}"/>
              </a:ext>
            </a:extLst>
          </p:cNvPr>
          <p:cNvSpPr>
            <a:spLocks noGrp="1"/>
          </p:cNvSpPr>
          <p:nvPr>
            <p:ph idx="1"/>
          </p:nvPr>
        </p:nvSpPr>
        <p:spPr>
          <a:xfrm>
            <a:off x="822960" y="1100628"/>
            <a:ext cx="7520940" cy="3547572"/>
          </a:xfrm>
        </p:spPr>
        <p:txBody>
          <a:bodyPr/>
          <a:lstStyle/>
          <a:p>
            <a:pPr>
              <a:buFont typeface="Wingdings" panose="05000000000000000000" pitchFamily="2" charset="2"/>
              <a:buChar char="ü"/>
            </a:pPr>
            <a:r>
              <a:rPr lang="en-US" dirty="0"/>
              <a:t>The Title IX Coordinator will ensure that training requirements are offered to all students and employees.</a:t>
            </a:r>
          </a:p>
          <a:p>
            <a:pPr>
              <a:buFont typeface="Wingdings" panose="05000000000000000000" pitchFamily="2" charset="2"/>
              <a:buChar char="ü"/>
            </a:pPr>
            <a:r>
              <a:rPr lang="en-US" dirty="0"/>
              <a:t>The Title IX Coordinator will ensure that the trainings are tracked, and appropriate records and reports are maintained.</a:t>
            </a:r>
          </a:p>
          <a:p>
            <a:pPr>
              <a:buFont typeface="Wingdings" panose="05000000000000000000" pitchFamily="2" charset="2"/>
              <a:buChar char="ü"/>
            </a:pPr>
            <a:r>
              <a:rPr lang="en-US" dirty="0"/>
              <a:t>The Title IX Coordinator will ensure that the required trainings used to train the Title IX Coordinator, Title IX Investigators, and Title IX Decision Makers are posted on the website and made available to the community.</a:t>
            </a:r>
          </a:p>
          <a:p>
            <a:pPr>
              <a:buFont typeface="Wingdings" panose="05000000000000000000" pitchFamily="2" charset="2"/>
              <a:buChar char="ü"/>
            </a:pPr>
            <a:r>
              <a:rPr lang="en-US" dirty="0"/>
              <a:t>The Title IX Coordinator will ensure that all publications and webpages contain information regarding the Title IX contact for the institution.</a:t>
            </a:r>
          </a:p>
          <a:p>
            <a:pPr>
              <a:buFont typeface="Wingdings" panose="05000000000000000000" pitchFamily="2" charset="2"/>
              <a:buChar char="ü"/>
            </a:pPr>
            <a:r>
              <a:rPr lang="en-US" dirty="0"/>
              <a:t>The Title IX Coordinator will ensure that the College Community receives a copy of the policy (Title 4, Chapter 8, Section 13) electronically on an annual basis.</a:t>
            </a:r>
          </a:p>
        </p:txBody>
      </p:sp>
    </p:spTree>
    <p:extLst>
      <p:ext uri="{BB962C8B-B14F-4D97-AF65-F5344CB8AC3E}">
        <p14:creationId xmlns:p14="http://schemas.microsoft.com/office/powerpoint/2010/main" val="11404502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8825E-A684-4962-8F9E-D8185B1A6B7C}"/>
              </a:ext>
            </a:extLst>
          </p:cNvPr>
          <p:cNvSpPr>
            <a:spLocks noGrp="1"/>
          </p:cNvSpPr>
          <p:nvPr>
            <p:ph type="title"/>
          </p:nvPr>
        </p:nvSpPr>
        <p:spPr/>
        <p:txBody>
          <a:bodyPr/>
          <a:lstStyle/>
          <a:p>
            <a:r>
              <a:rPr lang="en-US" dirty="0"/>
              <a:t>Safe &amp; Secure Environment</a:t>
            </a:r>
          </a:p>
        </p:txBody>
      </p:sp>
      <p:sp>
        <p:nvSpPr>
          <p:cNvPr id="3" name="Content Placeholder 2">
            <a:extLst>
              <a:ext uri="{FF2B5EF4-FFF2-40B4-BE49-F238E27FC236}">
                <a16:creationId xmlns:a16="http://schemas.microsoft.com/office/drawing/2014/main" id="{976DAA2F-9CFC-40F7-AEAB-B5370DCC2C27}"/>
              </a:ext>
            </a:extLst>
          </p:cNvPr>
          <p:cNvSpPr>
            <a:spLocks noGrp="1"/>
          </p:cNvSpPr>
          <p:nvPr>
            <p:ph idx="1"/>
          </p:nvPr>
        </p:nvSpPr>
        <p:spPr/>
        <p:txBody>
          <a:bodyPr/>
          <a:lstStyle/>
          <a:p>
            <a:pPr algn="just">
              <a:buFont typeface="Wingdings" panose="05000000000000000000" pitchFamily="2" charset="2"/>
              <a:buChar char="v"/>
            </a:pPr>
            <a:r>
              <a:rPr lang="en-US" i="0" dirty="0">
                <a:effectLst/>
              </a:rPr>
              <a:t>The Title IX Coordinator has numerous responsibilities to ensure that the institution maintains Title IX compliance. </a:t>
            </a:r>
          </a:p>
          <a:p>
            <a:pPr algn="just">
              <a:buFont typeface="Wingdings" panose="05000000000000000000" pitchFamily="2" charset="2"/>
              <a:buChar char="v"/>
            </a:pPr>
            <a:r>
              <a:rPr lang="en-US" i="0" dirty="0">
                <a:effectLst/>
              </a:rPr>
              <a:t>But more importantly, they are the key to providing a safe and secure environment that is free from sexual violence and discrimination for our employees to work and our students to learn.  An environment that welcomes and supports all students, employees, and visitors.</a:t>
            </a:r>
          </a:p>
          <a:p>
            <a:endParaRPr lang="en-US" dirty="0"/>
          </a:p>
        </p:txBody>
      </p:sp>
    </p:spTree>
    <p:extLst>
      <p:ext uri="{BB962C8B-B14F-4D97-AF65-F5344CB8AC3E}">
        <p14:creationId xmlns:p14="http://schemas.microsoft.com/office/powerpoint/2010/main" val="2407348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5FAC-ACC1-4910-AD79-2AAAEA4D1904}"/>
              </a:ext>
            </a:extLst>
          </p:cNvPr>
          <p:cNvSpPr>
            <a:spLocks noGrp="1"/>
          </p:cNvSpPr>
          <p:nvPr>
            <p:ph type="title"/>
          </p:nvPr>
        </p:nvSpPr>
        <p:spPr/>
        <p:txBody>
          <a:bodyPr/>
          <a:lstStyle/>
          <a:p>
            <a:r>
              <a:rPr lang="en-US" dirty="0"/>
              <a:t>Emergency Removal of Student</a:t>
            </a:r>
          </a:p>
        </p:txBody>
      </p:sp>
      <p:sp>
        <p:nvSpPr>
          <p:cNvPr id="3" name="Content Placeholder 2">
            <a:extLst>
              <a:ext uri="{FF2B5EF4-FFF2-40B4-BE49-F238E27FC236}">
                <a16:creationId xmlns:a16="http://schemas.microsoft.com/office/drawing/2014/main" id="{F18A62E3-26FB-4192-AD52-A5C0D1FE0A35}"/>
              </a:ext>
            </a:extLst>
          </p:cNvPr>
          <p:cNvSpPr>
            <a:spLocks noGrp="1"/>
          </p:cNvSpPr>
          <p:nvPr>
            <p:ph idx="1"/>
          </p:nvPr>
        </p:nvSpPr>
        <p:spPr/>
        <p:txBody>
          <a:bodyPr/>
          <a:lstStyle/>
          <a:p>
            <a:r>
              <a:rPr lang="en-US" sz="1800" dirty="0">
                <a:solidFill>
                  <a:srgbClr val="FB6305"/>
                </a:solidFill>
              </a:rPr>
              <a:t>The College may remove a student or employee from an educational program or activity if there is an immediate and eminent threat to the safety of the community.  </a:t>
            </a:r>
          </a:p>
          <a:p>
            <a:endParaRPr lang="en-US" dirty="0"/>
          </a:p>
          <a:p>
            <a:r>
              <a:rPr lang="en-US" dirty="0"/>
              <a:t>To do so, the College must:</a:t>
            </a:r>
          </a:p>
          <a:p>
            <a:pPr marL="285750" indent="-285750">
              <a:buFont typeface="Wingdings" panose="05000000000000000000" pitchFamily="2" charset="2"/>
              <a:buChar char="ü"/>
            </a:pPr>
            <a:r>
              <a:rPr lang="en-US" dirty="0"/>
              <a:t>Determine if there is an immediate threat to individuals or the College     Community, and</a:t>
            </a:r>
          </a:p>
          <a:p>
            <a:pPr marL="285750" indent="-285750">
              <a:buFont typeface="Wingdings" panose="05000000000000000000" pitchFamily="2" charset="2"/>
              <a:buChar char="ü"/>
            </a:pPr>
            <a:r>
              <a:rPr lang="en-US" dirty="0"/>
              <a:t>Must provide the respondent with a notice and an opportunity to challenge the decision immediately following removal. </a:t>
            </a:r>
          </a:p>
        </p:txBody>
      </p:sp>
    </p:spTree>
    <p:extLst>
      <p:ext uri="{BB962C8B-B14F-4D97-AF65-F5344CB8AC3E}">
        <p14:creationId xmlns:p14="http://schemas.microsoft.com/office/powerpoint/2010/main" val="37989948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AE93-E7E7-4A3C-B011-9EC0710943A7}"/>
              </a:ext>
            </a:extLst>
          </p:cNvPr>
          <p:cNvSpPr>
            <a:spLocks noGrp="1"/>
          </p:cNvSpPr>
          <p:nvPr>
            <p:ph type="ctrTitle"/>
          </p:nvPr>
        </p:nvSpPr>
        <p:spPr/>
        <p:txBody>
          <a:bodyPr/>
          <a:lstStyle/>
          <a:p>
            <a:r>
              <a:rPr lang="en-US" dirty="0"/>
              <a:t>Bias &amp; Stereotypes</a:t>
            </a:r>
          </a:p>
        </p:txBody>
      </p:sp>
      <p:sp>
        <p:nvSpPr>
          <p:cNvPr id="3" name="Subtitle 2">
            <a:extLst>
              <a:ext uri="{FF2B5EF4-FFF2-40B4-BE49-F238E27FC236}">
                <a16:creationId xmlns:a16="http://schemas.microsoft.com/office/drawing/2014/main" id="{531D54C3-9BEA-4F12-93D7-87F845BABDC0}"/>
              </a:ext>
            </a:extLst>
          </p:cNvPr>
          <p:cNvSpPr>
            <a:spLocks noGrp="1"/>
          </p:cNvSpPr>
          <p:nvPr>
            <p:ph type="subTitle" idx="1"/>
          </p:nvPr>
        </p:nvSpPr>
        <p:spPr/>
        <p:txBody>
          <a:bodyPr/>
          <a:lstStyle/>
          <a:p>
            <a:r>
              <a:rPr lang="en-US" dirty="0"/>
              <a:t>why is understanding important?</a:t>
            </a:r>
          </a:p>
        </p:txBody>
      </p:sp>
    </p:spTree>
    <p:extLst>
      <p:ext uri="{BB962C8B-B14F-4D97-AF65-F5344CB8AC3E}">
        <p14:creationId xmlns:p14="http://schemas.microsoft.com/office/powerpoint/2010/main" val="2914014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ACCE-8AF4-4B85-AD21-AF2E7896DEB2}"/>
              </a:ext>
            </a:extLst>
          </p:cNvPr>
          <p:cNvSpPr>
            <a:spLocks noGrp="1"/>
          </p:cNvSpPr>
          <p:nvPr>
            <p:ph type="title"/>
          </p:nvPr>
        </p:nvSpPr>
        <p:spPr/>
        <p:txBody>
          <a:bodyPr/>
          <a:lstStyle/>
          <a:p>
            <a:r>
              <a:rPr lang="en-US" dirty="0"/>
              <a:t>College environment</a:t>
            </a:r>
          </a:p>
        </p:txBody>
      </p:sp>
      <p:sp>
        <p:nvSpPr>
          <p:cNvPr id="3" name="Content Placeholder 2">
            <a:extLst>
              <a:ext uri="{FF2B5EF4-FFF2-40B4-BE49-F238E27FC236}">
                <a16:creationId xmlns:a16="http://schemas.microsoft.com/office/drawing/2014/main" id="{7A43CA3C-738B-46E1-A077-F937122D39E9}"/>
              </a:ext>
            </a:extLst>
          </p:cNvPr>
          <p:cNvSpPr>
            <a:spLocks noGrp="1"/>
          </p:cNvSpPr>
          <p:nvPr>
            <p:ph idx="1"/>
          </p:nvPr>
        </p:nvSpPr>
        <p:spPr/>
        <p:txBody>
          <a:bodyPr/>
          <a:lstStyle/>
          <a:p>
            <a:pPr marL="0" marR="0" algn="just">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One of the main responsibilities of CSN’s Title IX Office is to provide a safe and secure environment, free from discrimination, for our employees to work and our students to learn.  </a:t>
            </a:r>
          </a:p>
          <a:p>
            <a:pPr marL="0" marR="0" algn="just">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To do this we must first recognize that not all people will embrace the idea of diversity, which is differences between people. This is a good thing. </a:t>
            </a:r>
          </a:p>
          <a:p>
            <a:pPr marL="0" marR="0" algn="just">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They will discriminate, which is reacting to those differences in a negative way. </a:t>
            </a:r>
          </a:p>
          <a:p>
            <a:pPr marL="0" marR="0" algn="just">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This behavior is caused by biases or prejudice, conscious or unconscious, in which all people possess.  </a:t>
            </a:r>
          </a:p>
          <a:p>
            <a:endParaRPr lang="en-US" dirty="0"/>
          </a:p>
        </p:txBody>
      </p:sp>
    </p:spTree>
    <p:extLst>
      <p:ext uri="{BB962C8B-B14F-4D97-AF65-F5344CB8AC3E}">
        <p14:creationId xmlns:p14="http://schemas.microsoft.com/office/powerpoint/2010/main" val="178642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A903-285F-4AEA-A271-A937DF39B42F}"/>
              </a:ext>
            </a:extLst>
          </p:cNvPr>
          <p:cNvSpPr>
            <a:spLocks noGrp="1"/>
          </p:cNvSpPr>
          <p:nvPr>
            <p:ph type="title"/>
          </p:nvPr>
        </p:nvSpPr>
        <p:spPr/>
        <p:txBody>
          <a:bodyPr/>
          <a:lstStyle/>
          <a:p>
            <a:r>
              <a:rPr lang="en-US" dirty="0"/>
              <a:t>Biases’ &amp; Stereotypes</a:t>
            </a:r>
          </a:p>
        </p:txBody>
      </p:sp>
      <p:sp>
        <p:nvSpPr>
          <p:cNvPr id="3" name="Content Placeholder 2">
            <a:extLst>
              <a:ext uri="{FF2B5EF4-FFF2-40B4-BE49-F238E27FC236}">
                <a16:creationId xmlns:a16="http://schemas.microsoft.com/office/drawing/2014/main" id="{AB9CB02B-C016-458C-A399-4EF0E13ECFE3}"/>
              </a:ext>
            </a:extLst>
          </p:cNvPr>
          <p:cNvSpPr>
            <a:spLocks noGrp="1"/>
          </p:cNvSpPr>
          <p:nvPr>
            <p:ph idx="1"/>
          </p:nvPr>
        </p:nvSpPr>
        <p:spPr>
          <a:xfrm>
            <a:off x="822960" y="1066800"/>
            <a:ext cx="7520940" cy="3579849"/>
          </a:xfrm>
        </p:spPr>
        <p:txBody>
          <a:bodyPr>
            <a:normAutofit/>
          </a:bodyPr>
          <a:lstStyle/>
          <a:p>
            <a:pPr>
              <a:lnSpc>
                <a:spcPct val="120000"/>
              </a:lnSpc>
            </a:pPr>
            <a:r>
              <a:rPr lang="en-US" sz="1800" dirty="0">
                <a:solidFill>
                  <a:srgbClr val="FB6305"/>
                </a:solidFill>
              </a:rPr>
              <a:t>Bias:</a:t>
            </a:r>
            <a:r>
              <a:rPr lang="en-US" sz="1800" dirty="0"/>
              <a:t> </a:t>
            </a:r>
          </a:p>
          <a:p>
            <a:pPr marL="0" indent="0">
              <a:lnSpc>
                <a:spcPct val="120000"/>
              </a:lnSpc>
            </a:pPr>
            <a:r>
              <a:rPr lang="en-US" sz="1800" dirty="0"/>
              <a:t>Is defined as a feeling or preference that interferes with impartial judgment for or against; usually considered to be unfair. This is more commonly known as prejudice.  </a:t>
            </a:r>
          </a:p>
          <a:p>
            <a:pPr marL="0" indent="0">
              <a:lnSpc>
                <a:spcPct val="120000"/>
              </a:lnSpc>
              <a:spcBef>
                <a:spcPts val="0"/>
              </a:spcBef>
              <a:defRPr/>
            </a:pPr>
            <a:endParaRPr lang="en-US" sz="1800" dirty="0">
              <a:solidFill>
                <a:srgbClr val="FB6305"/>
              </a:solidFill>
            </a:endParaRPr>
          </a:p>
          <a:p>
            <a:pPr marL="0" indent="0">
              <a:lnSpc>
                <a:spcPct val="120000"/>
              </a:lnSpc>
              <a:spcBef>
                <a:spcPts val="0"/>
              </a:spcBef>
              <a:defRPr/>
            </a:pPr>
            <a:r>
              <a:rPr lang="en-US" sz="1800" dirty="0">
                <a:solidFill>
                  <a:srgbClr val="FB6305"/>
                </a:solidFill>
              </a:rPr>
              <a:t>Stereotypes:</a:t>
            </a:r>
            <a:r>
              <a:rPr lang="en-US" sz="1800" dirty="0">
                <a:solidFill>
                  <a:srgbClr val="FFCC00"/>
                </a:solidFill>
              </a:rPr>
              <a:t>::</a:t>
            </a:r>
          </a:p>
          <a:p>
            <a:pPr marL="0" indent="0">
              <a:lnSpc>
                <a:spcPct val="120000"/>
              </a:lnSpc>
              <a:spcBef>
                <a:spcPts val="0"/>
              </a:spcBef>
              <a:defRPr/>
            </a:pPr>
            <a:r>
              <a:rPr lang="en-US" sz="1800" dirty="0"/>
              <a:t>A widely held, but fixed and oversimplified image or idea of a particular group of people, lacking any individuality. </a:t>
            </a:r>
            <a:r>
              <a:rPr lang="en-US" sz="1800" dirty="0">
                <a:effectLst/>
                <a:ea typeface="Times New Roman" panose="02020603050405020304" pitchFamily="18" charset="0"/>
                <a:cs typeface="Times New Roman" panose="02020603050405020304" pitchFamily="18" charset="0"/>
              </a:rPr>
              <a:t>grouping individuals together and making a judgment about them without knowing them.</a:t>
            </a:r>
            <a:endParaRPr lang="en-US" sz="1800" dirty="0"/>
          </a:p>
        </p:txBody>
      </p:sp>
    </p:spTree>
    <p:extLst>
      <p:ext uri="{BB962C8B-B14F-4D97-AF65-F5344CB8AC3E}">
        <p14:creationId xmlns:p14="http://schemas.microsoft.com/office/powerpoint/2010/main" val="848166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Title IX of the Education Amendments Act of 1972 </a:t>
            </a:r>
          </a:p>
        </p:txBody>
      </p:sp>
      <p:sp>
        <p:nvSpPr>
          <p:cNvPr id="3" name="Content Placeholder 2"/>
          <p:cNvSpPr>
            <a:spLocks noGrp="1"/>
          </p:cNvSpPr>
          <p:nvPr>
            <p:ph idx="1"/>
          </p:nvPr>
        </p:nvSpPr>
        <p:spPr>
          <a:xfrm>
            <a:off x="4749552" y="3048000"/>
            <a:ext cx="3807779" cy="2895599"/>
          </a:xfrm>
        </p:spPr>
        <p:txBody>
          <a:bodyPr>
            <a:normAutofit/>
          </a:bodyPr>
          <a:lstStyle/>
          <a:p>
            <a:r>
              <a:rPr lang="en-US" sz="2000" i="1" dirty="0">
                <a:solidFill>
                  <a:srgbClr val="FB6305"/>
                </a:solidFill>
              </a:rPr>
              <a:t>"No person in the United States shall, on the basis of sex, be excluded from participation in, be denied the benefits of, or be subjected to discrimination under any education program or activity receiving Federal financial assistance." </a:t>
            </a:r>
          </a:p>
          <a:p>
            <a:endParaRPr lang="en-US" dirty="0"/>
          </a:p>
        </p:txBody>
      </p:sp>
      <p:sp>
        <p:nvSpPr>
          <p:cNvPr id="4" name="Text Placeholder 3"/>
          <p:cNvSpPr>
            <a:spLocks noGrp="1"/>
          </p:cNvSpPr>
          <p:nvPr>
            <p:ph type="body" sz="half" idx="2"/>
          </p:nvPr>
        </p:nvSpPr>
        <p:spPr/>
        <p:txBody>
          <a:bodyPr/>
          <a:lstStyle/>
          <a:p>
            <a:r>
              <a:rPr lang="en-US" dirty="0"/>
              <a:t>Is a Federal Law that states:</a:t>
            </a:r>
          </a:p>
        </p:txBody>
      </p:sp>
    </p:spTree>
    <p:extLst>
      <p:ext uri="{BB962C8B-B14F-4D97-AF65-F5344CB8AC3E}">
        <p14:creationId xmlns:p14="http://schemas.microsoft.com/office/powerpoint/2010/main" val="3497192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CAA89-AA22-44FB-8397-1BDA2EDE7071}"/>
              </a:ext>
            </a:extLst>
          </p:cNvPr>
          <p:cNvSpPr>
            <a:spLocks noGrp="1"/>
          </p:cNvSpPr>
          <p:nvPr>
            <p:ph type="title"/>
          </p:nvPr>
        </p:nvSpPr>
        <p:spPr/>
        <p:txBody>
          <a:bodyPr/>
          <a:lstStyle/>
          <a:p>
            <a:r>
              <a:rPr lang="en-US" dirty="0"/>
              <a:t>Examples of Stereotypes</a:t>
            </a:r>
          </a:p>
        </p:txBody>
      </p:sp>
      <p:sp>
        <p:nvSpPr>
          <p:cNvPr id="3" name="Content Placeholder 2">
            <a:extLst>
              <a:ext uri="{FF2B5EF4-FFF2-40B4-BE49-F238E27FC236}">
                <a16:creationId xmlns:a16="http://schemas.microsoft.com/office/drawing/2014/main" id="{4E0D9172-C6B4-4965-9C38-538493FF2DD8}"/>
              </a:ext>
            </a:extLst>
          </p:cNvPr>
          <p:cNvSpPr>
            <a:spLocks noGrp="1"/>
          </p:cNvSpPr>
          <p:nvPr>
            <p:ph idx="1"/>
          </p:nvPr>
        </p:nvSpPr>
        <p:spPr>
          <a:xfrm>
            <a:off x="685800" y="914400"/>
            <a:ext cx="7658100" cy="5181600"/>
          </a:xfrm>
        </p:spPr>
        <p:txBody>
          <a:bodyPr>
            <a:noAutofit/>
          </a:bodyPr>
          <a:lstStyle/>
          <a:p>
            <a:pPr marL="342900" marR="0" lvl="0" indent="-342900">
              <a:spcBef>
                <a:spcPts val="150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rPr>
              <a:t>All Blacks are good athletes.</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b="1" kern="1200" dirty="0">
                <a:effectLst/>
                <a:latin typeface="Franklin Gothic Book" panose="020B0503020102020204" pitchFamily="34" charset="0"/>
                <a:ea typeface="Times New Roman" panose="02020603050405020304" pitchFamily="18" charset="0"/>
                <a:cs typeface="Calibri" panose="020F0502020204030204" pitchFamily="34" charset="0"/>
              </a:rPr>
              <a:t>White men can’t jump.</a:t>
            </a:r>
          </a:p>
          <a:p>
            <a:pPr marL="342900" marR="0" lvl="0" indent="-342900">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rPr>
              <a:t>Men are strong and do all the work.</a:t>
            </a:r>
            <a:endParaRPr lang="en-US" sz="14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Women are not as smart as men.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Guys are messy and unclean.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b="1" kern="1200" dirty="0">
                <a:effectLst/>
                <a:latin typeface="Franklin Gothic Book" panose="020B0503020102020204" pitchFamily="34" charset="0"/>
                <a:ea typeface="Times New Roman" panose="02020603050405020304" pitchFamily="18" charset="0"/>
                <a:cs typeface="Calibri" panose="020F0502020204030204" pitchFamily="34" charset="0"/>
              </a:rPr>
              <a:t>Black people have rhythm.</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b="1" kern="1200" dirty="0">
                <a:effectLst/>
                <a:latin typeface="Franklin Gothic Book" panose="020B0503020102020204" pitchFamily="34" charset="0"/>
                <a:ea typeface="Times New Roman" panose="02020603050405020304" pitchFamily="18" charset="0"/>
                <a:cs typeface="Calibri" panose="020F0502020204030204" pitchFamily="34" charset="0"/>
              </a:rPr>
              <a:t>All jocks are dumb.</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400" b="1" kern="1200" dirty="0">
                <a:effectLst/>
                <a:latin typeface="Franklin Gothic Book" panose="020B0503020102020204" pitchFamily="34" charset="0"/>
                <a:ea typeface="Times New Roman" panose="02020603050405020304" pitchFamily="18" charset="0"/>
                <a:cs typeface="Calibri" panose="020F0502020204030204" pitchFamily="34" charset="0"/>
              </a:rPr>
              <a:t>All blondes are dumb.</a:t>
            </a:r>
            <a:endParaRPr lang="en-US" sz="14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Mexicans are lazy and came into America illegally.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Arabs and Muslims are terrorists.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Jews are rich/cheap/greedy.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Asians are good at math.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Irish men are alcoholics.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All politicians are philanderers and think only of personal gain and benefit.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400" b="1" dirty="0">
                <a:effectLst/>
                <a:latin typeface="Franklin Gothic Book" panose="020B0503020102020204" pitchFamily="34" charset="0"/>
                <a:ea typeface="Times New Roman" panose="02020603050405020304" pitchFamily="18" charset="0"/>
                <a:cs typeface="Times New Roman" panose="02020603050405020304" pitchFamily="18" charset="0"/>
              </a:rPr>
              <a:t>Females are only concerned about physical appearance.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400" b="1" kern="1200" dirty="0">
                <a:solidFill>
                  <a:srgbClr val="000000"/>
                </a:solidFill>
                <a:effectLst/>
                <a:latin typeface="Franklin Gothic Book" panose="020B0503020102020204" pitchFamily="34" charset="0"/>
                <a:ea typeface="Times New Roman" panose="02020603050405020304" pitchFamily="18" charset="0"/>
                <a:cs typeface="Calibri" panose="020F0502020204030204" pitchFamily="34" charset="0"/>
              </a:rPr>
              <a:t>All women drive badly</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400" b="1" kern="1200" dirty="0">
                <a:solidFill>
                  <a:srgbClr val="000000"/>
                </a:solidFill>
                <a:effectLst/>
                <a:latin typeface="Franklin Gothic Book" panose="020B0503020102020204" pitchFamily="34" charset="0"/>
                <a:ea typeface="Times New Roman" panose="02020603050405020304" pitchFamily="18" charset="0"/>
                <a:cs typeface="Calibri" panose="020F0502020204030204" pitchFamily="34" charset="0"/>
              </a:rPr>
              <a:t>British people are all snobs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400" b="1" kern="1200" dirty="0">
                <a:solidFill>
                  <a:srgbClr val="000000"/>
                </a:solidFill>
                <a:effectLst/>
                <a:latin typeface="Franklin Gothic Book" panose="020B0503020102020204" pitchFamily="34" charset="0"/>
                <a:ea typeface="Times New Roman" panose="02020603050405020304" pitchFamily="18" charset="0"/>
                <a:cs typeface="Calibri" panose="020F0502020204030204" pitchFamily="34" charset="0"/>
              </a:rPr>
              <a:t>Italian men are short.</a:t>
            </a:r>
          </a:p>
          <a:p>
            <a:pPr marL="342900" marR="0" lvl="0" indent="-342900">
              <a:spcBef>
                <a:spcPts val="0"/>
              </a:spcBef>
              <a:spcAft>
                <a:spcPts val="0"/>
              </a:spcAft>
              <a:buFont typeface="Arial" panose="020B0604020202020204" pitchFamily="34" charset="0"/>
              <a:buChar char="•"/>
              <a:tabLst>
                <a:tab pos="457200" algn="l"/>
              </a:tabLst>
            </a:pPr>
            <a:r>
              <a:rPr lang="en-US" sz="1400" b="1" kern="1200" dirty="0">
                <a:solidFill>
                  <a:srgbClr val="000000"/>
                </a:solidFill>
                <a:effectLst/>
                <a:latin typeface="Franklin Gothic Book" panose="020B0503020102020204" pitchFamily="34" charset="0"/>
                <a:ea typeface="Times New Roman" panose="02020603050405020304" pitchFamily="18" charset="0"/>
                <a:cs typeface="Calibri" panose="020F0502020204030204" pitchFamily="34" charset="0"/>
              </a:rPr>
              <a:t>Arabs drive taxies or own convenience stores.</a:t>
            </a:r>
          </a:p>
          <a:p>
            <a:pPr marL="342900" marR="0" lvl="0" indent="-342900">
              <a:spcBef>
                <a:spcPts val="0"/>
              </a:spcBef>
              <a:spcAft>
                <a:spcPts val="0"/>
              </a:spcAft>
              <a:buFont typeface="Arial" panose="020B0604020202020204" pitchFamily="34" charset="0"/>
              <a:buChar char="•"/>
              <a:tabLst>
                <a:tab pos="457200" algn="l"/>
              </a:tabLst>
            </a:pPr>
            <a:endParaRPr lang="en-US" sz="1200" dirty="0">
              <a:solidFill>
                <a:srgbClr val="000000"/>
              </a:solidFill>
              <a:latin typeface="Franklin Gothic Book" panose="020B0503020102020204" pitchFamily="34" charset="0"/>
              <a:cs typeface="Calibri" panose="020F0502020204030204" pitchFamily="34" charset="0"/>
            </a:endParaRPr>
          </a:p>
          <a:p>
            <a:pPr marL="0" indent="0" algn="ctr">
              <a:spcBef>
                <a:spcPts val="0"/>
              </a:spcBef>
              <a:tabLst>
                <a:tab pos="457200" algn="l"/>
              </a:tabLst>
            </a:pPr>
            <a:r>
              <a:rPr lang="en-US" sz="1800" dirty="0">
                <a:effectLst/>
                <a:latin typeface="Franklin Gothic Book" panose="020B0503020102020204" pitchFamily="34" charset="0"/>
                <a:ea typeface="Times New Roman" panose="02020603050405020304" pitchFamily="18" charset="0"/>
              </a:rPr>
              <a:t>Stereotypes create a negative impact and cause the belief of untruths.  They put up blinders which inhibits the ability  of an individual to recognize the positive strengths and qualities of another.  </a:t>
            </a:r>
            <a:endParaRPr lang="en-US" sz="1200" dirty="0"/>
          </a:p>
        </p:txBody>
      </p:sp>
    </p:spTree>
    <p:extLst>
      <p:ext uri="{BB962C8B-B14F-4D97-AF65-F5344CB8AC3E}">
        <p14:creationId xmlns:p14="http://schemas.microsoft.com/office/powerpoint/2010/main" val="1105638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94374-2AF2-4BE7-B41C-59CAFB349781}"/>
              </a:ext>
            </a:extLst>
          </p:cNvPr>
          <p:cNvSpPr>
            <a:spLocks noGrp="1"/>
          </p:cNvSpPr>
          <p:nvPr>
            <p:ph type="title"/>
          </p:nvPr>
        </p:nvSpPr>
        <p:spPr/>
        <p:txBody>
          <a:bodyPr/>
          <a:lstStyle/>
          <a:p>
            <a:r>
              <a:rPr lang="en-US" dirty="0"/>
              <a:t>Types of Biases</a:t>
            </a:r>
          </a:p>
        </p:txBody>
      </p:sp>
      <p:sp>
        <p:nvSpPr>
          <p:cNvPr id="3" name="Content Placeholder 2">
            <a:extLst>
              <a:ext uri="{FF2B5EF4-FFF2-40B4-BE49-F238E27FC236}">
                <a16:creationId xmlns:a16="http://schemas.microsoft.com/office/drawing/2014/main" id="{D33EBB94-0308-48A8-8D47-0AE34F856930}"/>
              </a:ext>
            </a:extLst>
          </p:cNvPr>
          <p:cNvSpPr>
            <a:spLocks noGrp="1"/>
          </p:cNvSpPr>
          <p:nvPr>
            <p:ph idx="1"/>
          </p:nvPr>
        </p:nvSpPr>
        <p:spPr>
          <a:xfrm>
            <a:off x="822960" y="914400"/>
            <a:ext cx="7520940" cy="4114800"/>
          </a:xfrm>
        </p:spPr>
        <p:txBody>
          <a:bodyPr>
            <a:normAutofit fontScale="77500" lnSpcReduction="20000"/>
          </a:bodyPr>
          <a:lstStyle/>
          <a:p>
            <a:r>
              <a:rPr lang="en-US" sz="2100" dirty="0">
                <a:solidFill>
                  <a:srgbClr val="FB6305"/>
                </a:solidFill>
              </a:rPr>
              <a:t>Conscious or Explicit:</a:t>
            </a:r>
          </a:p>
          <a:p>
            <a:r>
              <a:rPr lang="en-US" sz="1900" i="0" dirty="0">
                <a:effectLst/>
              </a:rPr>
              <a:t>In the case of explicit or conscious bias, the person is very clear about his or her feelings and attitudes, and related behaviors are conducted with intent. </a:t>
            </a:r>
          </a:p>
          <a:p>
            <a:r>
              <a:rPr lang="en-US" sz="1900" i="0" dirty="0">
                <a:effectLst/>
              </a:rPr>
              <a:t>This type of bias is processed neurologically at a conscious level as declarative, semantic memory, and in words. </a:t>
            </a:r>
          </a:p>
          <a:p>
            <a:r>
              <a:rPr lang="en-US" sz="1900" i="0" dirty="0">
                <a:effectLst/>
              </a:rPr>
              <a:t>Conscious bias in its extreme is characterized by overt negative behavior that can be expressed through physical and verbal harassment or through more subtle means such as exclusion.</a:t>
            </a:r>
            <a:endParaRPr lang="en-US" sz="1900" dirty="0"/>
          </a:p>
          <a:p>
            <a:r>
              <a:rPr lang="en-US" sz="2100" dirty="0">
                <a:solidFill>
                  <a:srgbClr val="FB6305"/>
                </a:solidFill>
              </a:rPr>
              <a:t>Unconscious or Implicit:</a:t>
            </a:r>
          </a:p>
          <a:p>
            <a:r>
              <a:rPr lang="en-US" sz="1900" i="0" dirty="0">
                <a:effectLst/>
              </a:rPr>
              <a:t>Implicit or unconscious bias operates outside of the person’s awareness.</a:t>
            </a:r>
          </a:p>
          <a:p>
            <a:r>
              <a:rPr lang="en-US" sz="1900" dirty="0"/>
              <a:t>It </a:t>
            </a:r>
            <a:r>
              <a:rPr lang="en-US" sz="1900" i="0" dirty="0">
                <a:effectLst/>
              </a:rPr>
              <a:t>can be in direct contradiction to a person’s beliefs and values. </a:t>
            </a:r>
          </a:p>
          <a:p>
            <a:r>
              <a:rPr lang="en-US" sz="1900" i="0" dirty="0">
                <a:effectLst/>
              </a:rPr>
              <a:t>Implicit bias is dangerous in that it automatically seeps into a person’s affect or behavior and is outside of the full awareness of that individual. </a:t>
            </a:r>
          </a:p>
          <a:p>
            <a:r>
              <a:rPr lang="en-US" sz="1900" i="0" dirty="0">
                <a:effectLst/>
              </a:rPr>
              <a:t>Implicit bias can interfere with decision-making, and professional relationships such that the goals that are established are compromised.</a:t>
            </a:r>
          </a:p>
          <a:p>
            <a:r>
              <a:rPr lang="en-US" sz="1900" dirty="0"/>
              <a:t>These biases are associated with stereotyping.</a:t>
            </a:r>
            <a:endParaRPr lang="en-US" sz="1900" i="0" dirty="0">
              <a:effectLst/>
            </a:endParaRPr>
          </a:p>
          <a:p>
            <a:endParaRPr lang="en-US" dirty="0"/>
          </a:p>
        </p:txBody>
      </p:sp>
    </p:spTree>
    <p:extLst>
      <p:ext uri="{BB962C8B-B14F-4D97-AF65-F5344CB8AC3E}">
        <p14:creationId xmlns:p14="http://schemas.microsoft.com/office/powerpoint/2010/main" val="307855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21B8-D869-470A-85D9-4D1FF9A5FE1F}"/>
              </a:ext>
            </a:extLst>
          </p:cNvPr>
          <p:cNvSpPr>
            <a:spLocks noGrp="1"/>
          </p:cNvSpPr>
          <p:nvPr>
            <p:ph type="title"/>
          </p:nvPr>
        </p:nvSpPr>
        <p:spPr/>
        <p:txBody>
          <a:bodyPr/>
          <a:lstStyle/>
          <a:p>
            <a:r>
              <a:rPr lang="en-US" dirty="0"/>
              <a:t>Overcoming Biases</a:t>
            </a:r>
          </a:p>
        </p:txBody>
      </p:sp>
      <p:sp>
        <p:nvSpPr>
          <p:cNvPr id="3" name="Content Placeholder 2">
            <a:extLst>
              <a:ext uri="{FF2B5EF4-FFF2-40B4-BE49-F238E27FC236}">
                <a16:creationId xmlns:a16="http://schemas.microsoft.com/office/drawing/2014/main" id="{D6C54A3F-73E1-4AB6-A444-9418BE77F753}"/>
              </a:ext>
            </a:extLst>
          </p:cNvPr>
          <p:cNvSpPr>
            <a:spLocks noGrp="1"/>
          </p:cNvSpPr>
          <p:nvPr>
            <p:ph idx="1"/>
          </p:nvPr>
        </p:nvSpPr>
        <p:spPr/>
        <p:txBody>
          <a:bodyPr/>
          <a:lstStyle/>
          <a:p>
            <a:r>
              <a:rPr lang="en-US" sz="1800" dirty="0">
                <a:solidFill>
                  <a:srgbClr val="FB6305"/>
                </a:solidFill>
                <a:effectLst/>
                <a:latin typeface="Franklin Gothic Book" panose="020B0503020102020204" pitchFamily="34" charset="0"/>
                <a:ea typeface="Calibri" panose="020F0502020204030204" pitchFamily="34" charset="0"/>
                <a:cs typeface="Times New Roman" panose="02020603050405020304" pitchFamily="18" charset="0"/>
              </a:rPr>
              <a:t>To overcome biases, we must:</a:t>
            </a:r>
          </a:p>
          <a:p>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First recognize that we have them. </a:t>
            </a:r>
          </a:p>
          <a:p>
            <a:pPr marL="0" indent="0"/>
            <a:r>
              <a:rPr lang="en-US" dirty="0">
                <a:latin typeface="Franklin Gothic Book" panose="020B0503020102020204" pitchFamily="34" charset="0"/>
                <a:ea typeface="Calibri" panose="020F0502020204030204" pitchFamily="34" charset="0"/>
                <a:cs typeface="Times New Roman" panose="02020603050405020304" pitchFamily="18" charset="0"/>
              </a:rPr>
              <a:t>	</a:t>
            </a:r>
            <a:r>
              <a:rPr lang="en-US" sz="1600" i="1" dirty="0">
                <a:solidFill>
                  <a:srgbClr val="0679A3"/>
                </a:solidFill>
                <a:effectLst/>
                <a:latin typeface="Franklin Gothic Book" panose="020B0503020102020204" pitchFamily="34" charset="0"/>
                <a:ea typeface="Calibri" panose="020F0502020204030204" pitchFamily="34" charset="0"/>
                <a:cs typeface="Times New Roman" panose="02020603050405020304" pitchFamily="18" charset="0"/>
              </a:rPr>
              <a:t>Be honest with yourself and admit to having the biases</a:t>
            </a:r>
          </a:p>
          <a:p>
            <a:pPr>
              <a:buFont typeface="Wingdings" panose="05000000000000000000" pitchFamily="2" charset="2"/>
              <a:buChar char="ü"/>
            </a:pPr>
            <a:r>
              <a:rPr lang="en-US" dirty="0">
                <a:latin typeface="Franklin Gothic Book" panose="020B0503020102020204" pitchFamily="34" charset="0"/>
                <a:ea typeface="Calibri" panose="020F0502020204030204" pitchFamily="34" charset="0"/>
                <a:cs typeface="Times New Roman" panose="02020603050405020304" pitchFamily="18" charset="0"/>
              </a:rPr>
              <a:t>Then </a:t>
            </a: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understand why we have them.</a:t>
            </a:r>
          </a:p>
          <a:p>
            <a:pPr marL="0" indent="0"/>
            <a:r>
              <a:rPr lang="en-US" dirty="0">
                <a:latin typeface="Franklin Gothic Book" panose="020B0503020102020204" pitchFamily="34" charset="0"/>
                <a:ea typeface="Calibri" panose="020F0502020204030204" pitchFamily="34" charset="0"/>
                <a:cs typeface="Times New Roman" panose="02020603050405020304" pitchFamily="18" charset="0"/>
              </a:rPr>
              <a:t>	</a:t>
            </a:r>
            <a:r>
              <a:rPr lang="en-US" i="1" dirty="0">
                <a:solidFill>
                  <a:srgbClr val="0679A3"/>
                </a:solidFill>
                <a:latin typeface="Franklin Gothic Book" panose="020B0503020102020204" pitchFamily="34" charset="0"/>
                <a:ea typeface="Calibri" panose="020F0502020204030204" pitchFamily="34" charset="0"/>
                <a:cs typeface="Times New Roman" panose="02020603050405020304" pitchFamily="18" charset="0"/>
              </a:rPr>
              <a:t>Was it taught by your environment or did a negative experience cause the 	bias?</a:t>
            </a:r>
            <a:endParaRPr lang="en-US" sz="1600" i="1" dirty="0">
              <a:solidFill>
                <a:srgbClr val="0679A3"/>
              </a:solidFill>
              <a:effectLst/>
              <a:latin typeface="Franklin Gothic Book" panose="020B050302010202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ü"/>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Then m</a:t>
            </a:r>
            <a:r>
              <a:rPr lang="en-US" dirty="0">
                <a:effectLst/>
                <a:latin typeface="Franklin Gothic Book" panose="020B0503020102020204" pitchFamily="34" charset="0"/>
                <a:ea typeface="Calibri" panose="020F0502020204030204" pitchFamily="34" charset="0"/>
                <a:cs typeface="Times New Roman" panose="02020603050405020304" pitchFamily="18" charset="0"/>
              </a:rPr>
              <a:t>ake a conscious effort not to let them control our decisions.</a:t>
            </a:r>
          </a:p>
          <a:p>
            <a:pPr marL="0" indent="0"/>
            <a:r>
              <a:rPr lang="en-US" dirty="0">
                <a:latin typeface="Franklin Gothic Book" panose="020B0503020102020204" pitchFamily="34" charset="0"/>
                <a:cs typeface="Times New Roman" panose="02020603050405020304" pitchFamily="18" charset="0"/>
              </a:rPr>
              <a:t>	</a:t>
            </a:r>
            <a:r>
              <a:rPr lang="en-US" i="1" dirty="0">
                <a:solidFill>
                  <a:srgbClr val="0679A3"/>
                </a:solidFill>
                <a:latin typeface="Franklin Gothic Book" panose="020B0503020102020204" pitchFamily="34" charset="0"/>
                <a:cs typeface="Times New Roman" panose="02020603050405020304" pitchFamily="18" charset="0"/>
              </a:rPr>
              <a:t>Take control of the bias! Understand the cause and work out the solution 	to let it go!</a:t>
            </a:r>
          </a:p>
          <a:p>
            <a:pPr marL="0" indent="0"/>
            <a:endParaRPr lang="en-US" i="1" dirty="0">
              <a:latin typeface="Franklin Gothic Book" panose="020B0503020102020204" pitchFamily="34" charset="0"/>
            </a:endParaRPr>
          </a:p>
        </p:txBody>
      </p:sp>
    </p:spTree>
    <p:extLst>
      <p:ext uri="{BB962C8B-B14F-4D97-AF65-F5344CB8AC3E}">
        <p14:creationId xmlns:p14="http://schemas.microsoft.com/office/powerpoint/2010/main" val="56230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D064-B991-4ACB-ABAA-C79EEF2B90AB}"/>
              </a:ext>
            </a:extLst>
          </p:cNvPr>
          <p:cNvSpPr>
            <a:spLocks noGrp="1"/>
          </p:cNvSpPr>
          <p:nvPr>
            <p:ph type="title"/>
          </p:nvPr>
        </p:nvSpPr>
        <p:spPr/>
        <p:txBody>
          <a:bodyPr/>
          <a:lstStyle/>
          <a:p>
            <a:r>
              <a:rPr lang="en-US" dirty="0"/>
              <a:t>Title IX Grievance  Procedure</a:t>
            </a:r>
          </a:p>
        </p:txBody>
      </p:sp>
      <p:sp>
        <p:nvSpPr>
          <p:cNvPr id="3" name="Text Placeholder 2">
            <a:extLst>
              <a:ext uri="{FF2B5EF4-FFF2-40B4-BE49-F238E27FC236}">
                <a16:creationId xmlns:a16="http://schemas.microsoft.com/office/drawing/2014/main" id="{30A719E8-2DFB-431D-BFA4-74ABE1CFC8E2}"/>
              </a:ext>
            </a:extLst>
          </p:cNvPr>
          <p:cNvSpPr>
            <a:spLocks noGrp="1"/>
          </p:cNvSpPr>
          <p:nvPr>
            <p:ph type="body" idx="1"/>
          </p:nvPr>
        </p:nvSpPr>
        <p:spPr/>
        <p:txBody>
          <a:bodyPr/>
          <a:lstStyle/>
          <a:p>
            <a:r>
              <a:rPr lang="en-US" dirty="0"/>
              <a:t>Understanding the Process</a:t>
            </a:r>
          </a:p>
        </p:txBody>
      </p:sp>
    </p:spTree>
    <p:extLst>
      <p:ext uri="{BB962C8B-B14F-4D97-AF65-F5344CB8AC3E}">
        <p14:creationId xmlns:p14="http://schemas.microsoft.com/office/powerpoint/2010/main" val="2731023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AD6A-B386-4856-BF92-94DA60560E02}"/>
              </a:ext>
            </a:extLst>
          </p:cNvPr>
          <p:cNvSpPr>
            <a:spLocks noGrp="1"/>
          </p:cNvSpPr>
          <p:nvPr>
            <p:ph type="title"/>
          </p:nvPr>
        </p:nvSpPr>
        <p:spPr>
          <a:xfrm>
            <a:off x="1162384" y="857250"/>
            <a:ext cx="7063163" cy="730041"/>
          </a:xfrm>
        </p:spPr>
        <p:txBody>
          <a:bodyPr/>
          <a:lstStyle/>
          <a:p>
            <a:pPr algn="l"/>
            <a:r>
              <a:rPr lang="en-US" dirty="0"/>
              <a:t>Parties involved in a Title IX Grievance </a:t>
            </a:r>
          </a:p>
        </p:txBody>
      </p:sp>
      <p:sp>
        <p:nvSpPr>
          <p:cNvPr id="3" name="Content Placeholder 2">
            <a:extLst>
              <a:ext uri="{FF2B5EF4-FFF2-40B4-BE49-F238E27FC236}">
                <a16:creationId xmlns:a16="http://schemas.microsoft.com/office/drawing/2014/main" id="{0EE86187-36EB-43E2-BEEF-B214439CB2E1}"/>
              </a:ext>
            </a:extLst>
          </p:cNvPr>
          <p:cNvSpPr>
            <a:spLocks noGrp="1"/>
          </p:cNvSpPr>
          <p:nvPr>
            <p:ph idx="1"/>
          </p:nvPr>
        </p:nvSpPr>
        <p:spPr>
          <a:xfrm>
            <a:off x="1162385" y="1587291"/>
            <a:ext cx="7143416" cy="4413459"/>
          </a:xfrm>
        </p:spPr>
        <p:txBody>
          <a:bodyPr>
            <a:normAutofit/>
          </a:bodyPr>
          <a:lstStyle/>
          <a:p>
            <a:r>
              <a:rPr lang="en-US" sz="1875" i="1" u="sng" dirty="0"/>
              <a:t>Complainant</a:t>
            </a:r>
            <a:r>
              <a:rPr lang="en-US" sz="1875" dirty="0"/>
              <a:t> means an individual(s) who is alleged to be the victim of conduct that could constitute sexual harassment.</a:t>
            </a:r>
          </a:p>
          <a:p>
            <a:r>
              <a:rPr lang="en-US" sz="1875" i="1" u="sng" dirty="0"/>
              <a:t>Respondent</a:t>
            </a:r>
            <a:r>
              <a:rPr lang="en-US" sz="1875" dirty="0"/>
              <a:t> means an individual(s) who has been reported to be the perpetrator of conduct that could constitute sexual harassment.</a:t>
            </a:r>
          </a:p>
          <a:p>
            <a:r>
              <a:rPr lang="en-US" sz="1875" i="1" u="sng" dirty="0"/>
              <a:t>Reporting party </a:t>
            </a:r>
            <a:r>
              <a:rPr lang="en-US" sz="1875" dirty="0"/>
              <a:t>means the complainant(s) and respondent(s).</a:t>
            </a:r>
          </a:p>
          <a:p>
            <a:r>
              <a:rPr lang="en-US" sz="1875" i="1" u="sng" dirty="0"/>
              <a:t>Advisor</a:t>
            </a:r>
            <a:r>
              <a:rPr lang="en-US" sz="1875" dirty="0"/>
              <a:t> is an individual that accompanies the complainant or respondent to any related meeting or proceeding in order to offer them support. The reporting party chooses their advisor, who may be, but is not required to be, an attorney. The reporting parties can not be limited in whom they choose to be the advisor. </a:t>
            </a:r>
          </a:p>
          <a:p>
            <a:r>
              <a:rPr lang="en-US" sz="1875" i="1" u="sng" dirty="0"/>
              <a:t>Witness</a:t>
            </a:r>
            <a:r>
              <a:rPr lang="en-US" sz="1875" dirty="0"/>
              <a:t> means an individual(s) that have or could potentially have information related and/or relevant to the alleged incident.</a:t>
            </a:r>
          </a:p>
        </p:txBody>
      </p:sp>
    </p:spTree>
    <p:extLst>
      <p:ext uri="{BB962C8B-B14F-4D97-AF65-F5344CB8AC3E}">
        <p14:creationId xmlns:p14="http://schemas.microsoft.com/office/powerpoint/2010/main" val="2307503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A851-F78C-44D6-9354-BF45F898BCC6}"/>
              </a:ext>
            </a:extLst>
          </p:cNvPr>
          <p:cNvSpPr>
            <a:spLocks noGrp="1"/>
          </p:cNvSpPr>
          <p:nvPr>
            <p:ph type="title"/>
          </p:nvPr>
        </p:nvSpPr>
        <p:spPr>
          <a:xfrm>
            <a:off x="685800" y="857250"/>
            <a:ext cx="7662068" cy="831850"/>
          </a:xfrm>
        </p:spPr>
        <p:txBody>
          <a:bodyPr>
            <a:normAutofit fontScale="90000"/>
          </a:bodyPr>
          <a:lstStyle/>
          <a:p>
            <a:r>
              <a:rPr lang="en-US" dirty="0"/>
              <a:t>Facilitators of a Title IX Grievance Procedure</a:t>
            </a:r>
          </a:p>
        </p:txBody>
      </p:sp>
      <p:sp>
        <p:nvSpPr>
          <p:cNvPr id="3" name="Content Placeholder 2">
            <a:extLst>
              <a:ext uri="{FF2B5EF4-FFF2-40B4-BE49-F238E27FC236}">
                <a16:creationId xmlns:a16="http://schemas.microsoft.com/office/drawing/2014/main" id="{8F541313-5E3F-44C7-BC84-C2AFC178ACC0}"/>
              </a:ext>
            </a:extLst>
          </p:cNvPr>
          <p:cNvSpPr>
            <a:spLocks noGrp="1"/>
          </p:cNvSpPr>
          <p:nvPr>
            <p:ph idx="1"/>
          </p:nvPr>
        </p:nvSpPr>
        <p:spPr>
          <a:xfrm>
            <a:off x="1113232" y="1752600"/>
            <a:ext cx="7662068" cy="3473450"/>
          </a:xfrm>
        </p:spPr>
        <p:txBody>
          <a:bodyPr/>
          <a:lstStyle/>
          <a:p>
            <a:r>
              <a:rPr lang="en-US" sz="2250" dirty="0"/>
              <a:t>Title IX Coordinator</a:t>
            </a:r>
          </a:p>
          <a:p>
            <a:r>
              <a:rPr lang="en-US" sz="2250" dirty="0"/>
              <a:t>Title IX Investigator</a:t>
            </a:r>
          </a:p>
          <a:p>
            <a:r>
              <a:rPr lang="en-US" sz="2250" dirty="0"/>
              <a:t>Dismissal Appeal Decision-Maker (If applicable) </a:t>
            </a:r>
          </a:p>
          <a:p>
            <a:r>
              <a:rPr lang="en-US" sz="2250" dirty="0"/>
              <a:t>Live-Hearing Decision-Maker</a:t>
            </a:r>
          </a:p>
          <a:p>
            <a:r>
              <a:rPr lang="en-US" sz="2250" dirty="0"/>
              <a:t>Determination Appeal Decision-Maker (If applicable)</a:t>
            </a:r>
          </a:p>
          <a:p>
            <a:endParaRPr lang="en-US" dirty="0"/>
          </a:p>
        </p:txBody>
      </p:sp>
    </p:spTree>
    <p:extLst>
      <p:ext uri="{BB962C8B-B14F-4D97-AF65-F5344CB8AC3E}">
        <p14:creationId xmlns:p14="http://schemas.microsoft.com/office/powerpoint/2010/main" val="48027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D6B4AB0-4FE5-4BC5-B911-F5D2C7334DD9}"/>
              </a:ext>
            </a:extLst>
          </p:cNvPr>
          <p:cNvPicPr>
            <a:picLocks noChangeAspect="1"/>
          </p:cNvPicPr>
          <p:nvPr/>
        </p:nvPicPr>
        <p:blipFill>
          <a:blip r:embed="rId2"/>
          <a:stretch>
            <a:fillRect/>
          </a:stretch>
        </p:blipFill>
        <p:spPr>
          <a:xfrm>
            <a:off x="748903" y="874835"/>
            <a:ext cx="7385539" cy="5167480"/>
          </a:xfrm>
          <a:prstGeom prst="rect">
            <a:avLst/>
          </a:prstGeom>
        </p:spPr>
      </p:pic>
    </p:spTree>
    <p:extLst>
      <p:ext uri="{BB962C8B-B14F-4D97-AF65-F5344CB8AC3E}">
        <p14:creationId xmlns:p14="http://schemas.microsoft.com/office/powerpoint/2010/main" val="416848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973CD0-83FD-4432-BBEB-4E9E525DA129}"/>
              </a:ext>
            </a:extLst>
          </p:cNvPr>
          <p:cNvSpPr>
            <a:spLocks noGrp="1"/>
          </p:cNvSpPr>
          <p:nvPr>
            <p:ph type="title"/>
          </p:nvPr>
        </p:nvSpPr>
        <p:spPr>
          <a:xfrm>
            <a:off x="2511544" y="0"/>
            <a:ext cx="4499810" cy="640682"/>
          </a:xfrm>
        </p:spPr>
        <p:txBody>
          <a:bodyPr>
            <a:normAutofit/>
          </a:bodyPr>
          <a:lstStyle/>
          <a:p>
            <a:r>
              <a:rPr lang="en-US" sz="1800" b="1" dirty="0"/>
              <a:t>Title IX Grievance Process - Simplified</a:t>
            </a:r>
          </a:p>
        </p:txBody>
      </p:sp>
      <p:sp>
        <p:nvSpPr>
          <p:cNvPr id="5" name="Content Placeholder 4">
            <a:extLst>
              <a:ext uri="{FF2B5EF4-FFF2-40B4-BE49-F238E27FC236}">
                <a16:creationId xmlns:a16="http://schemas.microsoft.com/office/drawing/2014/main" id="{43AEFD47-D8E7-45FE-B433-CA6AA78FD5E3}"/>
              </a:ext>
            </a:extLst>
          </p:cNvPr>
          <p:cNvSpPr>
            <a:spLocks noGrp="1"/>
          </p:cNvSpPr>
          <p:nvPr>
            <p:ph sz="half" idx="1"/>
          </p:nvPr>
        </p:nvSpPr>
        <p:spPr>
          <a:xfrm>
            <a:off x="1143000" y="762000"/>
            <a:ext cx="3725747" cy="5142497"/>
          </a:xfrm>
        </p:spPr>
        <p:txBody>
          <a:bodyPr>
            <a:noAutofit/>
          </a:bodyPr>
          <a:lstStyle/>
          <a:p>
            <a:r>
              <a:rPr lang="en-US" sz="1800" dirty="0"/>
              <a:t>Step 1: CSN Notified of Possible Title IX Incident.</a:t>
            </a:r>
          </a:p>
          <a:p>
            <a:r>
              <a:rPr lang="en-US" sz="1800" dirty="0"/>
              <a:t>Step 2: Title IX Coordinator Meets with Possible Complainant.</a:t>
            </a:r>
          </a:p>
          <a:p>
            <a:r>
              <a:rPr lang="en-US" sz="1800" dirty="0"/>
              <a:t>Step 3: Complaint Filed</a:t>
            </a:r>
          </a:p>
          <a:p>
            <a:r>
              <a:rPr lang="en-US" sz="1800" dirty="0"/>
              <a:t>Step 4: Investigators send Notification of Investigation</a:t>
            </a:r>
          </a:p>
          <a:p>
            <a:r>
              <a:rPr lang="en-US" sz="1800" dirty="0"/>
              <a:t>Step 5: Complainant interviewed by Investigator</a:t>
            </a:r>
          </a:p>
          <a:p>
            <a:r>
              <a:rPr lang="en-US" sz="1800" dirty="0"/>
              <a:t>Step 6: If necessary, complaint dismissed</a:t>
            </a:r>
          </a:p>
          <a:p>
            <a:r>
              <a:rPr lang="en-US" sz="1800" dirty="0"/>
              <a:t>Step 7: If necessary, dismissal appealed</a:t>
            </a:r>
          </a:p>
          <a:p>
            <a:r>
              <a:rPr lang="en-US" sz="1800" dirty="0"/>
              <a:t>Step 8: Respondent interviewed by Investigator</a:t>
            </a:r>
          </a:p>
          <a:p>
            <a:r>
              <a:rPr lang="en-US" sz="1800" dirty="0"/>
              <a:t>Step 9: Witnesses interviewed and Evidence Collected</a:t>
            </a:r>
          </a:p>
        </p:txBody>
      </p:sp>
      <p:sp>
        <p:nvSpPr>
          <p:cNvPr id="6" name="Content Placeholder 5">
            <a:extLst>
              <a:ext uri="{FF2B5EF4-FFF2-40B4-BE49-F238E27FC236}">
                <a16:creationId xmlns:a16="http://schemas.microsoft.com/office/drawing/2014/main" id="{D7FFC2FC-46AB-4D31-8BC9-513E667DFD8A}"/>
              </a:ext>
            </a:extLst>
          </p:cNvPr>
          <p:cNvSpPr>
            <a:spLocks noGrp="1"/>
          </p:cNvSpPr>
          <p:nvPr>
            <p:ph sz="half" idx="2"/>
          </p:nvPr>
        </p:nvSpPr>
        <p:spPr>
          <a:xfrm>
            <a:off x="5004102" y="838200"/>
            <a:ext cx="3725747" cy="5410200"/>
          </a:xfrm>
        </p:spPr>
        <p:txBody>
          <a:bodyPr>
            <a:noAutofit/>
          </a:bodyPr>
          <a:lstStyle/>
          <a:p>
            <a:r>
              <a:rPr lang="en-US" sz="1800" dirty="0"/>
              <a:t>Step 10: Related evidence given to reporting parties and advisors</a:t>
            </a:r>
          </a:p>
          <a:p>
            <a:r>
              <a:rPr lang="en-US" sz="1800" dirty="0"/>
              <a:t>Step 11: Investigative Report Written</a:t>
            </a:r>
          </a:p>
          <a:p>
            <a:r>
              <a:rPr lang="en-US" sz="1800" dirty="0"/>
              <a:t>Step 12: Investigative Report given to appropriate personnel.</a:t>
            </a:r>
          </a:p>
          <a:p>
            <a:r>
              <a:rPr lang="en-US" sz="1800" dirty="0"/>
              <a:t>Step 13: Live-Hearing Conducted</a:t>
            </a:r>
          </a:p>
          <a:p>
            <a:r>
              <a:rPr lang="en-US" sz="1800" dirty="0"/>
              <a:t>Step 14: Decision-Maker completes the written determination of responsibility </a:t>
            </a:r>
          </a:p>
          <a:p>
            <a:r>
              <a:rPr lang="en-US" sz="1800" dirty="0"/>
              <a:t>Step 15: If necessary, determination of responsibility appealed</a:t>
            </a:r>
          </a:p>
          <a:p>
            <a:r>
              <a:rPr lang="en-US" sz="1800" dirty="0"/>
              <a:t>Step 16: If necessary, sanctions and remedies applied.</a:t>
            </a:r>
          </a:p>
          <a:p>
            <a:r>
              <a:rPr lang="en-US" sz="1800" dirty="0"/>
              <a:t>Step 17: If necessary, Title IX Coordinator follows-up with department to ensure sanctions/remedies applied.</a:t>
            </a:r>
          </a:p>
        </p:txBody>
      </p:sp>
    </p:spTree>
    <p:extLst>
      <p:ext uri="{BB962C8B-B14F-4D97-AF65-F5344CB8AC3E}">
        <p14:creationId xmlns:p14="http://schemas.microsoft.com/office/powerpoint/2010/main" val="2422538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0CA3C-ED8F-4973-85A1-DF56F6C24DDF}"/>
              </a:ext>
            </a:extLst>
          </p:cNvPr>
          <p:cNvSpPr>
            <a:spLocks noGrp="1"/>
          </p:cNvSpPr>
          <p:nvPr>
            <p:ph type="title"/>
          </p:nvPr>
        </p:nvSpPr>
        <p:spPr>
          <a:xfrm>
            <a:off x="1245580" y="1180600"/>
            <a:ext cx="5359757" cy="1132472"/>
          </a:xfrm>
        </p:spPr>
        <p:txBody>
          <a:bodyPr>
            <a:normAutofit fontScale="90000"/>
          </a:bodyPr>
          <a:lstStyle/>
          <a:p>
            <a:pPr defTabSz="342900">
              <a:spcBef>
                <a:spcPct val="20000"/>
              </a:spcBef>
              <a:spcAft>
                <a:spcPts val="450"/>
              </a:spcAft>
              <a:buClr>
                <a:srgbClr val="30ACEC">
                  <a:lumMod val="75000"/>
                </a:srgbClr>
              </a:buClr>
              <a:buSzPct val="145000"/>
              <a:defRPr/>
            </a:pPr>
            <a:r>
              <a:rPr lang="en-US" b="1" dirty="0">
                <a:latin typeface="+mn-lt"/>
              </a:rPr>
              <a:t>Grievance Process Step 1:</a:t>
            </a:r>
            <a:br>
              <a:rPr lang="en-US" dirty="0">
                <a:latin typeface="+mn-lt"/>
              </a:rPr>
            </a:br>
            <a:r>
              <a:rPr lang="en-US" sz="2100" b="1" cap="none" dirty="0">
                <a:solidFill>
                  <a:srgbClr val="FB6305"/>
                </a:solidFill>
                <a:latin typeface="+mn-lt"/>
                <a:ea typeface="+mn-ea"/>
                <a:cs typeface="+mn-cs"/>
              </a:rPr>
              <a:t>CSN Notified of Possible Title IX Incident.</a:t>
            </a:r>
            <a:br>
              <a:rPr lang="en-US" sz="1350" b="1" cap="none" dirty="0">
                <a:solidFill>
                  <a:srgbClr val="FB6305"/>
                </a:solidFill>
                <a:latin typeface="+mn-lt"/>
                <a:ea typeface="+mn-ea"/>
                <a:cs typeface="+mn-cs"/>
              </a:rPr>
            </a:br>
            <a:endParaRPr lang="en-US" b="1" dirty="0">
              <a:solidFill>
                <a:srgbClr val="FB6305"/>
              </a:solidFill>
              <a:latin typeface="+mn-lt"/>
            </a:endParaRPr>
          </a:p>
        </p:txBody>
      </p:sp>
      <p:sp>
        <p:nvSpPr>
          <p:cNvPr id="5" name="Content Placeholder 4">
            <a:extLst>
              <a:ext uri="{FF2B5EF4-FFF2-40B4-BE49-F238E27FC236}">
                <a16:creationId xmlns:a16="http://schemas.microsoft.com/office/drawing/2014/main" id="{CDB3E247-343B-4FC3-810C-667074CECBF7}"/>
              </a:ext>
            </a:extLst>
          </p:cNvPr>
          <p:cNvSpPr>
            <a:spLocks noGrp="1"/>
          </p:cNvSpPr>
          <p:nvPr>
            <p:ph idx="1"/>
          </p:nvPr>
        </p:nvSpPr>
        <p:spPr>
          <a:xfrm>
            <a:off x="1089169" y="2313072"/>
            <a:ext cx="7514035" cy="2562727"/>
          </a:xfrm>
        </p:spPr>
        <p:txBody>
          <a:bodyPr>
            <a:noAutofit/>
          </a:bodyPr>
          <a:lstStyle/>
          <a:p>
            <a:pPr lvl="1">
              <a:lnSpc>
                <a:spcPct val="107000"/>
              </a:lnSpc>
              <a:spcBef>
                <a:spcPts val="0"/>
              </a:spcBef>
              <a:buFont typeface="Arial" panose="020B0604020202020204" pitchFamily="34" charset="0"/>
              <a:buChar char="•"/>
            </a:pPr>
            <a:r>
              <a:rPr lang="en-US" sz="2250" dirty="0">
                <a:ea typeface="Calibri" panose="020F0502020204030204" pitchFamily="34" charset="0"/>
                <a:cs typeface="Times New Roman" panose="02020603050405020304" pitchFamily="18" charset="0"/>
              </a:rPr>
              <a:t>CSN Receives notification of a possible Title IX incident by:</a:t>
            </a:r>
          </a:p>
          <a:p>
            <a:pPr marL="857250" lvl="2" indent="-171450">
              <a:lnSpc>
                <a:spcPct val="107000"/>
              </a:lnSpc>
              <a:spcBef>
                <a:spcPts val="0"/>
              </a:spcBef>
              <a:buFont typeface="Wingdings" panose="05000000000000000000" pitchFamily="2" charset="2"/>
              <a:buChar char=""/>
            </a:pPr>
            <a:r>
              <a:rPr lang="en-US" sz="1875" dirty="0">
                <a:ea typeface="Calibri" panose="020F0502020204030204" pitchFamily="34" charset="0"/>
                <a:cs typeface="Wingdings" panose="05000000000000000000" pitchFamily="2" charset="2"/>
              </a:rPr>
              <a:t>Grievance Form Received</a:t>
            </a:r>
          </a:p>
          <a:p>
            <a:pPr marL="857250" lvl="2" indent="-171450">
              <a:lnSpc>
                <a:spcPct val="107000"/>
              </a:lnSpc>
              <a:spcBef>
                <a:spcPts val="0"/>
              </a:spcBef>
              <a:buFont typeface="Wingdings" panose="05000000000000000000" pitchFamily="2" charset="2"/>
              <a:buChar char=""/>
            </a:pPr>
            <a:r>
              <a:rPr lang="en-US" sz="1875" dirty="0">
                <a:ea typeface="Calibri" panose="020F0502020204030204" pitchFamily="34" charset="0"/>
                <a:cs typeface="Wingdings" panose="05000000000000000000" pitchFamily="2" charset="2"/>
              </a:rPr>
              <a:t>Phone call</a:t>
            </a:r>
          </a:p>
          <a:p>
            <a:pPr marL="857250" lvl="2" indent="-171450">
              <a:lnSpc>
                <a:spcPct val="107000"/>
              </a:lnSpc>
              <a:spcBef>
                <a:spcPts val="0"/>
              </a:spcBef>
              <a:buFont typeface="Wingdings" panose="05000000000000000000" pitchFamily="2" charset="2"/>
              <a:buChar char=""/>
            </a:pPr>
            <a:r>
              <a:rPr lang="en-US" sz="1875" dirty="0">
                <a:ea typeface="Calibri" panose="020F0502020204030204" pitchFamily="34" charset="0"/>
                <a:cs typeface="Wingdings" panose="05000000000000000000" pitchFamily="2" charset="2"/>
              </a:rPr>
              <a:t>Email</a:t>
            </a:r>
          </a:p>
          <a:p>
            <a:pPr marL="857250" lvl="2" indent="-171450">
              <a:lnSpc>
                <a:spcPct val="107000"/>
              </a:lnSpc>
              <a:spcBef>
                <a:spcPts val="0"/>
              </a:spcBef>
              <a:buFont typeface="Wingdings" panose="05000000000000000000" pitchFamily="2" charset="2"/>
              <a:buChar char=""/>
            </a:pPr>
            <a:r>
              <a:rPr lang="en-US" sz="1875" dirty="0">
                <a:ea typeface="Calibri" panose="020F0502020204030204" pitchFamily="34" charset="0"/>
                <a:cs typeface="Wingdings" panose="05000000000000000000" pitchFamily="2" charset="2"/>
              </a:rPr>
              <a:t>In person</a:t>
            </a:r>
          </a:p>
          <a:p>
            <a:pPr marL="857250" lvl="2" indent="-171450">
              <a:lnSpc>
                <a:spcPct val="107000"/>
              </a:lnSpc>
              <a:spcBef>
                <a:spcPts val="0"/>
              </a:spcBef>
              <a:spcAft>
                <a:spcPts val="600"/>
              </a:spcAft>
              <a:buFont typeface="Wingdings" panose="05000000000000000000" pitchFamily="2" charset="2"/>
              <a:buChar char=""/>
            </a:pPr>
            <a:r>
              <a:rPr lang="en-US" sz="1875" dirty="0">
                <a:ea typeface="Calibri" panose="020F0502020204030204" pitchFamily="34" charset="0"/>
                <a:cs typeface="Wingdings" panose="05000000000000000000" pitchFamily="2" charset="2"/>
              </a:rPr>
              <a:t>Other</a:t>
            </a:r>
          </a:p>
        </p:txBody>
      </p:sp>
    </p:spTree>
    <p:extLst>
      <p:ext uri="{BB962C8B-B14F-4D97-AF65-F5344CB8AC3E}">
        <p14:creationId xmlns:p14="http://schemas.microsoft.com/office/powerpoint/2010/main" val="1040824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113233" y="1082843"/>
            <a:ext cx="7922483" cy="953503"/>
          </a:xfrm>
        </p:spPr>
        <p:txBody>
          <a:bodyPr>
            <a:normAutofit fontScale="90000"/>
          </a:bodyPr>
          <a:lstStyle/>
          <a:p>
            <a:pPr algn="l"/>
            <a:r>
              <a:rPr lang="en-US" b="1" dirty="0">
                <a:latin typeface="+mn-lt"/>
              </a:rPr>
              <a:t>Grievance Process Step 2:</a:t>
            </a:r>
            <a:br>
              <a:rPr lang="en-US" dirty="0">
                <a:latin typeface="+mn-lt"/>
              </a:rPr>
            </a:br>
            <a:r>
              <a:rPr lang="en-US" sz="2000" b="1" dirty="0">
                <a:solidFill>
                  <a:srgbClr val="FB6305"/>
                </a:solidFill>
                <a:latin typeface="+mn-lt"/>
              </a:rPr>
              <a:t>Title IX Coordinator Meets with Possible Complainant.</a:t>
            </a:r>
            <a:br>
              <a:rPr lang="en-US" sz="1650" b="1" dirty="0">
                <a:solidFill>
                  <a:srgbClr val="FB6305"/>
                </a:solidFill>
              </a:rPr>
            </a:br>
            <a:endParaRPr lang="en-US" sz="1650" b="1" dirty="0">
              <a:solidFill>
                <a:srgbClr val="FB6305"/>
              </a:solidFill>
            </a:endParaRPr>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1004948" y="2036346"/>
            <a:ext cx="8030768" cy="3964405"/>
          </a:xfrm>
        </p:spPr>
        <p:txBody>
          <a:bodyPr>
            <a:normAutofit/>
          </a:bodyPr>
          <a:lstStyle/>
          <a:p>
            <a:pPr lvl="1">
              <a:lnSpc>
                <a:spcPct val="107000"/>
              </a:lnSpc>
              <a:spcBef>
                <a:spcPts val="0"/>
              </a:spcBef>
              <a:buFont typeface="Arial" panose="020B0604020202020204" pitchFamily="34" charset="0"/>
              <a:buChar char="•"/>
            </a:pPr>
            <a:r>
              <a:rPr lang="en-US" sz="2100" dirty="0">
                <a:ea typeface="Calibri" panose="020F0502020204030204" pitchFamily="34" charset="0"/>
                <a:cs typeface="Times New Roman" panose="02020603050405020304" pitchFamily="18" charset="0"/>
              </a:rPr>
              <a:t>Provide an overview of the process.</a:t>
            </a:r>
          </a:p>
          <a:p>
            <a:pPr lvl="1">
              <a:lnSpc>
                <a:spcPct val="107000"/>
              </a:lnSpc>
              <a:spcBef>
                <a:spcPts val="0"/>
              </a:spcBef>
              <a:buFont typeface="Arial" panose="020B0604020202020204" pitchFamily="34" charset="0"/>
              <a:buChar char="•"/>
            </a:pPr>
            <a:r>
              <a:rPr lang="en-US" sz="2100" dirty="0">
                <a:ea typeface="Calibri" panose="020F0502020204030204" pitchFamily="34" charset="0"/>
                <a:cs typeface="Times New Roman" panose="02020603050405020304" pitchFamily="18" charset="0"/>
              </a:rPr>
              <a:t>Provide complainant with a Procedural Packet.</a:t>
            </a:r>
          </a:p>
          <a:p>
            <a:pPr marL="857250" lvl="2" indent="-171450">
              <a:lnSpc>
                <a:spcPct val="107000"/>
              </a:lnSpc>
              <a:spcBef>
                <a:spcPts val="0"/>
              </a:spcBef>
              <a:buFont typeface="Wingdings" panose="05000000000000000000" pitchFamily="2" charset="2"/>
              <a:buChar char=""/>
            </a:pPr>
            <a:r>
              <a:rPr lang="en-US" sz="1800" dirty="0">
                <a:ea typeface="Calibri" panose="020F0502020204030204" pitchFamily="34" charset="0"/>
                <a:cs typeface="Wingdings" panose="05000000000000000000" pitchFamily="2" charset="2"/>
              </a:rPr>
              <a:t>Procedural Packet Includes but is not limited to:</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Grievance Form (if necessary)</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Title 4, Chapter 8, Section 13 and Title IX Policy</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Investigation process</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Appeal process</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Live-hearing process</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Decision process</a:t>
            </a:r>
          </a:p>
          <a:p>
            <a:pPr marL="1200150" lvl="3" indent="-171450">
              <a:lnSpc>
                <a:spcPct val="107000"/>
              </a:lnSpc>
              <a:spcBef>
                <a:spcPts val="0"/>
              </a:spcBef>
              <a:buFont typeface="Symbol" panose="05050102010706020507" pitchFamily="18" charset="2"/>
              <a:buChar char=""/>
            </a:pPr>
            <a:r>
              <a:rPr lang="en-US" sz="1650" dirty="0">
                <a:ea typeface="Calibri" panose="020F0502020204030204" pitchFamily="34" charset="0"/>
                <a:cs typeface="Symbol" panose="05050102010706020507" pitchFamily="18" charset="2"/>
              </a:rPr>
              <a:t>Available resources/supportive measures. </a:t>
            </a:r>
          </a:p>
          <a:p>
            <a:pPr lvl="1">
              <a:lnSpc>
                <a:spcPct val="107000"/>
              </a:lnSpc>
              <a:spcBef>
                <a:spcPts val="0"/>
              </a:spcBef>
              <a:buFont typeface="Arial" panose="020B0604020202020204" pitchFamily="34" charset="0"/>
              <a:buChar char="•"/>
            </a:pPr>
            <a:r>
              <a:rPr lang="en-US" sz="2100" dirty="0">
                <a:ea typeface="Calibri" panose="020F0502020204030204" pitchFamily="34" charset="0"/>
                <a:cs typeface="Times New Roman" panose="02020603050405020304" pitchFamily="18" charset="0"/>
              </a:rPr>
              <a:t>Describe applicable supportive measures.</a:t>
            </a:r>
          </a:p>
          <a:p>
            <a:endParaRPr lang="en-US" b="0" dirty="0"/>
          </a:p>
        </p:txBody>
      </p:sp>
    </p:spTree>
    <p:extLst>
      <p:ext uri="{BB962C8B-B14F-4D97-AF65-F5344CB8AC3E}">
        <p14:creationId xmlns:p14="http://schemas.microsoft.com/office/powerpoint/2010/main" val="1375467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005840"/>
          </a:xfrm>
        </p:spPr>
        <p:txBody>
          <a:bodyPr/>
          <a:lstStyle/>
          <a:p>
            <a:pPr algn="ctr"/>
            <a:r>
              <a:rPr lang="en-US" sz="4400" dirty="0">
                <a:solidFill>
                  <a:schemeClr val="accent2"/>
                </a:solidFill>
              </a:rPr>
              <a:t>Title IX </a:t>
            </a:r>
            <a:r>
              <a:rPr lang="en-US" dirty="0">
                <a:solidFill>
                  <a:schemeClr val="accent3">
                    <a:lumMod val="75000"/>
                  </a:schemeClr>
                </a:solidFill>
              </a:rPr>
              <a:t>of the Education Amendments Act of 1972</a:t>
            </a:r>
            <a:br>
              <a:rPr lang="en-US" dirty="0">
                <a:solidFill>
                  <a:schemeClr val="accent3">
                    <a:lumMod val="75000"/>
                  </a:schemeClr>
                </a:solidFill>
              </a:rPr>
            </a:br>
            <a:endParaRPr lang="en-US" dirty="0">
              <a:solidFill>
                <a:schemeClr val="accent3">
                  <a:lumMod val="75000"/>
                </a:schemeClr>
              </a:solidFill>
            </a:endParaRPr>
          </a:p>
        </p:txBody>
      </p:sp>
      <p:sp>
        <p:nvSpPr>
          <p:cNvPr id="3" name="Content Placeholder 2"/>
          <p:cNvSpPr>
            <a:spLocks noGrp="1"/>
          </p:cNvSpPr>
          <p:nvPr>
            <p:ph idx="1"/>
          </p:nvPr>
        </p:nvSpPr>
        <p:spPr>
          <a:xfrm>
            <a:off x="822960" y="1600200"/>
            <a:ext cx="7520940" cy="3276600"/>
          </a:xfrm>
        </p:spPr>
        <p:txBody>
          <a:bodyPr>
            <a:normAutofit fontScale="40000" lnSpcReduction="20000"/>
          </a:bodyPr>
          <a:lstStyle/>
          <a:p>
            <a:pPr marL="0" indent="0" algn="ctr"/>
            <a:endParaRPr lang="en-US" sz="5600" i="1" dirty="0">
              <a:solidFill>
                <a:srgbClr val="FB6305"/>
              </a:solidFill>
            </a:endParaRPr>
          </a:p>
          <a:p>
            <a:pPr marL="0" indent="0" algn="just"/>
            <a:r>
              <a:rPr lang="en-US" sz="5600" dirty="0"/>
              <a:t>Title IX addresses:</a:t>
            </a:r>
          </a:p>
          <a:p>
            <a:pPr marL="285750" indent="-285750" algn="just">
              <a:buFont typeface="Arial" panose="020B0604020202020204" pitchFamily="34" charset="0"/>
              <a:buChar char="•"/>
            </a:pPr>
            <a:r>
              <a:rPr lang="en-US" sz="5000" dirty="0"/>
              <a:t>Sexual Harassment and Sexual Violence in Education</a:t>
            </a:r>
          </a:p>
          <a:p>
            <a:pPr marL="285750" indent="-285750" algn="just">
              <a:buFont typeface="Arial" panose="020B0604020202020204" pitchFamily="34" charset="0"/>
              <a:buChar char="•"/>
            </a:pPr>
            <a:r>
              <a:rPr lang="en-US" sz="5000" dirty="0"/>
              <a:t>Equal opportunity in educational programs</a:t>
            </a:r>
          </a:p>
          <a:p>
            <a:pPr marL="285750" indent="-285750" algn="just">
              <a:buFont typeface="Arial" panose="020B0604020202020204" pitchFamily="34" charset="0"/>
              <a:buChar char="•"/>
            </a:pPr>
            <a:r>
              <a:rPr lang="en-US" sz="5000" dirty="0"/>
              <a:t>Discrimination based on pregnancy</a:t>
            </a:r>
          </a:p>
          <a:p>
            <a:pPr marL="116586" lvl="1" indent="-285750" algn="just">
              <a:buFont typeface="Arial" panose="020B0604020202020204" pitchFamily="34" charset="0"/>
              <a:buChar char="•"/>
            </a:pPr>
            <a:endParaRPr lang="en-US" sz="5600" dirty="0"/>
          </a:p>
          <a:p>
            <a:pPr marL="0" indent="0" algn="just"/>
            <a:r>
              <a:rPr lang="en-US" sz="5600" dirty="0">
                <a:solidFill>
                  <a:srgbClr val="FB6305"/>
                </a:solidFill>
              </a:rPr>
              <a:t>It is the college’s responsibility to take immediate steps to address any sexual discrimination, sexual harassment, or sexual violence</a:t>
            </a:r>
            <a:endParaRPr lang="en-US" sz="1400" i="1" dirty="0">
              <a:solidFill>
                <a:srgbClr val="FB6305"/>
              </a:solidFill>
            </a:endParaRPr>
          </a:p>
          <a:p>
            <a:pPr marL="0" indent="0"/>
            <a:endParaRPr lang="en-US" sz="1400" i="1" dirty="0">
              <a:solidFill>
                <a:schemeClr val="accent3">
                  <a:lumMod val="75000"/>
                </a:schemeClr>
              </a:solidFill>
            </a:endParaRPr>
          </a:p>
          <a:p>
            <a:pPr marL="0" indent="0"/>
            <a:endParaRPr lang="en-US" dirty="0"/>
          </a:p>
        </p:txBody>
      </p:sp>
    </p:spTree>
    <p:extLst>
      <p:ext uri="{BB962C8B-B14F-4D97-AF65-F5344CB8AC3E}">
        <p14:creationId xmlns:p14="http://schemas.microsoft.com/office/powerpoint/2010/main" val="358472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A0A3-5FAC-4131-9AB2-97E07F69E36B}"/>
              </a:ext>
            </a:extLst>
          </p:cNvPr>
          <p:cNvSpPr>
            <a:spLocks noGrp="1"/>
          </p:cNvSpPr>
          <p:nvPr>
            <p:ph type="title"/>
          </p:nvPr>
        </p:nvSpPr>
        <p:spPr>
          <a:xfrm>
            <a:off x="1202287" y="152400"/>
            <a:ext cx="7497368" cy="898358"/>
          </a:xfrm>
        </p:spPr>
        <p:txBody>
          <a:bodyPr>
            <a:normAutofit fontScale="90000"/>
          </a:bodyPr>
          <a:lstStyle/>
          <a:p>
            <a:pPr algn="l"/>
            <a:r>
              <a:rPr lang="en-US" b="1" dirty="0">
                <a:latin typeface="+mn-lt"/>
              </a:rPr>
              <a:t>Grievance Process Step 2  - Continued</a:t>
            </a:r>
            <a:br>
              <a:rPr lang="en-US" dirty="0">
                <a:latin typeface="+mn-lt"/>
              </a:rPr>
            </a:br>
            <a:br>
              <a:rPr lang="en-US" sz="1650" dirty="0"/>
            </a:br>
            <a:endParaRPr lang="en-US" sz="1650" dirty="0"/>
          </a:p>
        </p:txBody>
      </p:sp>
      <p:sp>
        <p:nvSpPr>
          <p:cNvPr id="3" name="Content Placeholder 2">
            <a:extLst>
              <a:ext uri="{FF2B5EF4-FFF2-40B4-BE49-F238E27FC236}">
                <a16:creationId xmlns:a16="http://schemas.microsoft.com/office/drawing/2014/main" id="{EEF8F0E3-2726-4D8B-A892-1B5EA154A9F7}"/>
              </a:ext>
            </a:extLst>
          </p:cNvPr>
          <p:cNvSpPr>
            <a:spLocks noGrp="1"/>
          </p:cNvSpPr>
          <p:nvPr>
            <p:ph idx="1"/>
          </p:nvPr>
        </p:nvSpPr>
        <p:spPr>
          <a:xfrm>
            <a:off x="963351" y="906379"/>
            <a:ext cx="7736304" cy="4054642"/>
          </a:xfrm>
        </p:spPr>
        <p:txBody>
          <a:bodyPr>
            <a:noAutofit/>
          </a:bodyPr>
          <a:lstStyle/>
          <a:p>
            <a:pPr>
              <a:lnSpc>
                <a:spcPct val="107000"/>
              </a:lnSpc>
              <a:spcBef>
                <a:spcPts val="0"/>
              </a:spcBef>
              <a:buFont typeface="Arial" panose="020B0604020202020204" pitchFamily="34" charset="0"/>
              <a:buChar char="•"/>
            </a:pPr>
            <a:r>
              <a:rPr lang="en-US" sz="1800" b="0" dirty="0">
                <a:ea typeface="Calibri" panose="020F0502020204030204" pitchFamily="34" charset="0"/>
                <a:cs typeface="Times New Roman" panose="02020603050405020304" pitchFamily="18" charset="0"/>
              </a:rPr>
              <a:t>Supportive Measures are non-disciplinary / non-punitive individualized services, given without fee to the reporting parties. These supportive measures are designed to restore or preserve equal access to CSN’s education program or activity without burdening either the complainant nor the respondent</a:t>
            </a:r>
          </a:p>
          <a:p>
            <a:pPr>
              <a:lnSpc>
                <a:spcPct val="107000"/>
              </a:lnSpc>
              <a:spcBef>
                <a:spcPts val="0"/>
              </a:spcBef>
              <a:buFont typeface="Arial" panose="020B0604020202020204" pitchFamily="34" charset="0"/>
              <a:buChar char="•"/>
            </a:pPr>
            <a:r>
              <a:rPr lang="en-US" sz="1800" b="0" dirty="0">
                <a:ea typeface="Calibri" panose="020F0502020204030204" pitchFamily="34" charset="0"/>
                <a:cs typeface="Times New Roman" panose="02020603050405020304" pitchFamily="18" charset="0"/>
              </a:rPr>
              <a:t>Supportive measures may include CAPS; EAP; extensions of deadlines; modifications of work or class schedules; security escorts on and off campus; leaves of absences; no contact sanctions given between the reporting parties; </a:t>
            </a:r>
            <a:r>
              <a:rPr lang="en-US" sz="1800" b="0" i="1" dirty="0">
                <a:ea typeface="Calibri" panose="020F0502020204030204" pitchFamily="34" charset="0"/>
                <a:cs typeface="Times New Roman" panose="02020603050405020304" pitchFamily="18" charset="0"/>
              </a:rPr>
              <a:t>etc.</a:t>
            </a:r>
          </a:p>
          <a:p>
            <a:pPr>
              <a:lnSpc>
                <a:spcPct val="107000"/>
              </a:lnSpc>
              <a:spcBef>
                <a:spcPts val="0"/>
              </a:spcBef>
              <a:buFont typeface="Arial" panose="020B0604020202020204" pitchFamily="34" charset="0"/>
              <a:buChar char="•"/>
            </a:pPr>
            <a:r>
              <a:rPr lang="en-US" sz="1800" b="0" dirty="0">
                <a:ea typeface="Calibri" panose="020F0502020204030204" pitchFamily="34" charset="0"/>
                <a:cs typeface="Calibri" panose="020F0502020204030204" pitchFamily="34" charset="0"/>
              </a:rPr>
              <a:t>The supportive measures are given regardless if a formal complaint has been filed or not.</a:t>
            </a:r>
            <a:endParaRPr lang="en-US" sz="1800" b="0" i="1" dirty="0">
              <a:ea typeface="Calibri" panose="020F0502020204030204" pitchFamily="34" charset="0"/>
              <a:cs typeface="Calibri" panose="020F0502020204030204" pitchFamily="34" charset="0"/>
            </a:endParaRPr>
          </a:p>
          <a:p>
            <a:pPr>
              <a:lnSpc>
                <a:spcPct val="107000"/>
              </a:lnSpc>
              <a:spcBef>
                <a:spcPts val="0"/>
              </a:spcBef>
              <a:buFont typeface="Arial" panose="020B0604020202020204" pitchFamily="34" charset="0"/>
              <a:buChar char="•"/>
            </a:pPr>
            <a:r>
              <a:rPr lang="en-US" sz="1800" b="0" dirty="0">
                <a:ea typeface="Calibri" panose="020F0502020204030204" pitchFamily="34" charset="0"/>
                <a:cs typeface="Calibri" panose="020F0502020204030204" pitchFamily="34" charset="0"/>
              </a:rPr>
              <a:t>The supportive measures are confidential, to the extent that maintaining confidentiality does not impair the ability of providing the supportive measures.</a:t>
            </a:r>
          </a:p>
          <a:p>
            <a:pPr marL="0" lvl="1" indent="-169164">
              <a:lnSpc>
                <a:spcPct val="107000"/>
              </a:lnSpc>
              <a:spcBef>
                <a:spcPts val="0"/>
              </a:spcBef>
            </a:pPr>
            <a:r>
              <a:rPr lang="en-US" sz="1800" dirty="0">
                <a:ea typeface="Calibri" panose="020F0502020204030204" pitchFamily="34" charset="0"/>
                <a:cs typeface="Calibri" panose="020F0502020204030204" pitchFamily="34" charset="0"/>
              </a:rPr>
              <a:t>	For example, change of work hours would require informing the 	supervisor of  the supportive measure. However, the reasoning / 	details of the complaint remain confidential.</a:t>
            </a:r>
            <a:endParaRPr lang="en-US" sz="1800" dirty="0"/>
          </a:p>
        </p:txBody>
      </p:sp>
    </p:spTree>
    <p:extLst>
      <p:ext uri="{BB962C8B-B14F-4D97-AF65-F5344CB8AC3E}">
        <p14:creationId xmlns:p14="http://schemas.microsoft.com/office/powerpoint/2010/main" val="42114045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604A4-FD4C-4F85-9F4F-0BEF5FAE65FC}"/>
              </a:ext>
            </a:extLst>
          </p:cNvPr>
          <p:cNvSpPr>
            <a:spLocks noGrp="1"/>
          </p:cNvSpPr>
          <p:nvPr>
            <p:ph type="title"/>
          </p:nvPr>
        </p:nvSpPr>
        <p:spPr>
          <a:xfrm>
            <a:off x="1295400" y="152400"/>
            <a:ext cx="7048500" cy="777240"/>
          </a:xfrm>
        </p:spPr>
        <p:txBody>
          <a:bodyPr/>
          <a:lstStyle/>
          <a:p>
            <a:pPr algn="l"/>
            <a:br>
              <a:rPr lang="en-US" sz="1500" cap="none" dirty="0">
                <a:ln w="3175" cmpd="sng">
                  <a:noFill/>
                </a:ln>
                <a:solidFill>
                  <a:prstClr val="black"/>
                </a:solidFill>
                <a:latin typeface="Corbel" panose="020B0503020204020204"/>
              </a:rPr>
            </a:br>
            <a:r>
              <a:rPr lang="en-US" sz="2800" b="1" cap="none" dirty="0">
                <a:ln w="3175" cmpd="sng">
                  <a:noFill/>
                </a:ln>
                <a:solidFill>
                  <a:prstClr val="black"/>
                </a:solidFill>
                <a:latin typeface="+mn-lt"/>
              </a:rPr>
              <a:t>Grievance Process Step 3: </a:t>
            </a:r>
            <a:br>
              <a:rPr lang="en-US" sz="2800" b="1" cap="none" dirty="0">
                <a:ln w="3175" cmpd="sng">
                  <a:noFill/>
                </a:ln>
                <a:solidFill>
                  <a:prstClr val="black"/>
                </a:solidFill>
                <a:latin typeface="+mn-lt"/>
              </a:rPr>
            </a:br>
            <a:r>
              <a:rPr lang="en-US" sz="1800" b="1" cap="none" dirty="0">
                <a:ln w="3175" cmpd="sng">
                  <a:noFill/>
                </a:ln>
                <a:solidFill>
                  <a:srgbClr val="FB6305"/>
                </a:solidFill>
                <a:latin typeface="+mn-lt"/>
              </a:rPr>
              <a:t>Complaint is filed.</a:t>
            </a:r>
            <a:br>
              <a:rPr lang="en-US" sz="2800" cap="none" dirty="0">
                <a:ln w="3175" cmpd="sng">
                  <a:noFill/>
                </a:ln>
                <a:solidFill>
                  <a:prstClr val="black"/>
                </a:solidFill>
                <a:latin typeface="+mn-lt"/>
              </a:rPr>
            </a:br>
            <a:endParaRPr lang="en-US" dirty="0"/>
          </a:p>
        </p:txBody>
      </p:sp>
      <p:sp>
        <p:nvSpPr>
          <p:cNvPr id="3" name="Content Placeholder 2">
            <a:extLst>
              <a:ext uri="{FF2B5EF4-FFF2-40B4-BE49-F238E27FC236}">
                <a16:creationId xmlns:a16="http://schemas.microsoft.com/office/drawing/2014/main" id="{26ED8F33-D415-45AB-85F0-F1C5EE8A97C7}"/>
              </a:ext>
            </a:extLst>
          </p:cNvPr>
          <p:cNvSpPr>
            <a:spLocks noGrp="1"/>
          </p:cNvSpPr>
          <p:nvPr>
            <p:ph idx="1"/>
          </p:nvPr>
        </p:nvSpPr>
        <p:spPr>
          <a:xfrm>
            <a:off x="433137" y="960120"/>
            <a:ext cx="8277725" cy="4267200"/>
          </a:xfrm>
        </p:spPr>
        <p:txBody>
          <a:bodyPr>
            <a:normAutofit/>
          </a:bodyPr>
          <a:lstStyle/>
          <a:p>
            <a:pPr marL="0" indent="0">
              <a:buFont typeface="Arial" panose="020B0604020202020204" pitchFamily="34" charset="0"/>
              <a:buChar char="•"/>
            </a:pPr>
            <a:r>
              <a:rPr lang="en-US" sz="2000" b="0" dirty="0"/>
              <a:t> There are two ways a complaint is filed. The Complainant signs and submits the OIE Grievance Form or the Title IX Coordinator signs the OIE Grievance Form.</a:t>
            </a:r>
          </a:p>
          <a:p>
            <a:pPr lvl="2"/>
            <a:r>
              <a:rPr lang="en-US" dirty="0"/>
              <a:t>If either of the above occurs, then the Title IX grievance process MUST begin.</a:t>
            </a:r>
          </a:p>
          <a:p>
            <a:pPr marL="0" indent="0">
              <a:buFont typeface="Arial" panose="020B0604020202020204" pitchFamily="34" charset="0"/>
              <a:buChar char="•"/>
            </a:pPr>
            <a:r>
              <a:rPr lang="en-US" b="0" dirty="0"/>
              <a:t> </a:t>
            </a:r>
            <a:r>
              <a:rPr lang="en-US" sz="2000" b="0" dirty="0"/>
              <a:t>The Title IX Coordinator only signs the grievance form in the event the complainant does not want to file the complaint and the Title IX Coordinator believes the allegations must be investigated. The Title IX Coordinator’s signature overrides the Complainant’s wishes and is conducted at the discretion of the Title IX Coordinator.</a:t>
            </a:r>
          </a:p>
          <a:p>
            <a:pPr marL="237744" lvl="5" indent="0"/>
            <a:r>
              <a:rPr lang="en-US" sz="1600" dirty="0"/>
              <a:t> If this occurs, then the Title IX Coordinator does not become the Complainant. The new complainant listed in the process will be listed as CSN.</a:t>
            </a:r>
          </a:p>
          <a:p>
            <a:pPr lvl="2"/>
            <a:r>
              <a:rPr lang="en-US" dirty="0"/>
              <a:t>As previously stated, if the original complainant decides to not file, then they still receive supportive measures.</a:t>
            </a:r>
            <a:endParaRPr lang="en-US" b="0" dirty="0"/>
          </a:p>
        </p:txBody>
      </p:sp>
    </p:spTree>
    <p:extLst>
      <p:ext uri="{BB962C8B-B14F-4D97-AF65-F5344CB8AC3E}">
        <p14:creationId xmlns:p14="http://schemas.microsoft.com/office/powerpoint/2010/main" val="14425276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308E8-CAB1-461F-8ADD-ED3F97202A5E}"/>
              </a:ext>
            </a:extLst>
          </p:cNvPr>
          <p:cNvSpPr>
            <a:spLocks noGrp="1"/>
          </p:cNvSpPr>
          <p:nvPr>
            <p:ph type="title"/>
          </p:nvPr>
        </p:nvSpPr>
        <p:spPr>
          <a:xfrm>
            <a:off x="838200" y="838200"/>
            <a:ext cx="7514035" cy="1072314"/>
          </a:xfrm>
        </p:spPr>
        <p:txBody>
          <a:bodyPr/>
          <a:lstStyle/>
          <a:p>
            <a:pPr algn="l"/>
            <a:r>
              <a:rPr lang="en-US" sz="3000" b="1" cap="none" dirty="0">
                <a:ln w="3175" cmpd="sng">
                  <a:noFill/>
                </a:ln>
                <a:solidFill>
                  <a:prstClr val="black"/>
                </a:solidFill>
                <a:latin typeface="+mn-lt"/>
              </a:rPr>
              <a:t>Grievance Process Step 4:</a:t>
            </a:r>
            <a:br>
              <a:rPr lang="en-US" sz="3000" cap="none" dirty="0">
                <a:ln w="3175" cmpd="sng">
                  <a:noFill/>
                </a:ln>
                <a:solidFill>
                  <a:prstClr val="black"/>
                </a:solidFill>
                <a:latin typeface="+mn-lt"/>
              </a:rPr>
            </a:br>
            <a:r>
              <a:rPr lang="en-US" sz="1875" b="1" cap="none" dirty="0">
                <a:solidFill>
                  <a:srgbClr val="FB6305"/>
                </a:solidFill>
                <a:latin typeface="+mn-lt"/>
                <a:ea typeface="+mn-ea"/>
                <a:cs typeface="+mn-cs"/>
              </a:rPr>
              <a:t>Investigators send Notification of Investigation</a:t>
            </a:r>
            <a:endParaRPr lang="en-US" sz="1875" b="1" dirty="0">
              <a:solidFill>
                <a:srgbClr val="FB6305"/>
              </a:solidFill>
              <a:latin typeface="+mn-lt"/>
            </a:endParaRPr>
          </a:p>
        </p:txBody>
      </p:sp>
      <p:sp>
        <p:nvSpPr>
          <p:cNvPr id="3" name="Content Placeholder 2">
            <a:extLst>
              <a:ext uri="{FF2B5EF4-FFF2-40B4-BE49-F238E27FC236}">
                <a16:creationId xmlns:a16="http://schemas.microsoft.com/office/drawing/2014/main" id="{512159C7-B0F8-4493-868C-C6DFA995649A}"/>
              </a:ext>
            </a:extLst>
          </p:cNvPr>
          <p:cNvSpPr>
            <a:spLocks noGrp="1"/>
          </p:cNvSpPr>
          <p:nvPr>
            <p:ph idx="1"/>
          </p:nvPr>
        </p:nvSpPr>
        <p:spPr>
          <a:xfrm>
            <a:off x="838200" y="2057400"/>
            <a:ext cx="8007952" cy="3943350"/>
          </a:xfrm>
        </p:spPr>
        <p:txBody>
          <a:bodyPr>
            <a:normAutofit lnSpcReduction="10000"/>
          </a:bodyPr>
          <a:lstStyle/>
          <a:p>
            <a:pPr marL="285750" indent="-285750">
              <a:buFont typeface="Arial" panose="020B0604020202020204" pitchFamily="34" charset="0"/>
              <a:buChar char="•"/>
            </a:pPr>
            <a:r>
              <a:rPr lang="en-US" b="0" dirty="0"/>
              <a:t>The Notification of Investigation (NOI) is sent by the Title IX Investigator to both reporting parties simultaneously.</a:t>
            </a:r>
          </a:p>
          <a:p>
            <a:pPr marL="285750" indent="-285750">
              <a:buFont typeface="Arial" panose="020B0604020202020204" pitchFamily="34" charset="0"/>
              <a:buChar char="•"/>
            </a:pPr>
            <a:r>
              <a:rPr lang="en-US" b="0" dirty="0"/>
              <a:t>The NOI informs the reporting parties that a formal Title IX Grievance Process has been authorized.</a:t>
            </a:r>
          </a:p>
          <a:p>
            <a:pPr marL="285750" indent="-285750">
              <a:buFont typeface="Arial" panose="020B0604020202020204" pitchFamily="34" charset="0"/>
              <a:buChar char="•"/>
            </a:pPr>
            <a:r>
              <a:rPr lang="en-US" b="0" dirty="0"/>
              <a:t>The NOI must include sufficient details known at the time and with sufficient time to prepare a response before any initial interview.</a:t>
            </a:r>
          </a:p>
          <a:p>
            <a:pPr marL="285750" indent="-285750">
              <a:buFont typeface="Arial" panose="020B0604020202020204" pitchFamily="34" charset="0"/>
              <a:buChar char="•"/>
            </a:pPr>
            <a:r>
              <a:rPr lang="en-US" b="0" dirty="0"/>
              <a:t>Sufficient details include:</a:t>
            </a:r>
          </a:p>
          <a:p>
            <a:pPr lvl="2"/>
            <a:r>
              <a:rPr lang="en-US" sz="1650" dirty="0"/>
              <a:t>The allegations that have been filed that constitute sexual harassment as defined by Title IX</a:t>
            </a:r>
          </a:p>
          <a:p>
            <a:pPr lvl="2"/>
            <a:r>
              <a:rPr lang="en-US" sz="1650" dirty="0"/>
              <a:t>Identities of the parties involved in the incident, if known</a:t>
            </a:r>
          </a:p>
          <a:p>
            <a:pPr lvl="2"/>
            <a:r>
              <a:rPr lang="en-US" sz="1650" dirty="0"/>
              <a:t>Date and location of alleged incident</a:t>
            </a:r>
          </a:p>
          <a:p>
            <a:pPr marL="0" indent="0"/>
            <a:r>
              <a:rPr lang="en-US" dirty="0"/>
              <a:t>During the investigation, if allegations are presented that were not listed in the original NOI, then the Title IX Investigator must notify, simultaneously, all reporting parties of the new allegations being investigated.</a:t>
            </a:r>
          </a:p>
          <a:p>
            <a:pPr lvl="1"/>
            <a:endParaRPr lang="en-US" dirty="0"/>
          </a:p>
          <a:p>
            <a:pPr lvl="1"/>
            <a:endParaRPr lang="en-US" dirty="0"/>
          </a:p>
          <a:p>
            <a:endParaRPr lang="en-US" b="0" dirty="0"/>
          </a:p>
        </p:txBody>
      </p:sp>
    </p:spTree>
    <p:extLst>
      <p:ext uri="{BB962C8B-B14F-4D97-AF65-F5344CB8AC3E}">
        <p14:creationId xmlns:p14="http://schemas.microsoft.com/office/powerpoint/2010/main" val="2306380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2876-E40D-4376-B0D7-097198F67A27}"/>
              </a:ext>
            </a:extLst>
          </p:cNvPr>
          <p:cNvSpPr>
            <a:spLocks noGrp="1"/>
          </p:cNvSpPr>
          <p:nvPr>
            <p:ph type="title"/>
          </p:nvPr>
        </p:nvSpPr>
        <p:spPr>
          <a:xfrm>
            <a:off x="838200" y="857250"/>
            <a:ext cx="7497367" cy="929440"/>
          </a:xfrm>
        </p:spPr>
        <p:txBody>
          <a:bodyPr/>
          <a:lstStyle/>
          <a:p>
            <a:r>
              <a:rPr lang="en-US" sz="2400" b="1" cap="none" dirty="0">
                <a:ln w="3175" cmpd="sng">
                  <a:noFill/>
                </a:ln>
                <a:solidFill>
                  <a:prstClr val="black"/>
                </a:solidFill>
                <a:latin typeface="+mn-lt"/>
              </a:rPr>
              <a:t>Grievance Process Step 4- Continued</a:t>
            </a:r>
            <a:endParaRPr lang="en-US" sz="2400" dirty="0">
              <a:latin typeface="+mn-lt"/>
            </a:endParaRPr>
          </a:p>
        </p:txBody>
      </p:sp>
      <p:sp>
        <p:nvSpPr>
          <p:cNvPr id="3" name="Content Placeholder 2">
            <a:extLst>
              <a:ext uri="{FF2B5EF4-FFF2-40B4-BE49-F238E27FC236}">
                <a16:creationId xmlns:a16="http://schemas.microsoft.com/office/drawing/2014/main" id="{D5CBE0A3-CDC5-482A-9855-90FA98BC38B1}"/>
              </a:ext>
            </a:extLst>
          </p:cNvPr>
          <p:cNvSpPr>
            <a:spLocks noGrp="1"/>
          </p:cNvSpPr>
          <p:nvPr>
            <p:ph idx="1"/>
          </p:nvPr>
        </p:nvSpPr>
        <p:spPr>
          <a:xfrm>
            <a:off x="914400" y="1786690"/>
            <a:ext cx="7754663" cy="4123823"/>
          </a:xfrm>
        </p:spPr>
        <p:txBody>
          <a:bodyPr>
            <a:normAutofit/>
          </a:bodyPr>
          <a:lstStyle/>
          <a:p>
            <a:r>
              <a:rPr lang="en-US" dirty="0"/>
              <a:t>The NOI must also include:</a:t>
            </a:r>
          </a:p>
          <a:p>
            <a:pPr lvl="1"/>
            <a:r>
              <a:rPr lang="en-US" dirty="0"/>
              <a:t>A statement that the respondent is presumed not responsible for the alleged conduct and that a determination regarding responsibility is made at the conclusion of the complaint process.</a:t>
            </a:r>
          </a:p>
          <a:p>
            <a:pPr lvl="1"/>
            <a:r>
              <a:rPr lang="en-US" dirty="0"/>
              <a:t>Inform the parties that they may have an advisor of their choice, who may be, but is not required to be, an attorney.</a:t>
            </a:r>
          </a:p>
          <a:p>
            <a:pPr lvl="1"/>
            <a:r>
              <a:rPr lang="en-US" dirty="0"/>
              <a:t>Inform that the advisor will be a part of the entire process; will receive a copy of all related evidence; and must participate in the Live-hearing process.</a:t>
            </a:r>
          </a:p>
          <a:p>
            <a:pPr lvl="1"/>
            <a:r>
              <a:rPr lang="en-US" dirty="0"/>
              <a:t>A statement informing the parties of the prohibition against knowingly making false statements or submitting false information during the complaint process.</a:t>
            </a:r>
          </a:p>
          <a:p>
            <a:pPr lvl="1"/>
            <a:r>
              <a:rPr lang="en-US" dirty="0"/>
              <a:t>A statement informing the parties that retaliation is illegal.</a:t>
            </a:r>
          </a:p>
          <a:p>
            <a:pPr lvl="1"/>
            <a:endParaRPr lang="en-US" dirty="0"/>
          </a:p>
          <a:p>
            <a:pPr marL="0" indent="0"/>
            <a:r>
              <a:rPr lang="en-US" dirty="0"/>
              <a:t>***After the NOI has been sent, at any point moving forward, the Complainant can request to withdraw their complaint.***</a:t>
            </a:r>
          </a:p>
          <a:p>
            <a:pPr marL="342900" lvl="1" indent="0">
              <a:buNone/>
            </a:pPr>
            <a:endParaRPr lang="en-US" dirty="0"/>
          </a:p>
        </p:txBody>
      </p:sp>
    </p:spTree>
    <p:extLst>
      <p:ext uri="{BB962C8B-B14F-4D97-AF65-F5344CB8AC3E}">
        <p14:creationId xmlns:p14="http://schemas.microsoft.com/office/powerpoint/2010/main" val="9409264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164D-B9C0-4FE5-81EF-B4E81BE2CC08}"/>
              </a:ext>
            </a:extLst>
          </p:cNvPr>
          <p:cNvSpPr>
            <a:spLocks noGrp="1"/>
          </p:cNvSpPr>
          <p:nvPr>
            <p:ph type="title"/>
          </p:nvPr>
        </p:nvSpPr>
        <p:spPr>
          <a:xfrm>
            <a:off x="1401990" y="734228"/>
            <a:ext cx="7033349" cy="865973"/>
          </a:xfrm>
        </p:spPr>
        <p:txBody>
          <a:bodyPr>
            <a:normAutofit/>
          </a:bodyPr>
          <a:lstStyle/>
          <a:p>
            <a:pPr algn="l"/>
            <a:r>
              <a:rPr lang="en-US" sz="2900" b="1" cap="none" dirty="0">
                <a:ln w="3175" cmpd="sng">
                  <a:noFill/>
                </a:ln>
                <a:solidFill>
                  <a:prstClr val="black"/>
                </a:solidFill>
                <a:latin typeface="+mn-lt"/>
              </a:rPr>
              <a:t>Grievance Process Step 5:</a:t>
            </a:r>
            <a:br>
              <a:rPr lang="en-US" sz="4050" cap="none" dirty="0">
                <a:ln w="3175" cmpd="sng">
                  <a:noFill/>
                </a:ln>
                <a:solidFill>
                  <a:prstClr val="black"/>
                </a:solidFill>
                <a:latin typeface="+mn-lt"/>
              </a:rPr>
            </a:br>
            <a:r>
              <a:rPr lang="en-US" sz="1875" b="1" dirty="0">
                <a:solidFill>
                  <a:srgbClr val="FB6305"/>
                </a:solidFill>
                <a:latin typeface="+mn-lt"/>
              </a:rPr>
              <a:t>Complainant interviewed by Investigator</a:t>
            </a:r>
          </a:p>
        </p:txBody>
      </p:sp>
      <p:sp>
        <p:nvSpPr>
          <p:cNvPr id="3" name="Content Placeholder 2">
            <a:extLst>
              <a:ext uri="{FF2B5EF4-FFF2-40B4-BE49-F238E27FC236}">
                <a16:creationId xmlns:a16="http://schemas.microsoft.com/office/drawing/2014/main" id="{00F09BBA-978F-4BD8-AB0B-8080F682FE7E}"/>
              </a:ext>
            </a:extLst>
          </p:cNvPr>
          <p:cNvSpPr>
            <a:spLocks noGrp="1"/>
          </p:cNvSpPr>
          <p:nvPr>
            <p:ph idx="1"/>
          </p:nvPr>
        </p:nvSpPr>
        <p:spPr>
          <a:xfrm>
            <a:off x="1401991" y="2133599"/>
            <a:ext cx="7514035" cy="3492667"/>
          </a:xfrm>
        </p:spPr>
        <p:txBody>
          <a:bodyPr>
            <a:normAutofit/>
          </a:bodyPr>
          <a:lstStyle/>
          <a:p>
            <a:pPr marL="0" indent="0">
              <a:buFont typeface="Arial" panose="020B0604020202020204" pitchFamily="34" charset="0"/>
              <a:buChar char="•"/>
            </a:pPr>
            <a:r>
              <a:rPr lang="en-US" b="0" dirty="0">
                <a:effectLst/>
                <a:ea typeface="Calibri" panose="020F0502020204030204" pitchFamily="34" charset="0"/>
              </a:rPr>
              <a:t> During the interview with the complainant, they must have an advisor.</a:t>
            </a:r>
          </a:p>
          <a:p>
            <a:pPr lvl="2"/>
            <a:r>
              <a:rPr lang="en-US" dirty="0">
                <a:ea typeface="Calibri" panose="020F0502020204030204" pitchFamily="34" charset="0"/>
              </a:rPr>
              <a:t>If they do not have an advisor, then one will be provided by CSN at no cost.</a:t>
            </a:r>
          </a:p>
          <a:p>
            <a:pPr lvl="2"/>
            <a:r>
              <a:rPr lang="en-US" dirty="0">
                <a:effectLst/>
                <a:ea typeface="Calibri" panose="020F0502020204030204" pitchFamily="34" charset="0"/>
              </a:rPr>
              <a:t>If CSN provides an advisor, then the advisor will not be an attorney (as stated in NSHE BOR Handbook, Title 4 – Chapter 8 – Section 13).</a:t>
            </a:r>
          </a:p>
          <a:p>
            <a:pPr marL="0" indent="0">
              <a:buFont typeface="Arial" panose="020B0604020202020204" pitchFamily="34" charset="0"/>
              <a:buChar char="•"/>
            </a:pPr>
            <a:r>
              <a:rPr lang="en-US" b="0" dirty="0">
                <a:effectLst/>
                <a:ea typeface="Calibri" panose="020F0502020204030204" pitchFamily="34" charset="0"/>
              </a:rPr>
              <a:t> Investigators obtain incident information and applicable evidence</a:t>
            </a:r>
          </a:p>
          <a:p>
            <a:pPr marL="0" indent="0">
              <a:buFont typeface="Arial" panose="020B0604020202020204" pitchFamily="34" charset="0"/>
              <a:buChar char="•"/>
            </a:pPr>
            <a:r>
              <a:rPr lang="en-US" b="0" dirty="0"/>
              <a:t> Witness information obtained (if applicable)</a:t>
            </a:r>
          </a:p>
          <a:p>
            <a:pPr marL="0" indent="0">
              <a:buFont typeface="Arial" panose="020B0604020202020204" pitchFamily="34" charset="0"/>
              <a:buChar char="•"/>
            </a:pPr>
            <a:r>
              <a:rPr lang="en-US" b="0" dirty="0"/>
              <a:t> Evidence received from Complainant</a:t>
            </a:r>
          </a:p>
        </p:txBody>
      </p:sp>
    </p:spTree>
    <p:extLst>
      <p:ext uri="{BB962C8B-B14F-4D97-AF65-F5344CB8AC3E}">
        <p14:creationId xmlns:p14="http://schemas.microsoft.com/office/powerpoint/2010/main" val="1427143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113234" y="609600"/>
            <a:ext cx="7514035" cy="990599"/>
          </a:xfrm>
        </p:spPr>
        <p:txBody>
          <a:bodyPr>
            <a:normAutofit fontScale="90000"/>
          </a:bodyPr>
          <a:lstStyle/>
          <a:p>
            <a:pPr algn="l"/>
            <a:r>
              <a:rPr lang="en-US" sz="3300" b="1" cap="none" dirty="0">
                <a:ln w="3175" cmpd="sng">
                  <a:noFill/>
                </a:ln>
                <a:solidFill>
                  <a:prstClr val="black"/>
                </a:solidFill>
                <a:latin typeface="+mn-lt"/>
              </a:rPr>
              <a:t>Grievance Process Step 6:</a:t>
            </a:r>
            <a:br>
              <a:rPr lang="en-US" sz="2900" cap="none" dirty="0">
                <a:ln w="3175" cmpd="sng">
                  <a:noFill/>
                </a:ln>
                <a:solidFill>
                  <a:prstClr val="black"/>
                </a:solidFill>
                <a:latin typeface="+mn-lt"/>
              </a:rPr>
            </a:br>
            <a:r>
              <a:rPr lang="en-US" sz="2000" b="1" dirty="0">
                <a:solidFill>
                  <a:srgbClr val="FB6305"/>
                </a:solidFill>
                <a:latin typeface="+mn-lt"/>
              </a:rPr>
              <a:t>If necessary, complaint dismissed</a:t>
            </a:r>
            <a:br>
              <a:rPr lang="en-US" dirty="0"/>
            </a:br>
            <a:endParaRPr lang="en-US" dirty="0"/>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143000" y="1879936"/>
            <a:ext cx="7797713" cy="4244894"/>
          </a:xfrm>
        </p:spPr>
        <p:txBody>
          <a:bodyPr>
            <a:normAutofit/>
          </a:bodyPr>
          <a:lstStyle/>
          <a:p>
            <a:r>
              <a:rPr lang="en-US" b="0" dirty="0"/>
              <a:t>There are two forms of dismissals: Discretionary and Mandatory</a:t>
            </a:r>
          </a:p>
          <a:p>
            <a:r>
              <a:rPr lang="en-US" dirty="0"/>
              <a:t>Discretionary:</a:t>
            </a:r>
          </a:p>
          <a:p>
            <a:pPr marL="557213" lvl="1" indent="-214313">
              <a:spcBef>
                <a:spcPts val="0"/>
              </a:spcBef>
              <a:tabLst>
                <a:tab pos="685800" algn="l"/>
              </a:tabLst>
            </a:pPr>
            <a:r>
              <a:rPr lang="en-US" dirty="0">
                <a:solidFill>
                  <a:srgbClr val="201F1E"/>
                </a:solidFill>
                <a:effectLst/>
                <a:ea typeface="Times New Roman" panose="02020603050405020304" pitchFamily="18" charset="0"/>
              </a:rPr>
              <a:t>Where a complainant notifies the Title IX Coordinator in writing that the complainant would like to withdraw the formal complaint or any allegations therein.</a:t>
            </a:r>
            <a:endParaRPr lang="en-US" dirty="0">
              <a:effectLst/>
              <a:ea typeface="Times New Roman" panose="02020603050405020304" pitchFamily="18" charset="0"/>
            </a:endParaRPr>
          </a:p>
          <a:p>
            <a:pPr marL="557213" lvl="1" indent="-214313">
              <a:spcBef>
                <a:spcPts val="0"/>
              </a:spcBef>
              <a:tabLst>
                <a:tab pos="685800" algn="l"/>
              </a:tabLst>
            </a:pPr>
            <a:r>
              <a:rPr lang="en-US" dirty="0">
                <a:solidFill>
                  <a:srgbClr val="201F1E"/>
                </a:solidFill>
                <a:effectLst/>
                <a:ea typeface="Times New Roman" panose="02020603050405020304" pitchFamily="18" charset="0"/>
              </a:rPr>
              <a:t>Where the respondent is no longer enrolled or employed by the recipient.</a:t>
            </a:r>
            <a:endParaRPr lang="en-US" dirty="0">
              <a:effectLst/>
              <a:ea typeface="Times New Roman" panose="02020603050405020304" pitchFamily="18" charset="0"/>
            </a:endParaRPr>
          </a:p>
          <a:p>
            <a:pPr marL="557213" lvl="1" indent="-214313">
              <a:spcBef>
                <a:spcPts val="0"/>
              </a:spcBef>
              <a:tabLst>
                <a:tab pos="685800" algn="l"/>
              </a:tabLst>
            </a:pPr>
            <a:r>
              <a:rPr lang="en-US" dirty="0">
                <a:solidFill>
                  <a:srgbClr val="201F1E"/>
                </a:solidFill>
                <a:effectLst/>
                <a:ea typeface="Times New Roman" panose="02020603050405020304" pitchFamily="18" charset="0"/>
              </a:rPr>
              <a:t>Where specific circumstances prevent the recipient from gathering evidence sufficient to reach a determination as to the allegations contained in the formal complaint.</a:t>
            </a:r>
            <a:endParaRPr lang="en-US" dirty="0">
              <a:effectLst/>
              <a:ea typeface="Times New Roman" panose="02020603050405020304" pitchFamily="18" charset="0"/>
            </a:endParaRPr>
          </a:p>
          <a:p>
            <a:pPr lvl="4"/>
            <a:r>
              <a:rPr lang="en-US" i="1" dirty="0">
                <a:solidFill>
                  <a:srgbClr val="201F1E"/>
                </a:solidFill>
                <a:effectLst/>
                <a:ea typeface="Calibri" panose="020F0502020204030204" pitchFamily="34" charset="0"/>
              </a:rPr>
              <a:t>I.e</a:t>
            </a:r>
            <a:r>
              <a:rPr lang="en-US" dirty="0">
                <a:solidFill>
                  <a:srgbClr val="201F1E"/>
                </a:solidFill>
                <a:effectLst/>
                <a:ea typeface="Calibri" panose="020F0502020204030204" pitchFamily="34" charset="0"/>
              </a:rPr>
              <a:t>. where a complainant refuses to participate in the grievance process (but also has not decided to send written notice stating that they wish to withdraw)</a:t>
            </a:r>
          </a:p>
          <a:p>
            <a:r>
              <a:rPr lang="en-US" dirty="0"/>
              <a:t>Mandatory:</a:t>
            </a:r>
          </a:p>
          <a:p>
            <a:pPr marL="557213" lvl="1" indent="-214313">
              <a:spcBef>
                <a:spcPts val="0"/>
              </a:spcBef>
              <a:tabLst>
                <a:tab pos="685800" algn="l"/>
              </a:tabLst>
            </a:pPr>
            <a:r>
              <a:rPr lang="en-US" sz="1575" dirty="0">
                <a:solidFill>
                  <a:srgbClr val="201F1E"/>
                </a:solidFill>
                <a:ea typeface="Times New Roman" panose="02020603050405020304" pitchFamily="18" charset="0"/>
              </a:rPr>
              <a:t>Not meeting the Section 106.30 definition of sexual harassment</a:t>
            </a:r>
            <a:endParaRPr lang="en-US" sz="1575" dirty="0">
              <a:ea typeface="Times New Roman" panose="02020603050405020304" pitchFamily="18" charset="0"/>
            </a:endParaRPr>
          </a:p>
          <a:p>
            <a:pPr marL="557213" lvl="1" indent="-214313">
              <a:spcBef>
                <a:spcPts val="0"/>
              </a:spcBef>
              <a:tabLst>
                <a:tab pos="685800" algn="l"/>
              </a:tabLst>
            </a:pPr>
            <a:r>
              <a:rPr lang="en-US" dirty="0">
                <a:solidFill>
                  <a:srgbClr val="201F1E"/>
                </a:solidFill>
                <a:effectLst/>
                <a:ea typeface="Times New Roman" panose="02020603050405020304" pitchFamily="18" charset="0"/>
              </a:rPr>
              <a:t>Alleged Incident did not occur in a CSN educational program or activity, or</a:t>
            </a:r>
            <a:endParaRPr lang="en-US" dirty="0">
              <a:effectLst/>
              <a:ea typeface="Times New Roman" panose="02020603050405020304" pitchFamily="18" charset="0"/>
            </a:endParaRPr>
          </a:p>
          <a:p>
            <a:pPr marL="557213" lvl="1" indent="-214313">
              <a:spcBef>
                <a:spcPts val="0"/>
              </a:spcBef>
              <a:tabLst>
                <a:tab pos="685800" algn="l"/>
              </a:tabLst>
            </a:pPr>
            <a:r>
              <a:rPr lang="en-US" dirty="0">
                <a:solidFill>
                  <a:srgbClr val="201F1E"/>
                </a:solidFill>
                <a:effectLst/>
                <a:ea typeface="Times New Roman" panose="02020603050405020304" pitchFamily="18" charset="0"/>
              </a:rPr>
              <a:t>Did </a:t>
            </a:r>
            <a:r>
              <a:rPr lang="en-US" dirty="0">
                <a:solidFill>
                  <a:srgbClr val="201F1E"/>
                </a:solidFill>
                <a:ea typeface="Times New Roman" panose="02020603050405020304" pitchFamily="18" charset="0"/>
              </a:rPr>
              <a:t>not occur within the United States</a:t>
            </a:r>
            <a:endParaRPr lang="en-US" dirty="0">
              <a:effectLst/>
              <a:ea typeface="Times New Roman" panose="02020603050405020304" pitchFamily="18" charset="0"/>
            </a:endParaRPr>
          </a:p>
          <a:p>
            <a:pPr lvl="1"/>
            <a:endParaRPr lang="en-US" dirty="0"/>
          </a:p>
          <a:p>
            <a:pPr lvl="1"/>
            <a:endParaRPr lang="en-US" dirty="0"/>
          </a:p>
        </p:txBody>
      </p:sp>
    </p:spTree>
    <p:extLst>
      <p:ext uri="{BB962C8B-B14F-4D97-AF65-F5344CB8AC3E}">
        <p14:creationId xmlns:p14="http://schemas.microsoft.com/office/powerpoint/2010/main" val="18265167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4BEDB-A1AE-4506-A51D-3FD10243DE73}"/>
              </a:ext>
            </a:extLst>
          </p:cNvPr>
          <p:cNvSpPr>
            <a:spLocks noGrp="1"/>
          </p:cNvSpPr>
          <p:nvPr>
            <p:ph type="title"/>
          </p:nvPr>
        </p:nvSpPr>
        <p:spPr>
          <a:xfrm>
            <a:off x="1215814" y="-228600"/>
            <a:ext cx="6758558" cy="1390651"/>
          </a:xfrm>
        </p:spPr>
        <p:txBody>
          <a:bodyPr>
            <a:normAutofit fontScale="90000"/>
          </a:bodyPr>
          <a:lstStyle/>
          <a:p>
            <a:pPr algn="l"/>
            <a:br>
              <a:rPr lang="en-US" sz="3750" cap="none" dirty="0">
                <a:ln w="3175" cmpd="sng">
                  <a:noFill/>
                </a:ln>
                <a:solidFill>
                  <a:prstClr val="black"/>
                </a:solidFill>
                <a:latin typeface="Corbel" panose="020B0503020204020204"/>
              </a:rPr>
            </a:br>
            <a:r>
              <a:rPr lang="en-US" sz="3300" b="1" cap="none" dirty="0">
                <a:ln w="3175" cmpd="sng">
                  <a:noFill/>
                </a:ln>
                <a:solidFill>
                  <a:prstClr val="black"/>
                </a:solidFill>
                <a:latin typeface="+mn-lt"/>
              </a:rPr>
              <a:t>Grievance Process Step 6 - Continued</a:t>
            </a:r>
            <a:br>
              <a:rPr lang="en-US" sz="2900" dirty="0">
                <a:latin typeface="+mn-lt"/>
              </a:rPr>
            </a:br>
            <a:endParaRPr lang="en-US" sz="2900" dirty="0">
              <a:latin typeface="+mn-lt"/>
            </a:endParaRPr>
          </a:p>
        </p:txBody>
      </p:sp>
      <p:sp>
        <p:nvSpPr>
          <p:cNvPr id="3" name="Content Placeholder 2">
            <a:extLst>
              <a:ext uri="{FF2B5EF4-FFF2-40B4-BE49-F238E27FC236}">
                <a16:creationId xmlns:a16="http://schemas.microsoft.com/office/drawing/2014/main" id="{F226EF97-11F9-4395-8AEC-10525E1ED411}"/>
              </a:ext>
            </a:extLst>
          </p:cNvPr>
          <p:cNvSpPr>
            <a:spLocks noGrp="1"/>
          </p:cNvSpPr>
          <p:nvPr>
            <p:ph idx="1"/>
          </p:nvPr>
        </p:nvSpPr>
        <p:spPr>
          <a:xfrm>
            <a:off x="1215814" y="1657349"/>
            <a:ext cx="7411454" cy="4210051"/>
          </a:xfrm>
        </p:spPr>
        <p:txBody>
          <a:bodyPr>
            <a:normAutofit lnSpcReduction="10000"/>
          </a:bodyPr>
          <a:lstStyle/>
          <a:p>
            <a:pPr marL="0" indent="0">
              <a:buFont typeface="Arial" panose="020B0604020202020204" pitchFamily="34" charset="0"/>
              <a:buChar char="•"/>
            </a:pPr>
            <a:r>
              <a:rPr lang="en-US" sz="2500" b="0" dirty="0">
                <a:cs typeface="Calibri" panose="020F0502020204030204" pitchFamily="34" charset="0"/>
              </a:rPr>
              <a:t> If the complaint is dismissed, then all reporting parties must be notified simultaneously.</a:t>
            </a:r>
          </a:p>
          <a:p>
            <a:pPr marL="0" indent="0">
              <a:buFont typeface="Arial" panose="020B0604020202020204" pitchFamily="34" charset="0"/>
              <a:buChar char="•"/>
            </a:pPr>
            <a:r>
              <a:rPr lang="en-US" sz="2500" b="0" dirty="0">
                <a:ea typeface="Times New Roman" panose="02020603050405020304" pitchFamily="18" charset="0"/>
                <a:cs typeface="Calibri" panose="020F0502020204030204" pitchFamily="34" charset="0"/>
              </a:rPr>
              <a:t> The dismissal notification must include:</a:t>
            </a:r>
          </a:p>
          <a:p>
            <a:pPr lvl="2"/>
            <a:r>
              <a:rPr lang="en-US" sz="2200" dirty="0">
                <a:ea typeface="Times New Roman" panose="02020603050405020304" pitchFamily="18" charset="0"/>
                <a:cs typeface="Calibri" panose="020F0502020204030204" pitchFamily="34" charset="0"/>
              </a:rPr>
              <a:t>State the justifications for dismissing the complaint.</a:t>
            </a:r>
          </a:p>
          <a:p>
            <a:pPr lvl="2"/>
            <a:r>
              <a:rPr lang="en-US" sz="2200" dirty="0">
                <a:ea typeface="Times New Roman" panose="02020603050405020304" pitchFamily="18" charset="0"/>
                <a:cs typeface="Calibri" panose="020F0502020204030204" pitchFamily="34" charset="0"/>
              </a:rPr>
              <a:t>Statement informing all reporting parties that a Title IX Dismissal does not prevent CSN from utilizing a Non-Title IX Grievance Procedure as listed in the Board of Regent’s Handbook, NSHE Code, or other CSN code of conduct policies. (If a Non-Title IX Grievance Procedure will be used, then the reporting parties are to be notified).</a:t>
            </a:r>
          </a:p>
          <a:p>
            <a:pPr lvl="2"/>
            <a:r>
              <a:rPr lang="en-US" sz="2200" dirty="0">
                <a:ea typeface="Times New Roman" panose="02020603050405020304" pitchFamily="18" charset="0"/>
                <a:cs typeface="Calibri" panose="020F0502020204030204" pitchFamily="34" charset="0"/>
              </a:rPr>
              <a:t>Give both the complainant and the respondent an equal opportunity to appeal the dismissal.</a:t>
            </a:r>
          </a:p>
          <a:p>
            <a:pPr lvl="1"/>
            <a:endParaRPr lang="en-US" dirty="0"/>
          </a:p>
          <a:p>
            <a:pPr lvl="1"/>
            <a:endParaRPr lang="en-US" dirty="0"/>
          </a:p>
        </p:txBody>
      </p:sp>
    </p:spTree>
    <p:extLst>
      <p:ext uri="{BB962C8B-B14F-4D97-AF65-F5344CB8AC3E}">
        <p14:creationId xmlns:p14="http://schemas.microsoft.com/office/powerpoint/2010/main" val="4741703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377927" y="228600"/>
            <a:ext cx="7237310" cy="1314449"/>
          </a:xfrm>
        </p:spPr>
        <p:txBody>
          <a:bodyPr/>
          <a:lstStyle/>
          <a:p>
            <a:pPr algn="l"/>
            <a:r>
              <a:rPr lang="en-US" sz="3000" b="1" cap="none" dirty="0">
                <a:ln w="3175" cmpd="sng">
                  <a:noFill/>
                </a:ln>
                <a:solidFill>
                  <a:prstClr val="black"/>
                </a:solidFill>
                <a:latin typeface="+mn-lt"/>
              </a:rPr>
              <a:t>Grievance Process Step 7:</a:t>
            </a:r>
            <a:br>
              <a:rPr lang="en-US" sz="4050" cap="none" dirty="0">
                <a:ln w="3175" cmpd="sng">
                  <a:noFill/>
                </a:ln>
                <a:solidFill>
                  <a:prstClr val="black"/>
                </a:solidFill>
                <a:latin typeface="Corbel" panose="020B0503020204020204"/>
              </a:rPr>
            </a:br>
            <a:r>
              <a:rPr lang="en-US" sz="1875" b="1" dirty="0">
                <a:solidFill>
                  <a:srgbClr val="FB6305"/>
                </a:solidFill>
              </a:rPr>
              <a:t>If necessary, dismissal appealed</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377927" y="1676400"/>
            <a:ext cx="7514035" cy="3467099"/>
          </a:xfrm>
        </p:spPr>
        <p:txBody>
          <a:bodyPr>
            <a:normAutofit fontScale="70000" lnSpcReduction="20000"/>
          </a:bodyPr>
          <a:lstStyle/>
          <a:p>
            <a:pPr marL="0" indent="0">
              <a:buFont typeface="Arial" panose="020B0604020202020204" pitchFamily="34" charset="0"/>
              <a:buChar char="•"/>
            </a:pPr>
            <a:r>
              <a:rPr lang="en-US" sz="2700" b="0" dirty="0"/>
              <a:t> Per Title 4 – Chapter 8 – Section 13 of the Board of Regents Handbook, any party has five (5) calendar days to appeal the dismissal of the complaint.</a:t>
            </a:r>
          </a:p>
          <a:p>
            <a:pPr marL="0" indent="0">
              <a:buFont typeface="Arial" panose="020B0604020202020204" pitchFamily="34" charset="0"/>
              <a:buChar char="•"/>
            </a:pPr>
            <a:r>
              <a:rPr lang="en-US" sz="2700" b="0" dirty="0"/>
              <a:t> An appeal can only be filed if it is based on the following:</a:t>
            </a:r>
          </a:p>
          <a:p>
            <a:pPr lvl="2"/>
            <a:r>
              <a:rPr lang="en-US" sz="2300" dirty="0"/>
              <a:t>Procedural irregularity that affected the outcome of the matter;</a:t>
            </a:r>
          </a:p>
          <a:p>
            <a:pPr lvl="2"/>
            <a:r>
              <a:rPr lang="en-US" sz="2300" dirty="0"/>
              <a:t>New evidence that was not reasonably available at the time the determination regarding responsibility or dismissal was made, that could affect the outcome of the matter;</a:t>
            </a:r>
          </a:p>
          <a:p>
            <a:pPr lvl="2"/>
            <a:r>
              <a:rPr lang="en-US" sz="2300" dirty="0"/>
              <a:t>The Title IX Coordinator, investigator(s), or hearing officer(s) had a conflict of interest or bias  that affected the outcome of the matter</a:t>
            </a:r>
          </a:p>
          <a:p>
            <a:pPr marL="0" indent="0">
              <a:buFont typeface="Arial" panose="020B0604020202020204" pitchFamily="34" charset="0"/>
              <a:buChar char="•"/>
            </a:pPr>
            <a:r>
              <a:rPr lang="en-US" sz="2700" b="0" dirty="0"/>
              <a:t> If any appeal has been filed based on the above, then all parties involved must be notified, simultaneously, that an appeal has been filed.</a:t>
            </a:r>
          </a:p>
          <a:p>
            <a:pPr lvl="1"/>
            <a:endParaRPr lang="en-US" dirty="0"/>
          </a:p>
        </p:txBody>
      </p:sp>
    </p:spTree>
    <p:extLst>
      <p:ext uri="{BB962C8B-B14F-4D97-AF65-F5344CB8AC3E}">
        <p14:creationId xmlns:p14="http://schemas.microsoft.com/office/powerpoint/2010/main" val="26942667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116442" y="228600"/>
            <a:ext cx="7514035" cy="685800"/>
          </a:xfrm>
        </p:spPr>
        <p:txBody>
          <a:bodyPr>
            <a:noAutofit/>
          </a:bodyPr>
          <a:lstStyle/>
          <a:p>
            <a:pPr algn="l"/>
            <a:r>
              <a:rPr lang="en-US" sz="3000" b="1" cap="none" dirty="0">
                <a:ln w="3175" cmpd="sng">
                  <a:noFill/>
                </a:ln>
                <a:solidFill>
                  <a:prstClr val="black"/>
                </a:solidFill>
                <a:latin typeface="+mn-lt"/>
              </a:rPr>
              <a:t>Grievance Process Step 7 - Continued:</a:t>
            </a:r>
            <a:br>
              <a:rPr lang="en-US" sz="3000" cap="none" dirty="0">
                <a:ln w="3175" cmpd="sng">
                  <a:noFill/>
                </a:ln>
                <a:solidFill>
                  <a:prstClr val="black"/>
                </a:solidFill>
                <a:latin typeface="+mn-lt"/>
              </a:rPr>
            </a:br>
            <a:endParaRPr lang="en-US" sz="3000" dirty="0">
              <a:latin typeface="+mn-lt"/>
            </a:endParaRP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116442" y="762000"/>
            <a:ext cx="7790760" cy="4267200"/>
          </a:xfrm>
        </p:spPr>
        <p:txBody>
          <a:bodyPr>
            <a:normAutofit fontScale="92500" lnSpcReduction="10000"/>
          </a:bodyPr>
          <a:lstStyle/>
          <a:p>
            <a:pPr marL="0" indent="0">
              <a:buFont typeface="Arial" panose="020B0604020202020204" pitchFamily="34" charset="0"/>
              <a:buChar char="•"/>
            </a:pPr>
            <a:r>
              <a:rPr lang="en-US" sz="2000" b="0" dirty="0"/>
              <a:t> The Decision-Maker for the appeal must be an individual who has not been involved in the Grievance Process at this point.</a:t>
            </a:r>
          </a:p>
          <a:p>
            <a:pPr lvl="2"/>
            <a:r>
              <a:rPr lang="en-US" sz="1700" dirty="0"/>
              <a:t>I.E., the Appeal Decision-Maker may NOT be the Title IX Coordinator, Title IX Investigator, or Live-Hearing Decision-Maker.</a:t>
            </a:r>
          </a:p>
          <a:p>
            <a:pPr lvl="2"/>
            <a:endParaRPr lang="en-US" sz="1700" dirty="0"/>
          </a:p>
          <a:p>
            <a:pPr marL="0" indent="0">
              <a:buFont typeface="Arial" panose="020B0604020202020204" pitchFamily="34" charset="0"/>
              <a:buChar char="•"/>
            </a:pPr>
            <a:r>
              <a:rPr lang="en-US" b="0" dirty="0"/>
              <a:t> </a:t>
            </a:r>
            <a:r>
              <a:rPr lang="en-US" sz="2000" b="0" dirty="0"/>
              <a:t>During the appeal process, all parties must have an equal opportunity to submit a written statement in support of, or challenging, the dismissal decision. This written statement must be submitted within five (5) calendar days of the dismissal notice.</a:t>
            </a:r>
          </a:p>
          <a:p>
            <a:pPr marL="0" indent="0"/>
            <a:endParaRPr lang="en-US" sz="2000" b="0" dirty="0"/>
          </a:p>
          <a:p>
            <a:pPr marL="0" indent="0">
              <a:buFont typeface="Arial" panose="020B0604020202020204" pitchFamily="34" charset="0"/>
              <a:buChar char="•"/>
            </a:pPr>
            <a:r>
              <a:rPr lang="en-US" sz="2000" b="0" dirty="0"/>
              <a:t> 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a:p>
            <a:pPr lvl="1"/>
            <a:endParaRPr lang="en-US" dirty="0"/>
          </a:p>
        </p:txBody>
      </p:sp>
    </p:spTree>
    <p:extLst>
      <p:ext uri="{BB962C8B-B14F-4D97-AF65-F5344CB8AC3E}">
        <p14:creationId xmlns:p14="http://schemas.microsoft.com/office/powerpoint/2010/main" val="19153779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9BC3A-F479-4C0E-90F1-0F186C374376}"/>
              </a:ext>
            </a:extLst>
          </p:cNvPr>
          <p:cNvSpPr>
            <a:spLocks noGrp="1"/>
          </p:cNvSpPr>
          <p:nvPr>
            <p:ph type="title"/>
          </p:nvPr>
        </p:nvSpPr>
        <p:spPr>
          <a:xfrm>
            <a:off x="1101202" y="685800"/>
            <a:ext cx="7514035" cy="866274"/>
          </a:xfrm>
        </p:spPr>
        <p:txBody>
          <a:bodyPr>
            <a:normAutofit fontScale="90000"/>
          </a:bodyPr>
          <a:lstStyle/>
          <a:p>
            <a:pPr algn="l"/>
            <a:r>
              <a:rPr lang="en-US" sz="3300" b="1" cap="none" dirty="0">
                <a:ln w="3175" cmpd="sng">
                  <a:noFill/>
                </a:ln>
                <a:solidFill>
                  <a:prstClr val="black"/>
                </a:solidFill>
                <a:latin typeface="+mn-lt"/>
              </a:rPr>
              <a:t>Grievance Process Step 8:</a:t>
            </a:r>
            <a:br>
              <a:rPr lang="en-US" sz="3300" cap="none" dirty="0">
                <a:ln w="3175" cmpd="sng">
                  <a:noFill/>
                </a:ln>
                <a:solidFill>
                  <a:prstClr val="black"/>
                </a:solidFill>
                <a:latin typeface="+mn-lt"/>
              </a:rPr>
            </a:br>
            <a:r>
              <a:rPr lang="en-US" sz="2000" b="1" dirty="0">
                <a:solidFill>
                  <a:srgbClr val="FB6305"/>
                </a:solidFill>
              </a:rPr>
              <a:t>Respondent interviewed by Investigator</a:t>
            </a:r>
          </a:p>
        </p:txBody>
      </p:sp>
      <p:sp>
        <p:nvSpPr>
          <p:cNvPr id="3" name="Content Placeholder 2">
            <a:extLst>
              <a:ext uri="{FF2B5EF4-FFF2-40B4-BE49-F238E27FC236}">
                <a16:creationId xmlns:a16="http://schemas.microsoft.com/office/drawing/2014/main" id="{E62B83FE-8E93-4CC1-B912-9BFC8F64C68B}"/>
              </a:ext>
            </a:extLst>
          </p:cNvPr>
          <p:cNvSpPr>
            <a:spLocks noGrp="1"/>
          </p:cNvSpPr>
          <p:nvPr>
            <p:ph idx="1"/>
          </p:nvPr>
        </p:nvSpPr>
        <p:spPr>
          <a:xfrm>
            <a:off x="1101202" y="1752600"/>
            <a:ext cx="8042799" cy="4609098"/>
          </a:xfrm>
        </p:spPr>
        <p:txBody>
          <a:bodyPr>
            <a:normAutofit fontScale="92500" lnSpcReduction="10000"/>
          </a:bodyPr>
          <a:lstStyle/>
          <a:p>
            <a:pPr marL="0" indent="0">
              <a:buFont typeface="Arial" panose="020B0604020202020204" pitchFamily="34" charset="0"/>
              <a:buChar char="•"/>
            </a:pPr>
            <a:r>
              <a:rPr lang="en-US" sz="2000" b="0" dirty="0">
                <a:effectLst/>
                <a:ea typeface="Calibri" panose="020F0502020204030204" pitchFamily="34" charset="0"/>
              </a:rPr>
              <a:t> During the interview with the Respondent, they must have an advisor.</a:t>
            </a:r>
          </a:p>
          <a:p>
            <a:pPr lvl="2"/>
            <a:r>
              <a:rPr lang="en-US" sz="1700" dirty="0">
                <a:ea typeface="Calibri" panose="020F0502020204030204" pitchFamily="34" charset="0"/>
              </a:rPr>
              <a:t>If they do not have an advisor, then one will be provided by CSN at no cost.</a:t>
            </a:r>
          </a:p>
          <a:p>
            <a:pPr lvl="2"/>
            <a:r>
              <a:rPr lang="en-US" sz="1700" dirty="0">
                <a:effectLst/>
                <a:ea typeface="Calibri" panose="020F0502020204030204" pitchFamily="34" charset="0"/>
              </a:rPr>
              <a:t>If CSN provides an advisor, then the advisor will not be an attorney (as stated in NSHE BOR Handbook, Title 4 – Chapter 8 – Section 13).</a:t>
            </a:r>
          </a:p>
          <a:p>
            <a:pPr marL="0" indent="0">
              <a:lnSpc>
                <a:spcPct val="107000"/>
              </a:lnSpc>
              <a:spcBef>
                <a:spcPts val="0"/>
              </a:spcBef>
              <a:buFont typeface="Arial" panose="020B0604020202020204" pitchFamily="34" charset="0"/>
              <a:buChar char="•"/>
            </a:pPr>
            <a:r>
              <a:rPr lang="en-US" sz="2000" b="0" dirty="0">
                <a:ea typeface="Calibri" panose="020F0502020204030204" pitchFamily="34" charset="0"/>
                <a:cs typeface="Times New Roman" panose="02020603050405020304" pitchFamily="18" charset="0"/>
              </a:rPr>
              <a:t> Before discussing the allegations/incident information, the Investigators inform the   Respondent of the Grievance Process.</a:t>
            </a:r>
          </a:p>
          <a:p>
            <a:pPr marL="0" indent="0">
              <a:lnSpc>
                <a:spcPct val="107000"/>
              </a:lnSpc>
              <a:spcBef>
                <a:spcPts val="0"/>
              </a:spcBef>
              <a:spcAft>
                <a:spcPts val="600"/>
              </a:spcAft>
              <a:buFont typeface="Arial" panose="020B0604020202020204" pitchFamily="34" charset="0"/>
              <a:buChar char="•"/>
            </a:pPr>
            <a:r>
              <a:rPr lang="en-US" sz="2000" b="0" dirty="0">
                <a:ea typeface="Calibri" panose="020F0502020204030204" pitchFamily="34" charset="0"/>
                <a:cs typeface="Times New Roman" panose="02020603050405020304" pitchFamily="18" charset="0"/>
              </a:rPr>
              <a:t> Investigators provide the Respondent with a Procedural Packet</a:t>
            </a:r>
          </a:p>
          <a:p>
            <a:pPr marL="228600" lvl="2" indent="0">
              <a:lnSpc>
                <a:spcPct val="107000"/>
              </a:lnSpc>
              <a:spcBef>
                <a:spcPts val="0"/>
              </a:spcBef>
              <a:spcAft>
                <a:spcPts val="600"/>
              </a:spcAft>
              <a:buFont typeface="Arial" panose="020B0604020202020204" pitchFamily="34" charset="0"/>
              <a:buChar char="•"/>
            </a:pPr>
            <a:r>
              <a:rPr lang="en-US" sz="1700" dirty="0">
                <a:ea typeface="Calibri" panose="020F0502020204030204" pitchFamily="34" charset="0"/>
                <a:cs typeface="Times New Roman" panose="02020603050405020304" pitchFamily="18" charset="0"/>
              </a:rPr>
              <a:t> The Procedural Packet is the same packet the Complainant received from the Title IX Coordinator</a:t>
            </a:r>
          </a:p>
          <a:p>
            <a:pPr marL="0" indent="0">
              <a:buFont typeface="Arial" panose="020B0604020202020204" pitchFamily="34" charset="0"/>
              <a:buChar char="•"/>
            </a:pPr>
            <a:r>
              <a:rPr lang="en-US" sz="2000" b="0" dirty="0">
                <a:effectLst/>
                <a:ea typeface="Calibri" panose="020F0502020204030204" pitchFamily="34" charset="0"/>
              </a:rPr>
              <a:t> Investigators obtain incident information and applicable evidence</a:t>
            </a:r>
          </a:p>
          <a:p>
            <a:pPr marL="0" indent="0">
              <a:buFont typeface="Arial" panose="020B0604020202020204" pitchFamily="34" charset="0"/>
              <a:buChar char="•"/>
            </a:pPr>
            <a:r>
              <a:rPr lang="en-US" sz="2000" b="0" dirty="0"/>
              <a:t> Witness information obtained (if applicable)</a:t>
            </a:r>
          </a:p>
          <a:p>
            <a:pPr marL="0" indent="0">
              <a:buFont typeface="Arial" panose="020B0604020202020204" pitchFamily="34" charset="0"/>
              <a:buChar char="•"/>
            </a:pPr>
            <a:r>
              <a:rPr lang="en-US" sz="2000" b="0" dirty="0"/>
              <a:t> Evidence received from Respondent</a:t>
            </a:r>
          </a:p>
          <a:p>
            <a:pPr marL="0" indent="0">
              <a:buFont typeface="Arial" panose="020B0604020202020204" pitchFamily="34" charset="0"/>
              <a:buChar char="•"/>
            </a:pPr>
            <a:r>
              <a:rPr lang="en-US" sz="2000" b="0" dirty="0"/>
              <a:t> Lastly, the Investigators will request from the respondent, a written response to the allegations. The Respondent will have one (1) calendar week to submit their response</a:t>
            </a:r>
            <a:r>
              <a:rPr lang="en-US" b="0" dirty="0"/>
              <a:t>. </a:t>
            </a:r>
          </a:p>
          <a:p>
            <a:pPr lvl="1"/>
            <a:endParaRPr lang="en-US" dirty="0"/>
          </a:p>
        </p:txBody>
      </p:sp>
    </p:spTree>
    <p:extLst>
      <p:ext uri="{BB962C8B-B14F-4D97-AF65-F5344CB8AC3E}">
        <p14:creationId xmlns:p14="http://schemas.microsoft.com/office/powerpoint/2010/main" val="189561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Title IX Sexual Harassment</a:t>
            </a:r>
          </a:p>
        </p:txBody>
      </p:sp>
      <p:sp>
        <p:nvSpPr>
          <p:cNvPr id="3" name="Subtitle 2"/>
          <p:cNvSpPr>
            <a:spLocks noGrp="1"/>
          </p:cNvSpPr>
          <p:nvPr>
            <p:ph type="subTitle" idx="1"/>
          </p:nvPr>
        </p:nvSpPr>
        <p:spPr/>
        <p:txBody>
          <a:bodyPr/>
          <a:lstStyle/>
          <a:p>
            <a:r>
              <a:rPr lang="en-US" dirty="0"/>
              <a:t>What is it?</a:t>
            </a:r>
          </a:p>
        </p:txBody>
      </p:sp>
    </p:spTree>
    <p:extLst>
      <p:ext uri="{BB962C8B-B14F-4D97-AF65-F5344CB8AC3E}">
        <p14:creationId xmlns:p14="http://schemas.microsoft.com/office/powerpoint/2010/main" val="3041588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FB75-3567-4561-95D7-4BFE2D3DF0CD}"/>
              </a:ext>
            </a:extLst>
          </p:cNvPr>
          <p:cNvSpPr>
            <a:spLocks noGrp="1"/>
          </p:cNvSpPr>
          <p:nvPr>
            <p:ph type="title"/>
          </p:nvPr>
        </p:nvSpPr>
        <p:spPr>
          <a:xfrm>
            <a:off x="1113232" y="509837"/>
            <a:ext cx="7514035" cy="1001629"/>
          </a:xfrm>
        </p:spPr>
        <p:txBody>
          <a:bodyPr/>
          <a:lstStyle/>
          <a:p>
            <a:pPr algn="l"/>
            <a:r>
              <a:rPr lang="en-US" sz="3000" b="1" cap="none" dirty="0">
                <a:ln w="3175" cmpd="sng">
                  <a:noFill/>
                </a:ln>
                <a:solidFill>
                  <a:prstClr val="black"/>
                </a:solidFill>
                <a:latin typeface="+mn-lt"/>
              </a:rPr>
              <a:t>Grievance Process Step 9:</a:t>
            </a:r>
            <a:br>
              <a:rPr lang="en-US" sz="1350" cap="none" dirty="0">
                <a:solidFill>
                  <a:prstClr val="black"/>
                </a:solidFill>
                <a:latin typeface="Corbel" panose="020B0503020204020204"/>
                <a:ea typeface="+mn-ea"/>
                <a:cs typeface="+mn-cs"/>
              </a:rPr>
            </a:br>
            <a:r>
              <a:rPr lang="en-US" sz="1875" b="1" cap="none" dirty="0">
                <a:solidFill>
                  <a:srgbClr val="FB6305"/>
                </a:solidFill>
                <a:latin typeface="+mn-lt"/>
                <a:ea typeface="+mn-ea"/>
                <a:cs typeface="+mn-cs"/>
              </a:rPr>
              <a:t>Witnesses interviewed and Evidence Collected</a:t>
            </a:r>
            <a:endParaRPr lang="en-US" sz="1875" b="1" dirty="0">
              <a:solidFill>
                <a:srgbClr val="FB6305"/>
              </a:solidFill>
              <a:latin typeface="+mn-lt"/>
            </a:endParaRPr>
          </a:p>
        </p:txBody>
      </p:sp>
      <p:sp>
        <p:nvSpPr>
          <p:cNvPr id="3" name="Content Placeholder 2">
            <a:extLst>
              <a:ext uri="{FF2B5EF4-FFF2-40B4-BE49-F238E27FC236}">
                <a16:creationId xmlns:a16="http://schemas.microsoft.com/office/drawing/2014/main" id="{3D20CF1E-E3DC-4052-B921-C3A2C59DF9A5}"/>
              </a:ext>
            </a:extLst>
          </p:cNvPr>
          <p:cNvSpPr>
            <a:spLocks noGrp="1"/>
          </p:cNvSpPr>
          <p:nvPr>
            <p:ph idx="1"/>
          </p:nvPr>
        </p:nvSpPr>
        <p:spPr>
          <a:xfrm>
            <a:off x="1113232" y="1541946"/>
            <a:ext cx="7826231" cy="3690688"/>
          </a:xfrm>
        </p:spPr>
        <p:txBody>
          <a:bodyPr>
            <a:normAutofit/>
          </a:bodyPr>
          <a:lstStyle/>
          <a:p>
            <a:pPr marL="0" indent="0">
              <a:buFont typeface="Arial" panose="020B0604020202020204" pitchFamily="34" charset="0"/>
              <a:buChar char="•"/>
            </a:pPr>
            <a:r>
              <a:rPr lang="en-US" b="0" dirty="0"/>
              <a:t> </a:t>
            </a:r>
            <a:r>
              <a:rPr lang="en-US" sz="2000" b="0" dirty="0"/>
              <a:t>The Investigators will obtain statements from witnesses provided by the parties involved and, when applicable, other relevant witnesses that were identified by the Investigators.</a:t>
            </a:r>
          </a:p>
          <a:p>
            <a:pPr marL="0" indent="0">
              <a:buFont typeface="Arial" panose="020B0604020202020204" pitchFamily="34" charset="0"/>
              <a:buChar char="•"/>
            </a:pPr>
            <a:r>
              <a:rPr lang="en-US" sz="2000" b="0" dirty="0"/>
              <a:t> Additionally, during this step, the investigators will be conducting a diligent search for additional evidence related to the complaint.</a:t>
            </a:r>
          </a:p>
          <a:p>
            <a:pPr marL="0" lvl="2" indent="0">
              <a:buFont typeface="Arial" panose="020B0604020202020204" pitchFamily="34" charset="0"/>
              <a:buChar char="•"/>
            </a:pPr>
            <a:r>
              <a:rPr lang="en-US" sz="2000" b="0" dirty="0"/>
              <a:t>  Evidence include, but not limited to, the following:</a:t>
            </a:r>
          </a:p>
          <a:p>
            <a:pPr lvl="2"/>
            <a:r>
              <a:rPr lang="en-US" dirty="0"/>
              <a:t>Emails</a:t>
            </a:r>
          </a:p>
          <a:p>
            <a:pPr lvl="2"/>
            <a:r>
              <a:rPr lang="en-US" dirty="0"/>
              <a:t>Texts</a:t>
            </a:r>
          </a:p>
          <a:p>
            <a:pPr lvl="2"/>
            <a:r>
              <a:rPr lang="en-US" dirty="0"/>
              <a:t>CSN Security Camera Footage</a:t>
            </a:r>
          </a:p>
          <a:p>
            <a:pPr lvl="2"/>
            <a:r>
              <a:rPr lang="en-US" dirty="0"/>
              <a:t>Photos </a:t>
            </a:r>
          </a:p>
          <a:p>
            <a:pPr lvl="2"/>
            <a:r>
              <a:rPr lang="en-US" dirty="0"/>
              <a:t>Etc. </a:t>
            </a:r>
          </a:p>
        </p:txBody>
      </p:sp>
    </p:spTree>
    <p:extLst>
      <p:ext uri="{BB962C8B-B14F-4D97-AF65-F5344CB8AC3E}">
        <p14:creationId xmlns:p14="http://schemas.microsoft.com/office/powerpoint/2010/main" val="10674524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822960" y="352508"/>
            <a:ext cx="7520940" cy="734868"/>
          </a:xfrm>
        </p:spPr>
        <p:txBody>
          <a:bodyPr/>
          <a:lstStyle/>
          <a:p>
            <a:pPr algn="l"/>
            <a:r>
              <a:rPr lang="en-US" sz="3000" b="1" cap="none" dirty="0">
                <a:ln w="3175" cmpd="sng">
                  <a:noFill/>
                </a:ln>
                <a:solidFill>
                  <a:prstClr val="black"/>
                </a:solidFill>
                <a:latin typeface="Franklin Gothic Book" panose="020B0503020102020204" pitchFamily="34" charset="0"/>
              </a:rPr>
              <a:t>Grievance Process Step 10:</a:t>
            </a:r>
            <a:br>
              <a:rPr lang="en-US" sz="1350" cap="none" dirty="0">
                <a:solidFill>
                  <a:prstClr val="black"/>
                </a:solidFill>
                <a:latin typeface="Franklin Gothic Book" panose="020B0503020102020204" pitchFamily="34" charset="0"/>
              </a:rPr>
            </a:br>
            <a:r>
              <a:rPr lang="en-US" sz="1875" b="1" cap="none" dirty="0">
                <a:solidFill>
                  <a:srgbClr val="FB6305"/>
                </a:solidFill>
                <a:latin typeface="Franklin Gothic Book" panose="020B0503020102020204" pitchFamily="34" charset="0"/>
              </a:rPr>
              <a:t>Related evidence given to reporting parties and advisors</a:t>
            </a:r>
            <a:endParaRPr lang="en-US" b="1" dirty="0">
              <a:solidFill>
                <a:srgbClr val="FB6305"/>
              </a:solidFill>
              <a:latin typeface="Franklin Gothic Book" panose="020B0503020102020204" pitchFamily="34" charset="0"/>
            </a:endParaRPr>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822960" y="1447800"/>
            <a:ext cx="7520940" cy="3232677"/>
          </a:xfrm>
        </p:spPr>
        <p:txBody>
          <a:bodyPr/>
          <a:lstStyle/>
          <a:p>
            <a:pPr marL="0" indent="0">
              <a:buFont typeface="Arial" panose="020B0604020202020204" pitchFamily="34" charset="0"/>
              <a:buChar char="•"/>
            </a:pPr>
            <a:r>
              <a:rPr lang="en-US" sz="1800" b="0" dirty="0"/>
              <a:t> Once the statements and evidence have been collected, the investigator must provide all obtained documents to the reporting parties. </a:t>
            </a:r>
          </a:p>
          <a:p>
            <a:pPr marL="0" indent="0">
              <a:buFont typeface="Arial" panose="020B0604020202020204" pitchFamily="34" charset="0"/>
              <a:buChar char="•"/>
            </a:pPr>
            <a:r>
              <a:rPr lang="en-US" sz="1800" b="0" dirty="0"/>
              <a:t> The reporting parties and their advisors are to receive the statements and evidence simultaneously. </a:t>
            </a:r>
          </a:p>
          <a:p>
            <a:pPr marL="0" indent="0">
              <a:buFont typeface="Arial" panose="020B0604020202020204" pitchFamily="34" charset="0"/>
              <a:buChar char="•"/>
            </a:pPr>
            <a:r>
              <a:rPr lang="en-US" sz="1800" b="0" dirty="0"/>
              <a:t> The reporting parties and their advisors have ten (10) calendar days to review all related evidence and statements.</a:t>
            </a:r>
          </a:p>
          <a:p>
            <a:endParaRPr lang="en-US" b="0" dirty="0"/>
          </a:p>
        </p:txBody>
      </p:sp>
    </p:spTree>
    <p:extLst>
      <p:ext uri="{BB962C8B-B14F-4D97-AF65-F5344CB8AC3E}">
        <p14:creationId xmlns:p14="http://schemas.microsoft.com/office/powerpoint/2010/main" val="252051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28473" y="838200"/>
            <a:ext cx="7514035" cy="833187"/>
          </a:xfrm>
        </p:spPr>
        <p:txBody>
          <a:bodyPr>
            <a:normAutofit fontScale="90000"/>
          </a:bodyPr>
          <a:lstStyle/>
          <a:p>
            <a:pPr algn="l"/>
            <a:r>
              <a:rPr lang="en-US" sz="3300" b="1" cap="none" dirty="0">
                <a:ln w="3175" cmpd="sng">
                  <a:noFill/>
                </a:ln>
                <a:solidFill>
                  <a:prstClr val="black"/>
                </a:solidFill>
                <a:latin typeface="+mn-lt"/>
              </a:rPr>
              <a:t>Grievance Process Step 11:</a:t>
            </a:r>
            <a:br>
              <a:rPr lang="en-US" sz="1350" cap="none" dirty="0">
                <a:solidFill>
                  <a:prstClr val="black"/>
                </a:solidFill>
                <a:latin typeface="+mn-lt"/>
              </a:rPr>
            </a:br>
            <a:r>
              <a:rPr lang="en-US" sz="2000" b="1" cap="none" dirty="0">
                <a:solidFill>
                  <a:srgbClr val="FB6305"/>
                </a:solidFill>
                <a:latin typeface="+mn-lt"/>
              </a:rPr>
              <a:t>Investigative Report Written</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1828800"/>
            <a:ext cx="7616615" cy="3524750"/>
          </a:xfrm>
        </p:spPr>
        <p:txBody>
          <a:bodyPr>
            <a:normAutofit lnSpcReduction="10000"/>
          </a:bodyPr>
          <a:lstStyle/>
          <a:p>
            <a:pPr marL="0" indent="0">
              <a:buFont typeface="Arial" panose="020B0604020202020204" pitchFamily="34" charset="0"/>
              <a:buChar char="•"/>
            </a:pPr>
            <a:r>
              <a:rPr lang="en-US" b="0" dirty="0"/>
              <a:t> </a:t>
            </a:r>
            <a:r>
              <a:rPr lang="en-US" sz="2000" b="0" dirty="0"/>
              <a:t>During the ten (10) day review of the evidence, all parties must be given equal opportunity to submit statements either supporting or questioning the evidence</a:t>
            </a:r>
            <a:r>
              <a:rPr lang="en-US" b="0" dirty="0"/>
              <a:t>.</a:t>
            </a:r>
          </a:p>
          <a:p>
            <a:pPr lvl="2"/>
            <a:r>
              <a:rPr lang="en-US" dirty="0"/>
              <a:t>If statements were submitted to the Investigators, then the Investigators will take these statements into consideration.</a:t>
            </a:r>
          </a:p>
          <a:p>
            <a:pPr marL="0" indent="0">
              <a:buFont typeface="Arial" panose="020B0604020202020204" pitchFamily="34" charset="0"/>
              <a:buChar char="•"/>
            </a:pPr>
            <a:r>
              <a:rPr lang="en-US" sz="2000" b="0" dirty="0"/>
              <a:t> After the parties have submitted their statements or the ten (10) calendar days have past, the investigator will write the Investigative Report.</a:t>
            </a:r>
          </a:p>
          <a:p>
            <a:pPr marL="0" indent="0">
              <a:buFont typeface="Arial" panose="020B0604020202020204" pitchFamily="34" charset="0"/>
              <a:buChar char="•"/>
            </a:pPr>
            <a:r>
              <a:rPr lang="en-US" sz="2000" b="0" dirty="0"/>
              <a:t> The Investigate Report fairly summarizes all statements; summarizes all relevant evidence; and provides a chronology of the events that occurred during the investigation. </a:t>
            </a:r>
          </a:p>
          <a:p>
            <a:endParaRPr lang="en-US" b="0" dirty="0"/>
          </a:p>
        </p:txBody>
      </p:sp>
    </p:spTree>
    <p:extLst>
      <p:ext uri="{BB962C8B-B14F-4D97-AF65-F5344CB8AC3E}">
        <p14:creationId xmlns:p14="http://schemas.microsoft.com/office/powerpoint/2010/main" val="9929877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2" y="762000"/>
            <a:ext cx="7514035" cy="609599"/>
          </a:xfrm>
        </p:spPr>
        <p:txBody>
          <a:bodyPr>
            <a:normAutofit fontScale="90000"/>
          </a:bodyPr>
          <a:lstStyle/>
          <a:p>
            <a:pPr algn="l"/>
            <a:br>
              <a:rPr lang="en-US" sz="1875" cap="none" dirty="0">
                <a:solidFill>
                  <a:prstClr val="black"/>
                </a:solidFill>
                <a:latin typeface="Corbel" panose="020B0503020204020204"/>
              </a:rPr>
            </a:br>
            <a:r>
              <a:rPr lang="en-US" sz="1875" cap="none" dirty="0">
                <a:solidFill>
                  <a:prstClr val="black"/>
                </a:solidFill>
                <a:latin typeface="Corbel" panose="020B0503020204020204"/>
              </a:rPr>
              <a:t> </a:t>
            </a:r>
            <a:r>
              <a:rPr lang="en-US" sz="3300" b="1" cap="none" dirty="0">
                <a:ln w="3175" cmpd="sng">
                  <a:noFill/>
                </a:ln>
                <a:solidFill>
                  <a:prstClr val="black"/>
                </a:solidFill>
                <a:latin typeface="+mn-lt"/>
              </a:rPr>
              <a:t>Grievance Process Step 12:</a:t>
            </a:r>
            <a:br>
              <a:rPr lang="en-US" sz="1350" cap="none" dirty="0">
                <a:solidFill>
                  <a:prstClr val="black"/>
                </a:solidFill>
                <a:latin typeface="+mn-lt"/>
              </a:rPr>
            </a:br>
            <a:r>
              <a:rPr lang="en-US" sz="1875" b="1" cap="none" dirty="0">
                <a:solidFill>
                  <a:srgbClr val="FB6305"/>
                </a:solidFill>
                <a:latin typeface="+mn-lt"/>
              </a:rPr>
              <a:t>Investigative Report given to appropriate personnel.</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2" y="1752600"/>
            <a:ext cx="7616615" cy="4100763"/>
          </a:xfrm>
        </p:spPr>
        <p:txBody>
          <a:bodyPr>
            <a:normAutofit/>
          </a:bodyPr>
          <a:lstStyle/>
          <a:p>
            <a:pPr marL="0" indent="0">
              <a:buFont typeface="Arial" panose="020B0604020202020204" pitchFamily="34" charset="0"/>
              <a:buChar char="•"/>
            </a:pPr>
            <a:r>
              <a:rPr lang="en-US" b="0" dirty="0"/>
              <a:t> </a:t>
            </a:r>
            <a:r>
              <a:rPr lang="en-US" sz="2000" b="0" dirty="0"/>
              <a:t>Once the Investigative Report has been completed, the Investigators will provide the report to the reporting parties and their advisors for another ten (10) day review.</a:t>
            </a:r>
          </a:p>
          <a:p>
            <a:pPr marL="0" indent="0">
              <a:buFont typeface="Arial" panose="020B0604020202020204" pitchFamily="34" charset="0"/>
              <a:buChar char="•"/>
            </a:pPr>
            <a:r>
              <a:rPr lang="en-US" sz="2000" b="0" dirty="0"/>
              <a:t> All parties must be given equal opportunity to submit statements either supporting or questioning the Investigative Report.</a:t>
            </a:r>
          </a:p>
          <a:p>
            <a:pPr lvl="2"/>
            <a:r>
              <a:rPr lang="en-US" dirty="0"/>
              <a:t>If statements were submitted, then the Investigators will take these statements into consideration.</a:t>
            </a:r>
          </a:p>
          <a:p>
            <a:pPr marL="0" indent="0">
              <a:buFont typeface="Arial" panose="020B0604020202020204" pitchFamily="34" charset="0"/>
              <a:buChar char="•"/>
            </a:pPr>
            <a:r>
              <a:rPr lang="en-US" b="0" dirty="0"/>
              <a:t> </a:t>
            </a:r>
            <a:r>
              <a:rPr lang="en-US" sz="2000" b="0" dirty="0"/>
              <a:t>After the parties have submitted their statements or the ten (10) calendar days have past, the Investigative Report will be given to the Title IX Coordinator.</a:t>
            </a:r>
          </a:p>
          <a:p>
            <a:pPr marL="0" indent="0">
              <a:buFont typeface="Arial" panose="020B0604020202020204" pitchFamily="34" charset="0"/>
              <a:buChar char="•"/>
            </a:pPr>
            <a:r>
              <a:rPr lang="en-US" sz="2000" b="0" dirty="0"/>
              <a:t> It is the responsibility of the Title IX Coordinator to provide the Investigative Report to the Live-Hearing Decision-Maker. </a:t>
            </a:r>
          </a:p>
          <a:p>
            <a:endParaRPr lang="en-US" b="0" dirty="0"/>
          </a:p>
        </p:txBody>
      </p:sp>
    </p:spTree>
    <p:extLst>
      <p:ext uri="{BB962C8B-B14F-4D97-AF65-F5344CB8AC3E}">
        <p14:creationId xmlns:p14="http://schemas.microsoft.com/office/powerpoint/2010/main" val="32343570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4" y="533400"/>
            <a:ext cx="7514035" cy="833187"/>
          </a:xfrm>
        </p:spPr>
        <p:txBody>
          <a:bodyPr>
            <a:normAutofit fontScale="90000"/>
          </a:bodyPr>
          <a:lstStyle/>
          <a:p>
            <a:pPr algn="l"/>
            <a:r>
              <a:rPr lang="en-US" sz="3300" b="1" cap="none" dirty="0">
                <a:ln w="3175" cmpd="sng">
                  <a:noFill/>
                </a:ln>
                <a:solidFill>
                  <a:prstClr val="black"/>
                </a:solidFill>
                <a:latin typeface="+mn-lt"/>
              </a:rPr>
              <a:t>Grievance Process Step 13:</a:t>
            </a:r>
            <a:br>
              <a:rPr lang="en-US" sz="3300" cap="none" dirty="0">
                <a:solidFill>
                  <a:prstClr val="black"/>
                </a:solidFill>
                <a:latin typeface="+mn-lt"/>
              </a:rPr>
            </a:br>
            <a:r>
              <a:rPr lang="en-US" sz="2000" b="1" cap="none" dirty="0">
                <a:solidFill>
                  <a:srgbClr val="FB6305"/>
                </a:solidFill>
                <a:latin typeface="+mn-lt"/>
              </a:rPr>
              <a:t>Live-Hearing Conducted</a:t>
            </a:r>
            <a:br>
              <a:rPr lang="en-US" sz="1875" cap="none" dirty="0">
                <a:solidFill>
                  <a:prstClr val="black"/>
                </a:solidFill>
                <a:latin typeface="Corbel" panose="020B0503020204020204"/>
              </a:rPr>
            </a:br>
            <a:br>
              <a:rPr lang="en-US" sz="1875" cap="none" dirty="0">
                <a:solidFill>
                  <a:prstClr val="black"/>
                </a:solidFill>
                <a:latin typeface="Corbel" panose="020B0503020204020204"/>
              </a:rPr>
            </a:br>
            <a:r>
              <a:rPr lang="en-US" sz="1875" cap="none" dirty="0">
                <a:solidFill>
                  <a:prstClr val="black"/>
                </a:solidFill>
                <a:latin typeface="Corbel" panose="020B0503020204020204"/>
              </a:rPr>
              <a:t> </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4" y="1371600"/>
            <a:ext cx="8030768" cy="4953000"/>
          </a:xfrm>
        </p:spPr>
        <p:txBody>
          <a:bodyPr>
            <a:normAutofit lnSpcReduction="10000"/>
          </a:bodyPr>
          <a:lstStyle/>
          <a:p>
            <a:pPr marL="0" indent="0">
              <a:buFont typeface="Arial" panose="020B0604020202020204" pitchFamily="34" charset="0"/>
              <a:buChar char="•"/>
            </a:pPr>
            <a:r>
              <a:rPr lang="en-US" b="0" dirty="0"/>
              <a:t> </a:t>
            </a:r>
            <a:r>
              <a:rPr lang="en-US" sz="2000" b="0" dirty="0"/>
              <a:t>Once the Live-Hearing Decision-Maker is in possession of the Investigative Report, they will conduct the live-hearing.</a:t>
            </a:r>
          </a:p>
          <a:p>
            <a:pPr marL="0" indent="0">
              <a:buFont typeface="Arial" panose="020B0604020202020204" pitchFamily="34" charset="0"/>
              <a:buChar char="•"/>
            </a:pPr>
            <a:r>
              <a:rPr lang="en-US" sz="2000" b="0" dirty="0"/>
              <a:t> The Live-Hearing must include a cross-examination of the evidence, witness(es), and the statements obtained during the investigation.</a:t>
            </a:r>
          </a:p>
          <a:p>
            <a:pPr lvl="2"/>
            <a:r>
              <a:rPr lang="en-US" dirty="0"/>
              <a:t>The cross-examination is conducted by the party’s advisor. At NO time will the reporting parties themselves directly question the other.</a:t>
            </a:r>
          </a:p>
          <a:p>
            <a:pPr marL="0" indent="0">
              <a:buFont typeface="Arial" panose="020B0604020202020204" pitchFamily="34" charset="0"/>
              <a:buChar char="•"/>
            </a:pPr>
            <a:r>
              <a:rPr lang="en-US" b="0" dirty="0"/>
              <a:t> </a:t>
            </a:r>
            <a:r>
              <a:rPr lang="en-US" sz="2000" b="0" dirty="0"/>
              <a:t>The cross-examination must be conducted directly, orally, and in real time. Additionally, the live-hearing may be conducted with all parties physically present in the same locations or virtually through the assistance of technology.</a:t>
            </a:r>
          </a:p>
          <a:p>
            <a:pPr lvl="2"/>
            <a:r>
              <a:rPr lang="en-US" dirty="0"/>
              <a:t>If the live-hearing is held virtually, then the technology used must allow the live-hearing to still be held in real time. Additionally, all involved in the Live-Hearing must see and hear each other, and all witnesses.</a:t>
            </a:r>
          </a:p>
          <a:p>
            <a:pPr marL="0" indent="0"/>
            <a:r>
              <a:rPr lang="en-US" sz="2000" b="0" dirty="0"/>
              <a:t> The Live-Hearing must either be transcribed or recorded with the use of audio/visual technology. The transcript or recording will be provided to the reporting parties and their advisors for the review. </a:t>
            </a:r>
          </a:p>
          <a:p>
            <a:endParaRPr lang="en-US" b="0" dirty="0"/>
          </a:p>
          <a:p>
            <a:endParaRPr lang="en-US" b="0" dirty="0"/>
          </a:p>
        </p:txBody>
      </p:sp>
    </p:spTree>
    <p:extLst>
      <p:ext uri="{BB962C8B-B14F-4D97-AF65-F5344CB8AC3E}">
        <p14:creationId xmlns:p14="http://schemas.microsoft.com/office/powerpoint/2010/main" val="19045670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1143001"/>
            <a:ext cx="7514035" cy="609600"/>
          </a:xfrm>
        </p:spPr>
        <p:txBody>
          <a:bodyPr>
            <a:normAutofit fontScale="90000"/>
          </a:bodyPr>
          <a:lstStyle/>
          <a:p>
            <a:pPr algn="l"/>
            <a:br>
              <a:rPr lang="en-US" sz="1875" cap="none" dirty="0">
                <a:solidFill>
                  <a:prstClr val="black"/>
                </a:solidFill>
                <a:latin typeface="Corbel" panose="020B0503020204020204"/>
              </a:rPr>
            </a:br>
            <a:r>
              <a:rPr lang="en-US" sz="1875" cap="none" dirty="0">
                <a:solidFill>
                  <a:prstClr val="black"/>
                </a:solidFill>
                <a:latin typeface="Corbel" panose="020B0503020204020204"/>
              </a:rPr>
              <a:t> </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1981200"/>
            <a:ext cx="7934515" cy="4181977"/>
          </a:xfrm>
        </p:spPr>
        <p:txBody>
          <a:bodyPr>
            <a:normAutofit/>
          </a:bodyPr>
          <a:lstStyle/>
          <a:p>
            <a:pPr marL="0" indent="0">
              <a:buFont typeface="Arial" panose="020B0604020202020204" pitchFamily="34" charset="0"/>
              <a:buChar char="•"/>
            </a:pPr>
            <a:r>
              <a:rPr lang="en-US" b="0" dirty="0"/>
              <a:t> </a:t>
            </a:r>
            <a:r>
              <a:rPr lang="en-US" sz="2000" b="0" dirty="0"/>
              <a:t>At the conclusion of the Live-Hearing, it is the responsibility of the Live-Hearing Decision-Maker to complete the written determination of responsibility. </a:t>
            </a:r>
          </a:p>
          <a:p>
            <a:pPr marL="0" indent="0">
              <a:buFont typeface="Arial" panose="020B0604020202020204" pitchFamily="34" charset="0"/>
              <a:buChar char="•"/>
            </a:pPr>
            <a:r>
              <a:rPr lang="en-US" sz="2000" b="0" dirty="0"/>
              <a:t> The written determination of responsibility must be issued within fourteen (14) calendar days.</a:t>
            </a:r>
          </a:p>
          <a:p>
            <a:pPr marL="0" indent="0">
              <a:buFont typeface="Arial" panose="020B0604020202020204" pitchFamily="34" charset="0"/>
              <a:buChar char="•"/>
            </a:pPr>
            <a:r>
              <a:rPr lang="en-US" sz="2000" b="0" dirty="0"/>
              <a:t> The written determination of responsibility informs the reporting parties of the outcome of the Grievance Procedure</a:t>
            </a:r>
            <a:r>
              <a:rPr lang="en-US" b="0" dirty="0"/>
              <a:t>.</a:t>
            </a:r>
          </a:p>
          <a:p>
            <a:pPr lvl="2"/>
            <a:r>
              <a:rPr lang="en-US" dirty="0"/>
              <a:t>i.e., is the respondent, responsible or not responsible for the alleged incident outlined in the filed complaint. </a:t>
            </a:r>
          </a:p>
          <a:p>
            <a:pPr marL="0" indent="0">
              <a:buFont typeface="Arial" panose="020B0604020202020204" pitchFamily="34" charset="0"/>
              <a:buChar char="•"/>
            </a:pPr>
            <a:r>
              <a:rPr lang="en-US" sz="2000" b="0" dirty="0"/>
              <a:t> The Decision-Maker must submit the written determination of responsibility to the Title IX Coordinator, the reporting parties, and the advisors simultaneously</a:t>
            </a:r>
            <a:r>
              <a:rPr lang="en-US" b="0" dirty="0"/>
              <a:t>. </a:t>
            </a:r>
          </a:p>
          <a:p>
            <a:pPr marL="0" indent="0"/>
            <a:endParaRPr lang="en-US" b="0" dirty="0"/>
          </a:p>
          <a:p>
            <a:endParaRPr lang="en-US" b="0" dirty="0"/>
          </a:p>
          <a:p>
            <a:endParaRPr lang="en-US" b="0" dirty="0"/>
          </a:p>
        </p:txBody>
      </p:sp>
      <p:sp>
        <p:nvSpPr>
          <p:cNvPr id="7" name="TextBox 6">
            <a:extLst>
              <a:ext uri="{FF2B5EF4-FFF2-40B4-BE49-F238E27FC236}">
                <a16:creationId xmlns:a16="http://schemas.microsoft.com/office/drawing/2014/main" id="{56EC3DD3-FC42-4C01-B4AC-32D26456B0E4}"/>
              </a:ext>
            </a:extLst>
          </p:cNvPr>
          <p:cNvSpPr txBox="1"/>
          <p:nvPr/>
        </p:nvSpPr>
        <p:spPr>
          <a:xfrm>
            <a:off x="1051916" y="786705"/>
            <a:ext cx="7636668" cy="1384995"/>
          </a:xfrm>
          <a:prstGeom prst="rect">
            <a:avLst/>
          </a:prstGeom>
          <a:noFill/>
        </p:spPr>
        <p:txBody>
          <a:bodyPr wrap="square">
            <a:spAutoFit/>
          </a:bodyPr>
          <a:lstStyle/>
          <a:p>
            <a:r>
              <a:rPr lang="en-US" sz="3000" b="1" cap="none" dirty="0">
                <a:ln w="3175" cmpd="sng">
                  <a:noFill/>
                </a:ln>
                <a:solidFill>
                  <a:prstClr val="black"/>
                </a:solidFill>
                <a:latin typeface="+mn-lt"/>
              </a:rPr>
              <a:t>Grievance Process Step 14:</a:t>
            </a:r>
            <a:br>
              <a:rPr lang="en-US" sz="1200" cap="none" dirty="0">
                <a:solidFill>
                  <a:prstClr val="black"/>
                </a:solidFill>
                <a:latin typeface="+mn-lt"/>
              </a:rPr>
            </a:br>
            <a:r>
              <a:rPr lang="en-US" sz="1800" b="1" cap="none" dirty="0">
                <a:solidFill>
                  <a:srgbClr val="FB6305"/>
                </a:solidFill>
                <a:latin typeface="+mn-lt"/>
              </a:rPr>
              <a:t>Decision-Maker completes the written determination of responsibility</a:t>
            </a:r>
            <a:br>
              <a:rPr lang="en-US" sz="1800" cap="none" dirty="0">
                <a:solidFill>
                  <a:prstClr val="black"/>
                </a:solidFill>
                <a:latin typeface="+mn-lt"/>
              </a:rPr>
            </a:br>
            <a:br>
              <a:rPr lang="en-US" sz="1800" cap="none" dirty="0">
                <a:solidFill>
                  <a:prstClr val="black"/>
                </a:solidFill>
                <a:latin typeface="+mn-lt"/>
              </a:rPr>
            </a:br>
            <a:endParaRPr lang="en-US" dirty="0">
              <a:latin typeface="+mn-lt"/>
            </a:endParaRPr>
          </a:p>
        </p:txBody>
      </p:sp>
    </p:spTree>
    <p:extLst>
      <p:ext uri="{BB962C8B-B14F-4D97-AF65-F5344CB8AC3E}">
        <p14:creationId xmlns:p14="http://schemas.microsoft.com/office/powerpoint/2010/main" val="3553643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533401"/>
            <a:ext cx="7268767" cy="761999"/>
          </a:xfrm>
        </p:spPr>
        <p:txBody>
          <a:bodyPr>
            <a:normAutofit fontScale="90000"/>
          </a:bodyPr>
          <a:lstStyle/>
          <a:p>
            <a:pPr algn="l"/>
            <a:br>
              <a:rPr lang="en-US" sz="1875" cap="none" dirty="0">
                <a:solidFill>
                  <a:prstClr val="black"/>
                </a:solidFill>
                <a:latin typeface="Corbel" panose="020B0503020204020204"/>
              </a:rPr>
            </a:br>
            <a:br>
              <a:rPr lang="en-US" sz="1875" cap="none" dirty="0">
                <a:solidFill>
                  <a:prstClr val="black"/>
                </a:solidFill>
                <a:latin typeface="Corbel" panose="020B0503020204020204"/>
              </a:rPr>
            </a:br>
            <a:r>
              <a:rPr lang="en-US" sz="3200" b="1" cap="none" dirty="0">
                <a:ln w="3175" cmpd="sng">
                  <a:noFill/>
                </a:ln>
                <a:solidFill>
                  <a:prstClr val="black"/>
                </a:solidFill>
                <a:latin typeface="+mn-lt"/>
              </a:rPr>
              <a:t>Grievance Process Step 15:</a:t>
            </a:r>
            <a:br>
              <a:rPr lang="en-US" sz="3200" cap="none" dirty="0">
                <a:solidFill>
                  <a:prstClr val="black"/>
                </a:solidFill>
                <a:latin typeface="+mn-lt"/>
              </a:rPr>
            </a:br>
            <a:r>
              <a:rPr lang="en-US" sz="1800" b="1" cap="none" dirty="0">
                <a:solidFill>
                  <a:srgbClr val="FB6305"/>
                </a:solidFill>
                <a:latin typeface="+mn-lt"/>
              </a:rPr>
              <a:t>If necessary, determination of responsibility appealed</a:t>
            </a:r>
            <a:br>
              <a:rPr lang="en-US" sz="1800" cap="none" dirty="0">
                <a:solidFill>
                  <a:prstClr val="black"/>
                </a:solidFill>
                <a:latin typeface="Corbel" panose="020B0503020204020204"/>
              </a:rPr>
            </a:br>
            <a:br>
              <a:rPr lang="en-US" sz="1800" cap="none" dirty="0">
                <a:solidFill>
                  <a:prstClr val="black"/>
                </a:solidFill>
                <a:latin typeface="Corbel" panose="020B0503020204020204"/>
              </a:rPr>
            </a:b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1295400"/>
            <a:ext cx="7934515" cy="4639177"/>
          </a:xfrm>
        </p:spPr>
        <p:txBody>
          <a:bodyPr>
            <a:normAutofit/>
          </a:bodyPr>
          <a:lstStyle/>
          <a:p>
            <a:pPr marL="0" indent="0">
              <a:buFont typeface="Arial" panose="020B0604020202020204" pitchFamily="34" charset="0"/>
              <a:buChar char="•"/>
            </a:pPr>
            <a:r>
              <a:rPr lang="en-US" b="0" dirty="0"/>
              <a:t> </a:t>
            </a:r>
            <a:r>
              <a:rPr lang="en-US" sz="2000" b="0" dirty="0"/>
              <a:t>Per Title 4 – Chapter 8 – Section 13 of the Board of Regents Handbook, any party has five (5) calendar days to appeal the dismissal of the complaint.</a:t>
            </a:r>
          </a:p>
          <a:p>
            <a:pPr marL="0" indent="0">
              <a:buFont typeface="Arial" panose="020B0604020202020204" pitchFamily="34" charset="0"/>
              <a:buChar char="•"/>
            </a:pPr>
            <a:r>
              <a:rPr lang="en-US" sz="2000" b="0" dirty="0"/>
              <a:t> An appeal can only be filed if it is based on the following:</a:t>
            </a:r>
          </a:p>
          <a:p>
            <a:pPr lvl="2"/>
            <a:r>
              <a:rPr lang="en-US" dirty="0"/>
              <a:t>Procedural irregularity that affected the outcome of the matter;</a:t>
            </a:r>
          </a:p>
          <a:p>
            <a:pPr lvl="2"/>
            <a:r>
              <a:rPr lang="en-US" dirty="0"/>
              <a:t>New evidence that was not reasonably available at the time the determination regarding responsibility or dismissal was made, that could affect the outcome of the matter;</a:t>
            </a:r>
          </a:p>
          <a:p>
            <a:pPr lvl="2"/>
            <a:r>
              <a:rPr lang="en-US" dirty="0"/>
              <a:t>The Title IX Coordinator, investigator(s), or hearing officer(s) had a conflict of interest or bias  that affected the outcome of the matter</a:t>
            </a:r>
          </a:p>
          <a:p>
            <a:pPr marL="0" indent="0">
              <a:buFont typeface="Arial" panose="020B0604020202020204" pitchFamily="34" charset="0"/>
              <a:buChar char="•"/>
            </a:pPr>
            <a:r>
              <a:rPr lang="en-US" b="0" dirty="0"/>
              <a:t> </a:t>
            </a:r>
            <a:r>
              <a:rPr lang="en-US" sz="2000" b="0" dirty="0"/>
              <a:t>If any appeal has been filed based on the above, then all parties involved must be notified, simultaneously, that an appeal has been filed.</a:t>
            </a:r>
          </a:p>
          <a:p>
            <a:pPr marL="0" indent="0"/>
            <a:endParaRPr lang="en-US" b="0" dirty="0"/>
          </a:p>
          <a:p>
            <a:endParaRPr lang="en-US" b="0" dirty="0"/>
          </a:p>
          <a:p>
            <a:endParaRPr lang="en-US" b="0" dirty="0"/>
          </a:p>
        </p:txBody>
      </p:sp>
    </p:spTree>
    <p:extLst>
      <p:ext uri="{BB962C8B-B14F-4D97-AF65-F5344CB8AC3E}">
        <p14:creationId xmlns:p14="http://schemas.microsoft.com/office/powerpoint/2010/main" val="8884734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113233" y="228600"/>
            <a:ext cx="7514035" cy="893345"/>
          </a:xfrm>
        </p:spPr>
        <p:txBody>
          <a:bodyPr>
            <a:normAutofit/>
          </a:bodyPr>
          <a:lstStyle/>
          <a:p>
            <a:pPr algn="l"/>
            <a:r>
              <a:rPr lang="en-US" sz="3000" b="1" cap="none" dirty="0">
                <a:ln w="3175" cmpd="sng">
                  <a:noFill/>
                </a:ln>
                <a:solidFill>
                  <a:prstClr val="black"/>
                </a:solidFill>
                <a:latin typeface="+mn-lt"/>
              </a:rPr>
              <a:t>Grievance Process Step 15 - Continued:</a:t>
            </a:r>
            <a:endParaRPr lang="en-US" sz="3000" dirty="0">
              <a:latin typeface="+mn-lt"/>
            </a:endParaRPr>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113233" y="1295400"/>
            <a:ext cx="7934515" cy="3949366"/>
          </a:xfrm>
        </p:spPr>
        <p:txBody>
          <a:bodyPr>
            <a:normAutofit lnSpcReduction="10000"/>
          </a:bodyPr>
          <a:lstStyle/>
          <a:p>
            <a:pPr marL="0" indent="0">
              <a:buFont typeface="Arial" panose="020B0604020202020204" pitchFamily="34" charset="0"/>
              <a:buChar char="•"/>
            </a:pPr>
            <a:r>
              <a:rPr lang="en-US" b="0" dirty="0"/>
              <a:t> </a:t>
            </a:r>
            <a:r>
              <a:rPr lang="en-US" sz="2000" b="0" dirty="0"/>
              <a:t>The Decision-Maker for this appeal must be an individual who has not been involved in the Grievance Process at this point.</a:t>
            </a:r>
          </a:p>
          <a:p>
            <a:pPr lvl="2"/>
            <a:r>
              <a:rPr lang="en-US" dirty="0"/>
              <a:t>I.E., the Determination Appeal Decision-Maker may NOT be the Title IX Coordinator, Title IX Investigator, Dismissal Appeal Decision-Maker, or Live-Hearing Decision-Maker.</a:t>
            </a:r>
          </a:p>
          <a:p>
            <a:pPr marL="0" indent="0">
              <a:buFont typeface="Arial" panose="020B0604020202020204" pitchFamily="34" charset="0"/>
              <a:buChar char="•"/>
            </a:pPr>
            <a:r>
              <a:rPr lang="en-US" b="0" dirty="0"/>
              <a:t> </a:t>
            </a:r>
            <a:r>
              <a:rPr lang="en-US" sz="2000" b="0" dirty="0"/>
              <a:t>During the appeal process, all parties must have an equal opportunity to submit a written statement in support of, or challenging, the dismissal decision. This written statement must be submitted within five (5) calendar days of the determination notice.</a:t>
            </a:r>
          </a:p>
          <a:p>
            <a:pPr marL="0" indent="0">
              <a:buFont typeface="Arial" panose="020B0604020202020204" pitchFamily="34" charset="0"/>
              <a:buChar char="•"/>
            </a:pPr>
            <a:r>
              <a:rPr lang="en-US" sz="2000" b="0" dirty="0"/>
              <a:t> After the parties have submitted their written statement or the deadline to submit their statement has passed, the Appeal Decision-Maker must issue a written decision within five (5) calendar days to the reporting parties, simultaneously, describing the result of the appeal and rationale for the result. </a:t>
            </a:r>
          </a:p>
        </p:txBody>
      </p:sp>
    </p:spTree>
    <p:extLst>
      <p:ext uri="{BB962C8B-B14F-4D97-AF65-F5344CB8AC3E}">
        <p14:creationId xmlns:p14="http://schemas.microsoft.com/office/powerpoint/2010/main" val="36296821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1066800" y="634866"/>
            <a:ext cx="7597631" cy="854243"/>
          </a:xfrm>
        </p:spPr>
        <p:txBody>
          <a:bodyPr>
            <a:normAutofit fontScale="90000"/>
          </a:bodyPr>
          <a:lstStyle/>
          <a:p>
            <a:pPr algn="l"/>
            <a:r>
              <a:rPr lang="en-US" sz="3300" b="1" cap="none" dirty="0">
                <a:ln w="3175" cmpd="sng">
                  <a:noFill/>
                </a:ln>
                <a:solidFill>
                  <a:prstClr val="black"/>
                </a:solidFill>
                <a:latin typeface="+mn-lt"/>
              </a:rPr>
              <a:t>Grievance Process Step 16:</a:t>
            </a:r>
            <a:br>
              <a:rPr lang="en-US" sz="1350" cap="none" dirty="0">
                <a:solidFill>
                  <a:prstClr val="black"/>
                </a:solidFill>
                <a:latin typeface="+mn-lt"/>
              </a:rPr>
            </a:br>
            <a:r>
              <a:rPr lang="en-US" sz="1875" b="1" cap="none" dirty="0">
                <a:solidFill>
                  <a:srgbClr val="FB6305"/>
                </a:solidFill>
                <a:latin typeface="+mn-lt"/>
              </a:rPr>
              <a:t>If necessary, sanctions and remedies applied.</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1209485" y="1752600"/>
            <a:ext cx="7934515" cy="4485774"/>
          </a:xfrm>
        </p:spPr>
        <p:txBody>
          <a:bodyPr>
            <a:normAutofit fontScale="92500" lnSpcReduction="10000"/>
          </a:bodyPr>
          <a:lstStyle/>
          <a:p>
            <a:pPr marL="0" indent="0">
              <a:buFont typeface="Arial" panose="020B0604020202020204" pitchFamily="34" charset="0"/>
              <a:buChar char="•"/>
            </a:pPr>
            <a:r>
              <a:rPr lang="en-US" sz="2200" b="0" dirty="0"/>
              <a:t> The written determination of responsibility is considered final when:</a:t>
            </a:r>
          </a:p>
          <a:p>
            <a:pPr lvl="2"/>
            <a:r>
              <a:rPr lang="en-US" sz="1700" dirty="0"/>
              <a:t>The date to file an appeal has expired</a:t>
            </a:r>
          </a:p>
          <a:p>
            <a:pPr lvl="2"/>
            <a:r>
              <a:rPr lang="en-US" sz="1700" dirty="0"/>
              <a:t>The appeal process is completed</a:t>
            </a:r>
          </a:p>
          <a:p>
            <a:pPr marL="0" indent="0">
              <a:buFont typeface="Arial" panose="020B0604020202020204" pitchFamily="34" charset="0"/>
              <a:buChar char="•"/>
            </a:pPr>
            <a:r>
              <a:rPr lang="en-US" sz="2000" b="0" dirty="0"/>
              <a:t> </a:t>
            </a:r>
            <a:r>
              <a:rPr lang="en-US" sz="2200" b="0" dirty="0"/>
              <a:t>Only when the written determination of responsibility is finalized may sanctions and/or remedies be applied. </a:t>
            </a:r>
          </a:p>
          <a:p>
            <a:pPr marL="0" indent="0">
              <a:buFont typeface="Arial" panose="020B0604020202020204" pitchFamily="34" charset="0"/>
              <a:buChar char="•"/>
            </a:pPr>
            <a:r>
              <a:rPr lang="en-US" sz="2200" b="0" dirty="0"/>
              <a:t> If there are sanctions, then the Decision-Maker will notify the appropriate personnel of the sanctions to be enforced.</a:t>
            </a:r>
          </a:p>
          <a:p>
            <a:pPr lvl="2"/>
            <a:r>
              <a:rPr lang="en-US" sz="1700" dirty="0"/>
              <a:t>I.e., if the student is determined responsible, then student conduct will be notified.</a:t>
            </a:r>
          </a:p>
          <a:p>
            <a:pPr lvl="3"/>
            <a:r>
              <a:rPr lang="en-US" sz="1500" dirty="0"/>
              <a:t>If employee, then their department/supervisor will be notified.</a:t>
            </a:r>
          </a:p>
          <a:p>
            <a:pPr marL="0" indent="0">
              <a:buFont typeface="Arial" panose="020B0604020202020204" pitchFamily="34" charset="0"/>
              <a:buChar char="•"/>
            </a:pPr>
            <a:r>
              <a:rPr lang="en-US" sz="2000" b="0" dirty="0"/>
              <a:t> </a:t>
            </a:r>
            <a:r>
              <a:rPr lang="en-US" sz="2200" b="0" dirty="0"/>
              <a:t>The Decision-Maker will not provide all information regarding the complaint.</a:t>
            </a:r>
          </a:p>
          <a:p>
            <a:pPr lvl="1"/>
            <a:r>
              <a:rPr lang="en-US" sz="1700" dirty="0"/>
              <a:t>ONLY the applicable sanctions may be given.</a:t>
            </a:r>
          </a:p>
          <a:p>
            <a:pPr marL="0" indent="0">
              <a:buFont typeface="Arial" panose="020B0604020202020204" pitchFamily="34" charset="0"/>
              <a:buChar char="•"/>
            </a:pPr>
            <a:r>
              <a:rPr lang="en-US" sz="2400" b="0" dirty="0"/>
              <a:t> </a:t>
            </a:r>
            <a:r>
              <a:rPr lang="en-US" sz="2200" b="0" dirty="0"/>
              <a:t>It is the responsibility of the Title IX Coordinator to apply any remedies, if applicable. </a:t>
            </a:r>
          </a:p>
          <a:p>
            <a:endParaRPr lang="en-US" b="0" dirty="0"/>
          </a:p>
        </p:txBody>
      </p:sp>
    </p:spTree>
    <p:extLst>
      <p:ext uri="{BB962C8B-B14F-4D97-AF65-F5344CB8AC3E}">
        <p14:creationId xmlns:p14="http://schemas.microsoft.com/office/powerpoint/2010/main" val="28223806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238B9-376D-4E22-8823-9E3C7AF217E3}"/>
              </a:ext>
            </a:extLst>
          </p:cNvPr>
          <p:cNvSpPr>
            <a:spLocks noGrp="1"/>
          </p:cNvSpPr>
          <p:nvPr>
            <p:ph type="title"/>
          </p:nvPr>
        </p:nvSpPr>
        <p:spPr>
          <a:xfrm>
            <a:off x="990601" y="1143000"/>
            <a:ext cx="7888706" cy="854243"/>
          </a:xfrm>
        </p:spPr>
        <p:txBody>
          <a:bodyPr>
            <a:normAutofit fontScale="90000"/>
          </a:bodyPr>
          <a:lstStyle/>
          <a:p>
            <a:pPr algn="l"/>
            <a:r>
              <a:rPr lang="en-US" sz="3300" b="1" cap="none" dirty="0">
                <a:ln w="3175" cmpd="sng">
                  <a:noFill/>
                </a:ln>
                <a:solidFill>
                  <a:prstClr val="black"/>
                </a:solidFill>
                <a:latin typeface="+mn-lt"/>
              </a:rPr>
              <a:t>Grievance Process Step 17:</a:t>
            </a:r>
            <a:br>
              <a:rPr lang="en-US" sz="3300" cap="none" dirty="0">
                <a:solidFill>
                  <a:prstClr val="black"/>
                </a:solidFill>
                <a:latin typeface="+mn-lt"/>
              </a:rPr>
            </a:br>
            <a:r>
              <a:rPr lang="en-US" sz="1875" b="1" cap="none" dirty="0">
                <a:solidFill>
                  <a:srgbClr val="FB6305"/>
                </a:solidFill>
                <a:latin typeface="+mn-lt"/>
              </a:rPr>
              <a:t>If necessary, Title IX Coordinator follows-up with department to ensure sanctions/remedies applied.</a:t>
            </a:r>
            <a:br>
              <a:rPr lang="en-US" sz="1875" cap="none" dirty="0">
                <a:solidFill>
                  <a:prstClr val="black"/>
                </a:solidFill>
                <a:latin typeface="Corbel" panose="020B0503020204020204"/>
              </a:rPr>
            </a:br>
            <a:endParaRPr lang="en-US" dirty="0"/>
          </a:p>
        </p:txBody>
      </p:sp>
      <p:sp>
        <p:nvSpPr>
          <p:cNvPr id="3" name="Content Placeholder 2">
            <a:extLst>
              <a:ext uri="{FF2B5EF4-FFF2-40B4-BE49-F238E27FC236}">
                <a16:creationId xmlns:a16="http://schemas.microsoft.com/office/drawing/2014/main" id="{80EEEED5-E400-4F5E-B418-93CC454FBD3C}"/>
              </a:ext>
            </a:extLst>
          </p:cNvPr>
          <p:cNvSpPr>
            <a:spLocks noGrp="1"/>
          </p:cNvSpPr>
          <p:nvPr>
            <p:ph idx="1"/>
          </p:nvPr>
        </p:nvSpPr>
        <p:spPr>
          <a:xfrm>
            <a:off x="990601" y="2133600"/>
            <a:ext cx="7888706" cy="2917658"/>
          </a:xfrm>
        </p:spPr>
        <p:txBody>
          <a:bodyPr>
            <a:normAutofit/>
          </a:bodyPr>
          <a:lstStyle/>
          <a:p>
            <a:pPr marL="0" indent="0">
              <a:buFont typeface="Arial" panose="020B0604020202020204" pitchFamily="34" charset="0"/>
              <a:buChar char="•"/>
            </a:pPr>
            <a:r>
              <a:rPr lang="en-US" sz="2000" b="0" dirty="0"/>
              <a:t> It is the responsibility of the Title IX Coordinator to ensure all remedies and/or sanctions have been issued. </a:t>
            </a:r>
          </a:p>
          <a:p>
            <a:pPr marL="0" indent="0">
              <a:buFont typeface="Arial" panose="020B0604020202020204" pitchFamily="34" charset="0"/>
              <a:buChar char="•"/>
            </a:pPr>
            <a:r>
              <a:rPr lang="en-US" sz="2000" b="0" dirty="0"/>
              <a:t> Once all remedies and/or sanctions have been applied, the Grievance Procedure ends, and the case is closed.</a:t>
            </a:r>
          </a:p>
          <a:p>
            <a:endParaRPr lang="en-US" sz="2000" b="0" dirty="0"/>
          </a:p>
        </p:txBody>
      </p:sp>
    </p:spTree>
    <p:extLst>
      <p:ext uri="{BB962C8B-B14F-4D97-AF65-F5344CB8AC3E}">
        <p14:creationId xmlns:p14="http://schemas.microsoft.com/office/powerpoint/2010/main" val="4187722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22960" y="365760"/>
            <a:ext cx="7787640" cy="548640"/>
          </a:xfrm>
        </p:spPr>
        <p:txBody>
          <a:bodyPr/>
          <a:lstStyle/>
          <a:p>
            <a:pPr algn="ctr" eaLnBrk="1" hangingPunct="1"/>
            <a:r>
              <a:rPr lang="en-US" sz="2000" b="1" dirty="0"/>
              <a:t>What is the Definition of Sexual Harassment/Sexual Violence under title ix</a:t>
            </a:r>
          </a:p>
        </p:txBody>
      </p:sp>
      <p:sp>
        <p:nvSpPr>
          <p:cNvPr id="38915" name="Rectangle 3"/>
          <p:cNvSpPr>
            <a:spLocks noGrp="1" noChangeArrowheads="1"/>
          </p:cNvSpPr>
          <p:nvPr>
            <p:ph idx="1"/>
          </p:nvPr>
        </p:nvSpPr>
        <p:spPr>
          <a:xfrm>
            <a:off x="822960" y="1066800"/>
            <a:ext cx="7520940" cy="3810000"/>
          </a:xfrm>
        </p:spPr>
        <p:txBody>
          <a:bodyPr>
            <a:noAutofit/>
          </a:bodyPr>
          <a:lstStyle/>
          <a:p>
            <a:pPr eaLnBrk="1" hangingPunct="1">
              <a:lnSpc>
                <a:spcPct val="80000"/>
              </a:lnSpc>
              <a:buFont typeface="Wingdings" pitchFamily="2" charset="2"/>
              <a:buNone/>
            </a:pPr>
            <a:r>
              <a:rPr lang="en-US" sz="2000" dirty="0">
                <a:solidFill>
                  <a:srgbClr val="FB6305"/>
                </a:solidFill>
              </a:rPr>
              <a:t>Sexual Harassment is defined by utilizing a three-prong approach on the bases of conduct of a sexual nature that satisfies one or more of the following: </a:t>
            </a:r>
          </a:p>
          <a:p>
            <a:pPr eaLnBrk="1" hangingPunct="1">
              <a:lnSpc>
                <a:spcPct val="80000"/>
              </a:lnSpc>
              <a:buFont typeface="Wingdings" pitchFamily="2" charset="2"/>
              <a:buNone/>
            </a:pPr>
            <a:endParaRPr lang="en-US" sz="2000" dirty="0">
              <a:solidFill>
                <a:srgbClr val="FB6305"/>
              </a:solidFill>
            </a:endParaRPr>
          </a:p>
          <a:p>
            <a:pPr algn="just">
              <a:lnSpc>
                <a:spcPct val="80000"/>
              </a:lnSpc>
              <a:buAutoNum type="arabicParenBoth"/>
            </a:pPr>
            <a:r>
              <a:rPr lang="en-US" dirty="0"/>
              <a:t>An employee of the recipient conditioning the provision of an aid, benefit, or service of the recipient on an individual’s participation in unwelcome sexual conduct; </a:t>
            </a:r>
          </a:p>
          <a:p>
            <a:pPr algn="just">
              <a:lnSpc>
                <a:spcPct val="80000"/>
              </a:lnSpc>
              <a:buAutoNum type="arabicParenBoth"/>
            </a:pPr>
            <a:endParaRPr lang="en-US" dirty="0"/>
          </a:p>
          <a:p>
            <a:pPr algn="just">
              <a:lnSpc>
                <a:spcPct val="80000"/>
              </a:lnSpc>
              <a:buAutoNum type="arabicParenBoth"/>
            </a:pPr>
            <a:r>
              <a:rPr lang="en-US" dirty="0"/>
              <a:t>Unwelcome conduct determined by a reasonable person to be severe, pervasive, and objectively offensive that it effectively denies a person equal access to the recipient’s education program or activity; or </a:t>
            </a:r>
          </a:p>
          <a:p>
            <a:pPr algn="just">
              <a:lnSpc>
                <a:spcPct val="80000"/>
              </a:lnSpc>
              <a:buAutoNum type="arabicParenBoth"/>
            </a:pPr>
            <a:endParaRPr lang="en-US" dirty="0"/>
          </a:p>
          <a:p>
            <a:pPr algn="just">
              <a:lnSpc>
                <a:spcPct val="80000"/>
              </a:lnSpc>
              <a:buAutoNum type="arabicParenBoth"/>
            </a:pPr>
            <a:r>
              <a:rPr lang="en-US" dirty="0"/>
              <a:t>“Sexual Assault” as defined in 20 U.S.C. 1092 (f)(6)(A)(v), “dating violence” as defined in 34 U.S.C. 12291 (a)(10), “domestic violence” as defined in 34 U.S.C. 12291 (a)(8), or “stalking” as defined in 34 U.S.C. 12291 (a)(30).</a:t>
            </a:r>
          </a:p>
          <a:p>
            <a:pPr algn="just">
              <a:lnSpc>
                <a:spcPct val="80000"/>
              </a:lnSpc>
              <a:buAutoNum type="arabicParenBoth"/>
            </a:pPr>
            <a:endParaRPr lang="en-US" sz="2000" dirty="0"/>
          </a:p>
          <a:p>
            <a:pPr eaLnBrk="1" hangingPunct="1">
              <a:lnSpc>
                <a:spcPct val="80000"/>
              </a:lnSpc>
              <a:buFont typeface="Wingdings" pitchFamily="2" charset="2"/>
              <a:buNone/>
            </a:pPr>
            <a:endParaRPr lang="en-US" sz="20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dissolve">
                                      <p:cBhvr>
                                        <p:cTn id="7" dur="5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fade">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915">
                                            <p:txEl>
                                              <p:pRg st="4" end="4"/>
                                            </p:txEl>
                                          </p:spTgt>
                                        </p:tgtEl>
                                        <p:attrNameLst>
                                          <p:attrName>style.visibility</p:attrName>
                                        </p:attrNameLst>
                                      </p:cBhvr>
                                      <p:to>
                                        <p:strVal val="visible"/>
                                      </p:to>
                                    </p:set>
                                    <p:animEffect transition="in" filter="fade">
                                      <p:cBhvr>
                                        <p:cTn id="17" dur="500"/>
                                        <p:tgtEl>
                                          <p:spTgt spid="3891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8915">
                                            <p:txEl>
                                              <p:pRg st="6" end="6"/>
                                            </p:txEl>
                                          </p:spTgt>
                                        </p:tgtEl>
                                        <p:attrNameLst>
                                          <p:attrName>style.visibility</p:attrName>
                                        </p:attrNameLst>
                                      </p:cBhvr>
                                      <p:to>
                                        <p:strVal val="visible"/>
                                      </p:to>
                                    </p:set>
                                    <p:animEffect transition="in" filter="fade">
                                      <p:cBhvr>
                                        <p:cTn id="22" dur="500"/>
                                        <p:tgtEl>
                                          <p:spTgt spid="389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750A-2866-46F7-897F-E38BCCDF277B}"/>
              </a:ext>
            </a:extLst>
          </p:cNvPr>
          <p:cNvSpPr>
            <a:spLocks noGrp="1"/>
          </p:cNvSpPr>
          <p:nvPr>
            <p:ph type="ctrTitle"/>
          </p:nvPr>
        </p:nvSpPr>
        <p:spPr/>
        <p:txBody>
          <a:bodyPr/>
          <a:lstStyle/>
          <a:p>
            <a:r>
              <a:rPr lang="en-US" dirty="0"/>
              <a:t>The Title IX Coordinator</a:t>
            </a:r>
          </a:p>
        </p:txBody>
      </p:sp>
      <p:sp>
        <p:nvSpPr>
          <p:cNvPr id="5" name="Subtitle 4">
            <a:extLst>
              <a:ext uri="{FF2B5EF4-FFF2-40B4-BE49-F238E27FC236}">
                <a16:creationId xmlns:a16="http://schemas.microsoft.com/office/drawing/2014/main" id="{85F4F252-7614-4C5E-867A-280F7708EA75}"/>
              </a:ext>
            </a:extLst>
          </p:cNvPr>
          <p:cNvSpPr>
            <a:spLocks noGrp="1"/>
          </p:cNvSpPr>
          <p:nvPr>
            <p:ph type="subTitle" idx="1"/>
          </p:nvPr>
        </p:nvSpPr>
        <p:spPr/>
        <p:txBody>
          <a:bodyPr/>
          <a:lstStyle/>
          <a:p>
            <a:r>
              <a:rPr lang="en-US" dirty="0"/>
              <a:t>The requirements</a:t>
            </a:r>
          </a:p>
        </p:txBody>
      </p:sp>
    </p:spTree>
    <p:extLst>
      <p:ext uri="{BB962C8B-B14F-4D97-AF65-F5344CB8AC3E}">
        <p14:creationId xmlns:p14="http://schemas.microsoft.com/office/powerpoint/2010/main" val="1276878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6FF0-008E-4251-B88B-EA2FDC4DAFFF}"/>
              </a:ext>
            </a:extLst>
          </p:cNvPr>
          <p:cNvSpPr>
            <a:spLocks noGrp="1"/>
          </p:cNvSpPr>
          <p:nvPr>
            <p:ph type="title"/>
          </p:nvPr>
        </p:nvSpPr>
        <p:spPr/>
        <p:txBody>
          <a:bodyPr/>
          <a:lstStyle/>
          <a:p>
            <a:r>
              <a:rPr lang="en-US" dirty="0"/>
              <a:t>The requirements of the Title IX Coordinator</a:t>
            </a:r>
          </a:p>
        </p:txBody>
      </p:sp>
      <p:sp>
        <p:nvSpPr>
          <p:cNvPr id="3" name="Content Placeholder 2">
            <a:extLst>
              <a:ext uri="{FF2B5EF4-FFF2-40B4-BE49-F238E27FC236}">
                <a16:creationId xmlns:a16="http://schemas.microsoft.com/office/drawing/2014/main" id="{09EB411A-249A-4E6F-9044-4D87F41DDBFB}"/>
              </a:ext>
            </a:extLst>
          </p:cNvPr>
          <p:cNvSpPr>
            <a:spLocks noGrp="1"/>
          </p:cNvSpPr>
          <p:nvPr>
            <p:ph idx="1"/>
          </p:nvPr>
        </p:nvSpPr>
        <p:spPr>
          <a:xfrm>
            <a:off x="822960" y="1639075"/>
            <a:ext cx="7520940" cy="3579849"/>
          </a:xfrm>
        </p:spPr>
        <p:txBody>
          <a:bodyPr/>
          <a:lstStyle/>
          <a:p>
            <a:pPr marL="0" indent="0"/>
            <a:r>
              <a:rPr lang="en-US" b="0" dirty="0"/>
              <a:t> </a:t>
            </a:r>
            <a:r>
              <a:rPr lang="en-US" sz="2500" b="0" dirty="0"/>
              <a:t>Title IX Coordinator must:</a:t>
            </a:r>
          </a:p>
          <a:p>
            <a:pPr marL="228600" lvl="2" indent="-169164">
              <a:buFont typeface="Arial" panose="020B0604020202020204" pitchFamily="34" charset="0"/>
              <a:buChar char="•"/>
            </a:pPr>
            <a:r>
              <a:rPr lang="en-US" sz="2200" b="0" dirty="0"/>
              <a:t>Understand relevancy</a:t>
            </a:r>
          </a:p>
          <a:p>
            <a:pPr marL="228600" lvl="2" indent="-169164">
              <a:buFont typeface="Arial" panose="020B0604020202020204" pitchFamily="34" charset="0"/>
              <a:buChar char="•"/>
            </a:pPr>
            <a:r>
              <a:rPr lang="en-US" sz="2200" dirty="0"/>
              <a:t>Understand how to weigh the evidence</a:t>
            </a:r>
          </a:p>
          <a:p>
            <a:pPr marL="228600" lvl="2" indent="-169164">
              <a:buFont typeface="Arial" panose="020B0604020202020204" pitchFamily="34" charset="0"/>
              <a:buChar char="•"/>
            </a:pPr>
            <a:r>
              <a:rPr lang="en-US" sz="2200" dirty="0"/>
              <a:t>Serve Impartially </a:t>
            </a:r>
          </a:p>
          <a:p>
            <a:pPr marL="228600" lvl="2" indent="-169164">
              <a:buFont typeface="Arial" panose="020B0604020202020204" pitchFamily="34" charset="0"/>
              <a:buChar char="•"/>
            </a:pPr>
            <a:r>
              <a:rPr lang="en-US" sz="2200" dirty="0"/>
              <a:t>Recognize bias and stereotypes</a:t>
            </a:r>
          </a:p>
          <a:p>
            <a:pPr marL="228600" lvl="2" indent="-169164">
              <a:buFont typeface="Arial" panose="020B0604020202020204" pitchFamily="34" charset="0"/>
              <a:buChar char="•"/>
            </a:pPr>
            <a:r>
              <a:rPr lang="en-US" sz="2200" dirty="0"/>
              <a:t>Understand where the burden of proof rests</a:t>
            </a:r>
          </a:p>
          <a:p>
            <a:endParaRPr lang="en-US" dirty="0"/>
          </a:p>
        </p:txBody>
      </p:sp>
    </p:spTree>
    <p:extLst>
      <p:ext uri="{BB962C8B-B14F-4D97-AF65-F5344CB8AC3E}">
        <p14:creationId xmlns:p14="http://schemas.microsoft.com/office/powerpoint/2010/main" val="23791573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6FF0-008E-4251-B88B-EA2FDC4DAFFF}"/>
              </a:ext>
            </a:extLst>
          </p:cNvPr>
          <p:cNvSpPr>
            <a:spLocks noGrp="1"/>
          </p:cNvSpPr>
          <p:nvPr>
            <p:ph type="title"/>
          </p:nvPr>
        </p:nvSpPr>
        <p:spPr/>
        <p:txBody>
          <a:bodyPr/>
          <a:lstStyle/>
          <a:p>
            <a:r>
              <a:rPr lang="en-US" dirty="0"/>
              <a:t>Relevance</a:t>
            </a:r>
          </a:p>
        </p:txBody>
      </p:sp>
      <p:sp>
        <p:nvSpPr>
          <p:cNvPr id="4" name="Content Placeholder 2">
            <a:extLst>
              <a:ext uri="{FF2B5EF4-FFF2-40B4-BE49-F238E27FC236}">
                <a16:creationId xmlns:a16="http://schemas.microsoft.com/office/drawing/2014/main" id="{6226EA3A-32C1-475E-8766-AF827CFE02AC}"/>
              </a:ext>
            </a:extLst>
          </p:cNvPr>
          <p:cNvSpPr txBox="1">
            <a:spLocks/>
          </p:cNvSpPr>
          <p:nvPr/>
        </p:nvSpPr>
        <p:spPr>
          <a:xfrm>
            <a:off x="822960" y="1219200"/>
            <a:ext cx="7760443" cy="4616874"/>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400" b="0" i="0" u="none" strike="noStrike" kern="1200" cap="none" spc="0" normalizeH="0" baseline="0" noProof="0" dirty="0">
                <a:ln>
                  <a:noFill/>
                </a:ln>
                <a:solidFill>
                  <a:sysClr val="windowText" lastClr="000000"/>
                </a:solidFill>
                <a:effectLst/>
                <a:uLnTx/>
                <a:uFillTx/>
                <a:latin typeface="Corbel" panose="020B0503020204020204"/>
                <a:ea typeface="+mn-ea"/>
                <a:cs typeface="+mn-cs"/>
              </a:rPr>
              <a:t>“Relevant” means a question or evidence having any tendency to make the existence of any fact that is of consequence to the determination of the action more or less probable than it would be without the question or evidence </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orbel" panose="020B0503020204020204"/>
                <a:ea typeface="+mn-ea"/>
                <a:cs typeface="+mn-cs"/>
              </a:rPr>
              <a:t>(Title 4 – Chapter 8 – Section – 13).</a:t>
            </a:r>
          </a:p>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400" b="0" i="0" u="none" strike="noStrike" kern="1200" cap="none" spc="0" normalizeH="0" baseline="0" noProof="0" dirty="0">
                <a:ln>
                  <a:noFill/>
                </a:ln>
                <a:solidFill>
                  <a:sysClr val="windowText" lastClr="000000"/>
                </a:solidFill>
                <a:effectLst/>
                <a:uLnTx/>
                <a:uFillTx/>
                <a:latin typeface="Corbel" panose="020B0503020204020204"/>
                <a:ea typeface="+mn-ea"/>
                <a:cs typeface="+mn-cs"/>
              </a:rPr>
              <a:t>The Title IX Coordinator must consider the relevancy of questions and evidence, both inculpatory and exculpatory </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orbel" panose="020B0503020204020204"/>
                <a:ea typeface="+mn-ea"/>
                <a:cs typeface="+mn-cs"/>
              </a:rPr>
              <a:t>Inculpatory: causing blame; to be imputed; to incriminate. Evidence favorable to the complainant.</a:t>
            </a:r>
          </a:p>
          <a:p>
            <a:pPr marL="742950" marR="0" lvl="1"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000" b="0" i="0" u="none" strike="noStrike" kern="1200" cap="none" spc="0" normalizeH="0" baseline="0" noProof="0" dirty="0">
                <a:ln>
                  <a:noFill/>
                </a:ln>
                <a:solidFill>
                  <a:sysClr val="windowText" lastClr="000000"/>
                </a:solidFill>
                <a:effectLst/>
                <a:uLnTx/>
                <a:uFillTx/>
                <a:latin typeface="Corbel" panose="020B0503020204020204"/>
                <a:ea typeface="+mn-ea"/>
                <a:cs typeface="+mn-cs"/>
              </a:rPr>
              <a:t>Exculpatory: anything that clears someone or something of guilt. Evidence favorable to the respondent.</a:t>
            </a:r>
          </a:p>
        </p:txBody>
      </p:sp>
    </p:spTree>
    <p:extLst>
      <p:ext uri="{BB962C8B-B14F-4D97-AF65-F5344CB8AC3E}">
        <p14:creationId xmlns:p14="http://schemas.microsoft.com/office/powerpoint/2010/main" val="9916888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A1D63-D052-417D-B1CF-4C089CC4109F}"/>
              </a:ext>
            </a:extLst>
          </p:cNvPr>
          <p:cNvSpPr>
            <a:spLocks noGrp="1"/>
          </p:cNvSpPr>
          <p:nvPr>
            <p:ph type="title"/>
          </p:nvPr>
        </p:nvSpPr>
        <p:spPr/>
        <p:txBody>
          <a:bodyPr/>
          <a:lstStyle/>
          <a:p>
            <a:r>
              <a:rPr lang="en-US" dirty="0"/>
              <a:t>Types and Weight of Evidence</a:t>
            </a:r>
          </a:p>
        </p:txBody>
      </p:sp>
      <p:sp>
        <p:nvSpPr>
          <p:cNvPr id="4" name="Content Placeholder 2">
            <a:extLst>
              <a:ext uri="{FF2B5EF4-FFF2-40B4-BE49-F238E27FC236}">
                <a16:creationId xmlns:a16="http://schemas.microsoft.com/office/drawing/2014/main" id="{C605CCDA-1539-461B-9265-C30306EE84DA}"/>
              </a:ext>
            </a:extLst>
          </p:cNvPr>
          <p:cNvSpPr>
            <a:spLocks noGrp="1"/>
          </p:cNvSpPr>
          <p:nvPr>
            <p:ph idx="1"/>
          </p:nvPr>
        </p:nvSpPr>
        <p:spPr>
          <a:xfrm>
            <a:off x="822325" y="1100138"/>
            <a:ext cx="7521575" cy="4386262"/>
          </a:xfrm>
        </p:spPr>
        <p:txBody>
          <a:bodyPr>
            <a:normAutofit/>
          </a:bodyPr>
          <a:lstStyle/>
          <a:p>
            <a:pPr marL="0" indent="0">
              <a:buFont typeface="Arial" panose="020B0604020202020204" pitchFamily="34" charset="0"/>
              <a:buChar char="•"/>
            </a:pPr>
            <a:r>
              <a:rPr lang="en-US" b="0" dirty="0"/>
              <a:t> </a:t>
            </a:r>
            <a:r>
              <a:rPr lang="en-US" sz="2000" b="0" dirty="0"/>
              <a:t>Direct</a:t>
            </a:r>
          </a:p>
          <a:p>
            <a:pPr lvl="1"/>
            <a:r>
              <a:rPr lang="en-US" dirty="0"/>
              <a:t>Supports the case exactly</a:t>
            </a:r>
          </a:p>
          <a:p>
            <a:pPr lvl="2"/>
            <a:r>
              <a:rPr lang="en-US" dirty="0"/>
              <a:t>Video surveillance showing the respondent’s actions</a:t>
            </a:r>
          </a:p>
          <a:p>
            <a:pPr lvl="2"/>
            <a:r>
              <a:rPr lang="en-US" dirty="0"/>
              <a:t>Legally obtained / admissible audio recordings that capture the sexual remarks </a:t>
            </a:r>
          </a:p>
          <a:p>
            <a:pPr lvl="2"/>
            <a:r>
              <a:rPr lang="en-US" dirty="0"/>
              <a:t>Alleged incident witnessed by multiple others and all give same statement</a:t>
            </a:r>
          </a:p>
          <a:p>
            <a:pPr lvl="2"/>
            <a:r>
              <a:rPr lang="en-US" dirty="0"/>
              <a:t>Respondent admits to conducting the alleged behavior/act</a:t>
            </a:r>
          </a:p>
          <a:p>
            <a:pPr lvl="1"/>
            <a:r>
              <a:rPr lang="en-US" dirty="0"/>
              <a:t>Best Evidence, great weight given when determining responsibility </a:t>
            </a:r>
          </a:p>
          <a:p>
            <a:pPr marL="0" indent="0">
              <a:buFont typeface="Arial" panose="020B0604020202020204" pitchFamily="34" charset="0"/>
              <a:buChar char="•"/>
            </a:pPr>
            <a:r>
              <a:rPr lang="en-US" sz="2000" b="0" dirty="0"/>
              <a:t> Corroborating</a:t>
            </a:r>
          </a:p>
          <a:p>
            <a:pPr lvl="1"/>
            <a:r>
              <a:rPr lang="en-US" dirty="0"/>
              <a:t>Evidence that supports other evidence</a:t>
            </a:r>
          </a:p>
          <a:p>
            <a:pPr lvl="2"/>
            <a:r>
              <a:rPr lang="en-US" dirty="0"/>
              <a:t>There was a witness present during the incident and their statement supports either the complainant or respondent.</a:t>
            </a:r>
          </a:p>
          <a:p>
            <a:pPr lvl="2"/>
            <a:r>
              <a:rPr lang="en-US" dirty="0"/>
              <a:t>emails / texts / photos / etc. that supports either the complainant or respondent.</a:t>
            </a:r>
          </a:p>
          <a:p>
            <a:pPr lvl="1"/>
            <a:r>
              <a:rPr lang="en-US" dirty="0"/>
              <a:t>2</a:t>
            </a:r>
            <a:r>
              <a:rPr lang="en-US" baseline="30000" dirty="0"/>
              <a:t>nd</a:t>
            </a:r>
            <a:r>
              <a:rPr lang="en-US" dirty="0"/>
              <a:t> best evidence, good weight given when determining responsibility </a:t>
            </a:r>
          </a:p>
          <a:p>
            <a:endParaRPr lang="en-US" dirty="0"/>
          </a:p>
        </p:txBody>
      </p:sp>
    </p:spTree>
    <p:extLst>
      <p:ext uri="{BB962C8B-B14F-4D97-AF65-F5344CB8AC3E}">
        <p14:creationId xmlns:p14="http://schemas.microsoft.com/office/powerpoint/2010/main" val="28462862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D7095-ACE8-43AA-8175-EE0C26210381}"/>
              </a:ext>
            </a:extLst>
          </p:cNvPr>
          <p:cNvSpPr>
            <a:spLocks noGrp="1"/>
          </p:cNvSpPr>
          <p:nvPr>
            <p:ph type="title"/>
          </p:nvPr>
        </p:nvSpPr>
        <p:spPr/>
        <p:txBody>
          <a:bodyPr/>
          <a:lstStyle/>
          <a:p>
            <a:r>
              <a:rPr lang="en-US" dirty="0"/>
              <a:t>Types and Weight of Evidence</a:t>
            </a:r>
          </a:p>
        </p:txBody>
      </p:sp>
      <p:sp>
        <p:nvSpPr>
          <p:cNvPr id="4" name="Content Placeholder 2">
            <a:extLst>
              <a:ext uri="{FF2B5EF4-FFF2-40B4-BE49-F238E27FC236}">
                <a16:creationId xmlns:a16="http://schemas.microsoft.com/office/drawing/2014/main" id="{79EB264F-C611-4E35-B19B-9983C50E6B2B}"/>
              </a:ext>
            </a:extLst>
          </p:cNvPr>
          <p:cNvSpPr>
            <a:spLocks noGrp="1"/>
          </p:cNvSpPr>
          <p:nvPr>
            <p:ph idx="1"/>
          </p:nvPr>
        </p:nvSpPr>
        <p:spPr>
          <a:xfrm>
            <a:off x="822325" y="1066800"/>
            <a:ext cx="7521575" cy="5392102"/>
          </a:xfrm>
        </p:spPr>
        <p:txBody>
          <a:bodyPr>
            <a:normAutofit fontScale="77500" lnSpcReduction="20000"/>
          </a:bodyPr>
          <a:lstStyle/>
          <a:p>
            <a:pPr marL="285750" marR="0" lvl="0"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 Character</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NOT useful</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He/she good person / bad apple</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Demeanor during interview / live-hearing</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He/she is creepy, so they definitely did it</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No weight given</a:t>
            </a:r>
          </a:p>
          <a:p>
            <a:pPr marL="285750" marR="0" lvl="0"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 Circumstantial</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Evidence can be used to INFER but not PROVE a conclusion. Opposite of Direct.</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 Alleged patterned evidence. I.e., </a:t>
            </a:r>
          </a:p>
          <a:p>
            <a:pPr marL="1543050" marR="0" lvl="3"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the respondent has allegedly conducted the same behavior  in the past.</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 Controversial </a:t>
            </a:r>
          </a:p>
          <a:p>
            <a:pPr marL="1543050" marR="0" lvl="3"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 Just because an individual has done it in the past, does not prove they did the behavior this time</a:t>
            </a:r>
          </a:p>
          <a:p>
            <a:pPr marL="1200150" marR="0" lvl="2"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700" b="0" i="0" u="none" strike="noStrike" kern="1200" cap="none" spc="0" normalizeH="0" baseline="0" noProof="0" dirty="0">
                <a:ln>
                  <a:noFill/>
                </a:ln>
                <a:solidFill>
                  <a:prstClr val="black"/>
                </a:solidFill>
                <a:effectLst/>
                <a:uLnTx/>
                <a:uFillTx/>
                <a:latin typeface="Corbel" panose="020B0503020204020204"/>
                <a:ea typeface="+mn-ea"/>
                <a:cs typeface="+mn-cs"/>
              </a:rPr>
              <a:t> Hearsay,</a:t>
            </a:r>
          </a:p>
          <a:p>
            <a:pPr marL="1543050" marR="0" lvl="3"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500" b="0" i="0" u="none" strike="noStrike" kern="1200" cap="none" spc="0" normalizeH="0" baseline="0" noProof="0" dirty="0">
                <a:ln>
                  <a:noFill/>
                </a:ln>
                <a:solidFill>
                  <a:prstClr val="black"/>
                </a:solidFill>
                <a:effectLst/>
                <a:uLnTx/>
                <a:uFillTx/>
                <a:latin typeface="Corbel" panose="020B0503020204020204"/>
                <a:ea typeface="+mn-ea"/>
                <a:cs typeface="+mn-cs"/>
              </a:rPr>
              <a:t> She said he did this, he said he did not. (No corroborating evidence)</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In Title IX Grievance Procedure, determinations are NOT to be made based on inference. </a:t>
            </a:r>
          </a:p>
          <a:p>
            <a:pPr marL="742950" marR="0" lvl="1" indent="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900" b="0" i="0" u="none" strike="noStrike" kern="1200" cap="none" spc="0" normalizeH="0" baseline="0" noProof="0" dirty="0">
                <a:ln>
                  <a:noFill/>
                </a:ln>
                <a:solidFill>
                  <a:prstClr val="black"/>
                </a:solidFill>
                <a:effectLst/>
                <a:uLnTx/>
                <a:uFillTx/>
                <a:latin typeface="Corbel" panose="020B0503020204020204"/>
                <a:ea typeface="+mn-ea"/>
                <a:cs typeface="+mn-cs"/>
              </a:rPr>
              <a:t> No weight given</a:t>
            </a:r>
            <a:endParaRPr kumimoji="0" lang="en-US" sz="14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7465836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66C68-8E5B-4DB7-8B27-D64271548A96}"/>
              </a:ext>
            </a:extLst>
          </p:cNvPr>
          <p:cNvSpPr>
            <a:spLocks noGrp="1"/>
          </p:cNvSpPr>
          <p:nvPr>
            <p:ph type="title"/>
          </p:nvPr>
        </p:nvSpPr>
        <p:spPr/>
        <p:txBody>
          <a:bodyPr/>
          <a:lstStyle/>
          <a:p>
            <a:r>
              <a:rPr lang="en-US" dirty="0"/>
              <a:t>Being Impartial</a:t>
            </a:r>
          </a:p>
        </p:txBody>
      </p:sp>
      <p:sp>
        <p:nvSpPr>
          <p:cNvPr id="3" name="Content Placeholder 2">
            <a:extLst>
              <a:ext uri="{FF2B5EF4-FFF2-40B4-BE49-F238E27FC236}">
                <a16:creationId xmlns:a16="http://schemas.microsoft.com/office/drawing/2014/main" id="{55B5A4FF-BF14-41F0-9074-F6754CE061B4}"/>
              </a:ext>
            </a:extLst>
          </p:cNvPr>
          <p:cNvSpPr>
            <a:spLocks noGrp="1"/>
          </p:cNvSpPr>
          <p:nvPr>
            <p:ph idx="1"/>
          </p:nvPr>
        </p:nvSpPr>
        <p:spPr>
          <a:xfrm>
            <a:off x="811530" y="1371600"/>
            <a:ext cx="7520940" cy="5757372"/>
          </a:xfrm>
        </p:spPr>
        <p:txBody>
          <a:bodyPr>
            <a:normAutofit fontScale="62500" lnSpcReduction="20000"/>
          </a:bodyPr>
          <a:lstStyle/>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There can be no conflicts of interest. If there is a conflict of interest, then one can not be the Title IX Coordinator. </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 Title IX Coordinator can not be for or against complainants or respondents generally or an individual complainant or respondent.  </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If a complainant is given an opportunity, then the respondent must be given the same opportunity and vice versa. </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 Title IX Coordinator will avoid prejudgment of the facts at issue.</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 Title IX Coordinator will treat all parties the same regardless of their status as a complainant, respondent, or witness.</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 Title IX Coordinator must keep in mind that the respondent is not responsible for the alleged conduct until a determination regarding responsibility is made at the conclusion of the complaint process.</a:t>
            </a:r>
          </a:p>
          <a:p>
            <a:pPr marL="285750" lvl="0" indent="-285750" defTabSz="457200">
              <a:spcBef>
                <a:spcPct val="20000"/>
              </a:spcBef>
              <a:spcAft>
                <a:spcPts val="600"/>
              </a:spcAft>
              <a:buClr>
                <a:srgbClr val="30ACEC">
                  <a:lumMod val="75000"/>
                </a:srgbClr>
              </a:buClr>
              <a:buSzPct val="145000"/>
              <a:buFont typeface="Arial"/>
              <a:buChar char="•"/>
              <a:defRPr/>
            </a:pPr>
            <a:r>
              <a:rPr lang="en-US" sz="2400" b="0" dirty="0">
                <a:solidFill>
                  <a:prstClr val="black"/>
                </a:solidFill>
                <a:latin typeface="Corbel" panose="020B0503020204020204"/>
              </a:rPr>
              <a:t>The Title IX Coordinator will be free of bias and avoid making decisions based on stereotypes. </a:t>
            </a:r>
          </a:p>
          <a:p>
            <a:pPr marL="345186" lvl="2"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Examples of biases and sex stereotypes to avoid:</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The complainant is automatically right because they’re the victim.</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Determination of responsibility will only be made at the END of the Grievance Procedure and must be based upon the preponderance of the evidence.</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Only men can sexually harass others</a:t>
            </a:r>
          </a:p>
          <a:p>
            <a:pPr marL="573786" lvl="3" indent="-285750" defTabSz="457200">
              <a:spcBef>
                <a:spcPct val="20000"/>
              </a:spcBef>
              <a:spcAft>
                <a:spcPts val="600"/>
              </a:spcAft>
              <a:buClr>
                <a:srgbClr val="30ACEC">
                  <a:lumMod val="75000"/>
                </a:srgbClr>
              </a:buClr>
              <a:buSzPct val="145000"/>
              <a:buFont typeface="Arial"/>
              <a:buChar char="•"/>
              <a:defRPr/>
            </a:pPr>
            <a:r>
              <a:rPr lang="en-US" sz="2400" dirty="0">
                <a:solidFill>
                  <a:prstClr val="black"/>
                </a:solidFill>
                <a:latin typeface="Corbel" panose="020B0503020204020204"/>
              </a:rPr>
              <a:t>One’s gender, sex, sexual orientation, etc. must NOT be used against them when determining responsibility. </a:t>
            </a:r>
          </a:p>
          <a:p>
            <a:pPr marL="285750" lvl="0" indent="-285750" defTabSz="457200">
              <a:spcBef>
                <a:spcPct val="20000"/>
              </a:spcBef>
              <a:spcAft>
                <a:spcPts val="600"/>
              </a:spcAft>
              <a:buClr>
                <a:srgbClr val="30ACEC">
                  <a:lumMod val="75000"/>
                </a:srgbClr>
              </a:buClr>
              <a:buSzPct val="145000"/>
              <a:buFont typeface="Arial"/>
              <a:buChar char="•"/>
              <a:defRPr/>
            </a:pPr>
            <a:endParaRPr lang="en-US" sz="2400" b="0"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39211094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B9B9-1598-4D3A-901A-4E6C8512C31E}"/>
              </a:ext>
            </a:extLst>
          </p:cNvPr>
          <p:cNvSpPr>
            <a:spLocks noGrp="1"/>
          </p:cNvSpPr>
          <p:nvPr>
            <p:ph type="title"/>
          </p:nvPr>
        </p:nvSpPr>
        <p:spPr/>
        <p:txBody>
          <a:bodyPr/>
          <a:lstStyle/>
          <a:p>
            <a:r>
              <a:rPr lang="en-US" dirty="0"/>
              <a:t>Burden of Proof</a:t>
            </a:r>
          </a:p>
        </p:txBody>
      </p:sp>
      <p:sp>
        <p:nvSpPr>
          <p:cNvPr id="3" name="Content Placeholder 2">
            <a:extLst>
              <a:ext uri="{FF2B5EF4-FFF2-40B4-BE49-F238E27FC236}">
                <a16:creationId xmlns:a16="http://schemas.microsoft.com/office/drawing/2014/main" id="{362BD90E-B00A-48EB-A431-E1E58BF0E0B3}"/>
              </a:ext>
            </a:extLst>
          </p:cNvPr>
          <p:cNvSpPr>
            <a:spLocks noGrp="1"/>
          </p:cNvSpPr>
          <p:nvPr>
            <p:ph idx="1"/>
          </p:nvPr>
        </p:nvSpPr>
        <p:spPr>
          <a:xfrm>
            <a:off x="811530" y="1219200"/>
            <a:ext cx="7520940" cy="3579849"/>
          </a:xfrm>
        </p:spPr>
        <p:txBody>
          <a:bodyPr/>
          <a:lstStyle/>
          <a:p>
            <a:pPr marL="0" indent="0">
              <a:buFont typeface="Arial" panose="020B0604020202020204" pitchFamily="34" charset="0"/>
              <a:buChar char="•"/>
            </a:pPr>
            <a:r>
              <a:rPr lang="en-US" sz="2000" b="0" dirty="0"/>
              <a:t>The burden rests on CSN.</a:t>
            </a:r>
          </a:p>
          <a:p>
            <a:pPr marL="457200" lvl="3" indent="-169164">
              <a:buFont typeface="Arial" panose="020B0604020202020204" pitchFamily="34" charset="0"/>
              <a:buChar char="•"/>
            </a:pPr>
            <a:r>
              <a:rPr lang="en-US" b="0" dirty="0"/>
              <a:t> The Burden of proof and the burden of gathering evidence sufficient to reach a determination regarding responsibility rests on CSN and not on the reporting parties.</a:t>
            </a:r>
          </a:p>
          <a:p>
            <a:pPr marL="0" indent="0">
              <a:buFont typeface="Arial" panose="020B0604020202020204" pitchFamily="34" charset="0"/>
              <a:buChar char="•"/>
            </a:pPr>
            <a:r>
              <a:rPr lang="en-US" sz="2000" b="0" dirty="0"/>
              <a:t> When making a determination, the evidentiary standard of Preponderance is to be used.</a:t>
            </a:r>
          </a:p>
          <a:p>
            <a:pPr marL="457200" lvl="3" indent="-169164">
              <a:buFont typeface="Arial" panose="020B0604020202020204" pitchFamily="34" charset="0"/>
              <a:buChar char="•"/>
            </a:pPr>
            <a:r>
              <a:rPr lang="en-US" b="0" dirty="0"/>
              <a:t> Preponderance of the evidence means the evidence establishes that it is more likely than not that the prohibited conduct occurred (I.e., 50% plus a feather).</a:t>
            </a:r>
          </a:p>
          <a:p>
            <a:endParaRPr lang="en-US" dirty="0"/>
          </a:p>
        </p:txBody>
      </p:sp>
    </p:spTree>
    <p:extLst>
      <p:ext uri="{BB962C8B-B14F-4D97-AF65-F5344CB8AC3E}">
        <p14:creationId xmlns:p14="http://schemas.microsoft.com/office/powerpoint/2010/main" val="18707074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D064-B991-4ACB-ABAA-C79EEF2B90AB}"/>
              </a:ext>
            </a:extLst>
          </p:cNvPr>
          <p:cNvSpPr>
            <a:spLocks noGrp="1"/>
          </p:cNvSpPr>
          <p:nvPr>
            <p:ph type="title"/>
          </p:nvPr>
        </p:nvSpPr>
        <p:spPr/>
        <p:txBody>
          <a:bodyPr/>
          <a:lstStyle/>
          <a:p>
            <a:r>
              <a:rPr lang="en-US" dirty="0"/>
              <a:t>The Title IX Coordinator</a:t>
            </a:r>
          </a:p>
        </p:txBody>
      </p:sp>
      <p:sp>
        <p:nvSpPr>
          <p:cNvPr id="3" name="Text Placeholder 2">
            <a:extLst>
              <a:ext uri="{FF2B5EF4-FFF2-40B4-BE49-F238E27FC236}">
                <a16:creationId xmlns:a16="http://schemas.microsoft.com/office/drawing/2014/main" id="{30A719E8-2DFB-431D-BFA4-74ABE1CFC8E2}"/>
              </a:ext>
            </a:extLst>
          </p:cNvPr>
          <p:cNvSpPr>
            <a:spLocks noGrp="1"/>
          </p:cNvSpPr>
          <p:nvPr>
            <p:ph type="body" idx="1"/>
          </p:nvPr>
        </p:nvSpPr>
        <p:spPr/>
        <p:txBody>
          <a:bodyPr/>
          <a:lstStyle/>
          <a:p>
            <a:r>
              <a:rPr lang="en-US" dirty="0"/>
              <a:t>Understanding your role</a:t>
            </a:r>
          </a:p>
        </p:txBody>
      </p:sp>
    </p:spTree>
    <p:extLst>
      <p:ext uri="{BB962C8B-B14F-4D97-AF65-F5344CB8AC3E}">
        <p14:creationId xmlns:p14="http://schemas.microsoft.com/office/powerpoint/2010/main" val="18316925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069D-9854-43A5-83DC-11295A8BE1E6}"/>
              </a:ext>
            </a:extLst>
          </p:cNvPr>
          <p:cNvSpPr>
            <a:spLocks noGrp="1"/>
          </p:cNvSpPr>
          <p:nvPr>
            <p:ph type="title"/>
          </p:nvPr>
        </p:nvSpPr>
        <p:spPr>
          <a:xfrm>
            <a:off x="457200" y="137160"/>
            <a:ext cx="8305800" cy="1005840"/>
          </a:xfrm>
        </p:spPr>
        <p:txBody>
          <a:bodyPr/>
          <a:lstStyle/>
          <a:p>
            <a:r>
              <a:rPr lang="en-US" dirty="0"/>
              <a:t>Title IX Coordinator’s Grievance Process responsibilities.</a:t>
            </a:r>
          </a:p>
        </p:txBody>
      </p:sp>
      <p:sp>
        <p:nvSpPr>
          <p:cNvPr id="3" name="Content Placeholder 2">
            <a:extLst>
              <a:ext uri="{FF2B5EF4-FFF2-40B4-BE49-F238E27FC236}">
                <a16:creationId xmlns:a16="http://schemas.microsoft.com/office/drawing/2014/main" id="{ACC0C1F7-C2B5-43A9-B518-0C4B4EAF5485}"/>
              </a:ext>
            </a:extLst>
          </p:cNvPr>
          <p:cNvSpPr>
            <a:spLocks noGrp="1"/>
          </p:cNvSpPr>
          <p:nvPr>
            <p:ph idx="1"/>
          </p:nvPr>
        </p:nvSpPr>
        <p:spPr>
          <a:xfrm>
            <a:off x="849630" y="1524000"/>
            <a:ext cx="7520940" cy="4495800"/>
          </a:xfrm>
        </p:spPr>
        <p:txBody>
          <a:bodyPr>
            <a:normAutofit fontScale="92500" lnSpcReduction="10000"/>
          </a:bodyPr>
          <a:lstStyle/>
          <a:p>
            <a:pPr marL="0" indent="0">
              <a:buFont typeface="Arial" panose="020B0604020202020204" pitchFamily="34" charset="0"/>
              <a:buChar char="•"/>
            </a:pPr>
            <a:r>
              <a:rPr lang="en-US" sz="2000" b="0" dirty="0"/>
              <a:t> Meet with the possible complainant</a:t>
            </a:r>
          </a:p>
          <a:p>
            <a:pPr marL="457200" lvl="3" indent="-169164">
              <a:buFont typeface="Arial" panose="020B0604020202020204" pitchFamily="34" charset="0"/>
              <a:buChar char="•"/>
            </a:pPr>
            <a:r>
              <a:rPr lang="en-US" dirty="0"/>
              <a:t>Provide procedural packet</a:t>
            </a:r>
          </a:p>
          <a:p>
            <a:pPr marL="457200" lvl="3" indent="-169164">
              <a:buFont typeface="Arial" panose="020B0604020202020204" pitchFamily="34" charset="0"/>
              <a:buChar char="•"/>
            </a:pPr>
            <a:r>
              <a:rPr lang="en-US" dirty="0"/>
              <a:t>Through an interactive discussion with the possible complainant determine the applicable supportive measures</a:t>
            </a:r>
          </a:p>
          <a:p>
            <a:pPr marL="169164" indent="-169164">
              <a:buFont typeface="Arial" panose="020B0604020202020204" pitchFamily="34" charset="0"/>
              <a:buChar char="•"/>
            </a:pPr>
            <a:r>
              <a:rPr lang="en-US" sz="2000" b="0" dirty="0"/>
              <a:t>At no time will questions be asked regarding information that is protected under a legally recognized privilege. </a:t>
            </a:r>
          </a:p>
          <a:p>
            <a:pPr marL="457200" lvl="3" indent="-169164">
              <a:buFont typeface="Arial" panose="020B0604020202020204" pitchFamily="34" charset="0"/>
              <a:buChar char="•"/>
            </a:pPr>
            <a:r>
              <a:rPr lang="en-US" dirty="0"/>
              <a:t>i.e., attorney client, doctor-patient, FERPA, HIPPA, etc. </a:t>
            </a:r>
          </a:p>
          <a:p>
            <a:pPr marL="169164" indent="-169164">
              <a:buFont typeface="Arial" panose="020B0604020202020204" pitchFamily="34" charset="0"/>
              <a:buChar char="•"/>
            </a:pPr>
            <a:r>
              <a:rPr lang="en-US" sz="2000" b="0" dirty="0"/>
              <a:t>Questions and evidence about the complainant’s sexual predisposition or prior sexual behavior are NOT relevant, unless such questions and evidence about the complainant’s prior sexual behavior are offered to prove that someone other than the respondent committed the conduct alleged by the complainant, or if the questions and evidence concern specific incidents of the complainant’s prior sexual behavior with respect to the respondent and are offered to prove consent.</a:t>
            </a:r>
          </a:p>
          <a:p>
            <a:pPr marL="228600" lvl="2" indent="-169164">
              <a:buFont typeface="Arial" panose="020B0604020202020204" pitchFamily="34" charset="0"/>
              <a:buChar char="•"/>
            </a:pPr>
            <a:endParaRPr lang="en-US" dirty="0"/>
          </a:p>
          <a:p>
            <a:pPr marL="169164"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a:p>
            <a:pPr marL="0" lvl="1"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p:txBody>
      </p:sp>
    </p:spTree>
    <p:extLst>
      <p:ext uri="{BB962C8B-B14F-4D97-AF65-F5344CB8AC3E}">
        <p14:creationId xmlns:p14="http://schemas.microsoft.com/office/powerpoint/2010/main" val="3534273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069D-9854-43A5-83DC-11295A8BE1E6}"/>
              </a:ext>
            </a:extLst>
          </p:cNvPr>
          <p:cNvSpPr>
            <a:spLocks noGrp="1"/>
          </p:cNvSpPr>
          <p:nvPr>
            <p:ph type="title"/>
          </p:nvPr>
        </p:nvSpPr>
        <p:spPr>
          <a:xfrm>
            <a:off x="822960" y="365760"/>
            <a:ext cx="7520940" cy="1005840"/>
          </a:xfrm>
        </p:spPr>
        <p:txBody>
          <a:bodyPr/>
          <a:lstStyle/>
          <a:p>
            <a:r>
              <a:rPr lang="en-US" dirty="0"/>
              <a:t>Title IX Coordinator’s Grievance Process responsibilities Continued.</a:t>
            </a:r>
          </a:p>
        </p:txBody>
      </p:sp>
      <p:sp>
        <p:nvSpPr>
          <p:cNvPr id="3" name="Content Placeholder 2">
            <a:extLst>
              <a:ext uri="{FF2B5EF4-FFF2-40B4-BE49-F238E27FC236}">
                <a16:creationId xmlns:a16="http://schemas.microsoft.com/office/drawing/2014/main" id="{ACC0C1F7-C2B5-43A9-B518-0C4B4EAF5485}"/>
              </a:ext>
            </a:extLst>
          </p:cNvPr>
          <p:cNvSpPr>
            <a:spLocks noGrp="1"/>
          </p:cNvSpPr>
          <p:nvPr>
            <p:ph idx="1"/>
          </p:nvPr>
        </p:nvSpPr>
        <p:spPr>
          <a:xfrm>
            <a:off x="811530" y="1600200"/>
            <a:ext cx="7875270" cy="4495800"/>
          </a:xfrm>
        </p:spPr>
        <p:txBody>
          <a:bodyPr>
            <a:normAutofit/>
          </a:bodyPr>
          <a:lstStyle/>
          <a:p>
            <a:pPr marL="169164" indent="-169164">
              <a:buFont typeface="Arial" panose="020B0604020202020204" pitchFamily="34" charset="0"/>
              <a:buChar char="•"/>
            </a:pPr>
            <a:r>
              <a:rPr lang="en-US" sz="2000" b="0" dirty="0"/>
              <a:t>If ADA accommodation(s) are requested by the complainant during the interactive discussion with the Title IX Coordinator, then the Title IX Coordinator is responsible for providing the reasonable accommodation(s).</a:t>
            </a:r>
          </a:p>
          <a:p>
            <a:pPr marL="457200" lvl="3" indent="-169164">
              <a:buFont typeface="Arial" panose="020B0604020202020204" pitchFamily="34" charset="0"/>
              <a:buChar char="•"/>
            </a:pPr>
            <a:r>
              <a:rPr lang="en-US" sz="2000" b="0" dirty="0"/>
              <a:t>If technology is needed to meet the accommodation(s), then it is the responsibility of the Title IX Coordinator to coordinate with OTS to receive the equipment and applicable training. </a:t>
            </a:r>
          </a:p>
          <a:p>
            <a:pPr marL="169164" indent="-169164">
              <a:buFont typeface="Arial" panose="020B0604020202020204" pitchFamily="34" charset="0"/>
              <a:buChar char="•"/>
            </a:pPr>
            <a:r>
              <a:rPr lang="en-US" sz="2000" b="0" dirty="0"/>
              <a:t>Oversee the Grievance Process</a:t>
            </a:r>
          </a:p>
          <a:p>
            <a:pPr marL="457200" lvl="3" indent="-169164">
              <a:buFont typeface="Arial" panose="020B0604020202020204" pitchFamily="34" charset="0"/>
              <a:buChar char="•"/>
            </a:pPr>
            <a:r>
              <a:rPr lang="en-US" dirty="0"/>
              <a:t>Provide the Decision-Maker with the completed Investigative Report</a:t>
            </a:r>
          </a:p>
          <a:p>
            <a:pPr marL="457200" lvl="3" indent="-169164">
              <a:buFont typeface="Arial" panose="020B0604020202020204" pitchFamily="34" charset="0"/>
              <a:buChar char="•"/>
            </a:pPr>
            <a:endParaRPr lang="en-US" dirty="0"/>
          </a:p>
          <a:p>
            <a:pPr marL="0" lvl="1"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p:txBody>
      </p:sp>
    </p:spTree>
    <p:extLst>
      <p:ext uri="{BB962C8B-B14F-4D97-AF65-F5344CB8AC3E}">
        <p14:creationId xmlns:p14="http://schemas.microsoft.com/office/powerpoint/2010/main" val="121612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7727-1FD7-4122-B1ED-038DAF295DAC}"/>
              </a:ext>
            </a:extLst>
          </p:cNvPr>
          <p:cNvSpPr>
            <a:spLocks noGrp="1"/>
          </p:cNvSpPr>
          <p:nvPr>
            <p:ph type="title"/>
          </p:nvPr>
        </p:nvSpPr>
        <p:spPr/>
        <p:txBody>
          <a:bodyPr/>
          <a:lstStyle/>
          <a:p>
            <a:r>
              <a:rPr lang="en-US" dirty="0"/>
              <a:t>Prong 1</a:t>
            </a:r>
            <a:br>
              <a:rPr lang="en-US" dirty="0"/>
            </a:br>
            <a:r>
              <a:rPr lang="en-US" dirty="0"/>
              <a:t>Quid Quo Pro</a:t>
            </a:r>
          </a:p>
        </p:txBody>
      </p:sp>
      <p:sp>
        <p:nvSpPr>
          <p:cNvPr id="3" name="Content Placeholder 2">
            <a:extLst>
              <a:ext uri="{FF2B5EF4-FFF2-40B4-BE49-F238E27FC236}">
                <a16:creationId xmlns:a16="http://schemas.microsoft.com/office/drawing/2014/main" id="{C16D6FE8-CB51-47CD-AD11-C5FDEF99FE0C}"/>
              </a:ext>
            </a:extLst>
          </p:cNvPr>
          <p:cNvSpPr>
            <a:spLocks noGrp="1"/>
          </p:cNvSpPr>
          <p:nvPr>
            <p:ph idx="1"/>
          </p:nvPr>
        </p:nvSpPr>
        <p:spPr>
          <a:xfrm>
            <a:off x="822960" y="1600200"/>
            <a:ext cx="7520940" cy="3080277"/>
          </a:xfrm>
        </p:spPr>
        <p:txBody>
          <a:bodyPr/>
          <a:lstStyle/>
          <a:p>
            <a:pPr>
              <a:buFont typeface="Wingdings" panose="05000000000000000000" pitchFamily="2" charset="2"/>
              <a:buChar char="Ø"/>
            </a:pPr>
            <a:r>
              <a:rPr lang="en-US" sz="2000" dirty="0"/>
              <a:t>Conditioning provision of an aid, benefit, or service  based on participation in unwelcomed conduct of a sexual nature.</a:t>
            </a:r>
          </a:p>
          <a:p>
            <a:pPr lvl="2">
              <a:buFont typeface="Wingdings" panose="05000000000000000000" pitchFamily="2" charset="2"/>
              <a:buChar char="Ø"/>
            </a:pPr>
            <a:r>
              <a:rPr lang="en-US" sz="2000" dirty="0"/>
              <a:t>Quid Quo Pro</a:t>
            </a:r>
          </a:p>
          <a:p>
            <a:pPr lvl="4">
              <a:buFont typeface="Wingdings" panose="05000000000000000000" pitchFamily="2" charset="2"/>
              <a:buChar char="Ø"/>
            </a:pPr>
            <a:r>
              <a:rPr lang="en-US" sz="2000" dirty="0"/>
              <a:t>This for that</a:t>
            </a:r>
          </a:p>
          <a:p>
            <a:pPr lvl="2">
              <a:buFont typeface="Wingdings" panose="05000000000000000000" pitchFamily="2" charset="2"/>
              <a:buChar char="Ø"/>
            </a:pPr>
            <a:r>
              <a:rPr lang="en-US" sz="2000" dirty="0"/>
              <a:t>Mainly conducted by those in a position of authority.</a:t>
            </a:r>
          </a:p>
          <a:p>
            <a:pPr lvl="2">
              <a:buFont typeface="Wingdings" panose="05000000000000000000" pitchFamily="2" charset="2"/>
              <a:buChar char="Ø"/>
            </a:pPr>
            <a:r>
              <a:rPr lang="en-US" sz="2000" dirty="0"/>
              <a:t>One incident is sufficient to initiate a Title IX Grievance Process</a:t>
            </a:r>
          </a:p>
          <a:p>
            <a:pPr lvl="2">
              <a:buFont typeface="Wingdings" panose="05000000000000000000" pitchFamily="2" charset="2"/>
              <a:buChar char="Ø"/>
            </a:pPr>
            <a:endParaRPr lang="en-US" sz="2000" dirty="0"/>
          </a:p>
          <a:p>
            <a:pPr>
              <a:buAutoNum type="arabicPeriod"/>
            </a:pPr>
            <a:endParaRPr lang="en-US" sz="2000" dirty="0"/>
          </a:p>
          <a:p>
            <a:pPr>
              <a:buAutoNum type="arabicPeriod"/>
            </a:pPr>
            <a:endParaRPr lang="en-US" dirty="0"/>
          </a:p>
          <a:p>
            <a:pPr>
              <a:buAutoNum type="arabicPeriod"/>
            </a:pPr>
            <a:endParaRPr lang="en-US" dirty="0"/>
          </a:p>
        </p:txBody>
      </p:sp>
    </p:spTree>
    <p:extLst>
      <p:ext uri="{BB962C8B-B14F-4D97-AF65-F5344CB8AC3E}">
        <p14:creationId xmlns:p14="http://schemas.microsoft.com/office/powerpoint/2010/main" val="107206025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069D-9854-43A5-83DC-11295A8BE1E6}"/>
              </a:ext>
            </a:extLst>
          </p:cNvPr>
          <p:cNvSpPr>
            <a:spLocks noGrp="1"/>
          </p:cNvSpPr>
          <p:nvPr>
            <p:ph type="title"/>
          </p:nvPr>
        </p:nvSpPr>
        <p:spPr>
          <a:xfrm>
            <a:off x="822960" y="365760"/>
            <a:ext cx="7520940" cy="1005840"/>
          </a:xfrm>
        </p:spPr>
        <p:txBody>
          <a:bodyPr/>
          <a:lstStyle/>
          <a:p>
            <a:r>
              <a:rPr lang="en-US" dirty="0"/>
              <a:t>Title IX Coordinator’s Grievance Process responsibilities Continued.</a:t>
            </a:r>
          </a:p>
        </p:txBody>
      </p:sp>
      <p:sp>
        <p:nvSpPr>
          <p:cNvPr id="3" name="Content Placeholder 2">
            <a:extLst>
              <a:ext uri="{FF2B5EF4-FFF2-40B4-BE49-F238E27FC236}">
                <a16:creationId xmlns:a16="http://schemas.microsoft.com/office/drawing/2014/main" id="{ACC0C1F7-C2B5-43A9-B518-0C4B4EAF5485}"/>
              </a:ext>
            </a:extLst>
          </p:cNvPr>
          <p:cNvSpPr>
            <a:spLocks noGrp="1"/>
          </p:cNvSpPr>
          <p:nvPr>
            <p:ph idx="1"/>
          </p:nvPr>
        </p:nvSpPr>
        <p:spPr>
          <a:xfrm>
            <a:off x="822960" y="1752600"/>
            <a:ext cx="7520940" cy="3505200"/>
          </a:xfrm>
        </p:spPr>
        <p:txBody>
          <a:bodyPr>
            <a:normAutofit fontScale="92500" lnSpcReduction="10000"/>
          </a:bodyPr>
          <a:lstStyle/>
          <a:p>
            <a:pPr marL="285750" lvl="0" indent="-285750" defTabSz="457200">
              <a:spcBef>
                <a:spcPct val="20000"/>
              </a:spcBef>
              <a:spcAft>
                <a:spcPts val="600"/>
              </a:spcAft>
              <a:buClr>
                <a:srgbClr val="30ACEC">
                  <a:lumMod val="75000"/>
                </a:srgbClr>
              </a:buClr>
              <a:buSzPct val="145000"/>
              <a:buFont typeface="Arial"/>
              <a:buChar char="•"/>
            </a:pPr>
            <a:r>
              <a:rPr lang="en-US" sz="2200" b="0" dirty="0">
                <a:solidFill>
                  <a:prstClr val="black"/>
                </a:solidFill>
                <a:latin typeface="Corbel" panose="020B0503020204020204"/>
              </a:rPr>
              <a:t>The written determination of responsibility is considered final at the conclusion of the appeal process or when the date to file an appeal has expired.</a:t>
            </a:r>
          </a:p>
          <a:p>
            <a:pPr marL="285750" lvl="0" indent="-285750" defTabSz="457200">
              <a:spcBef>
                <a:spcPct val="20000"/>
              </a:spcBef>
              <a:spcAft>
                <a:spcPts val="600"/>
              </a:spcAft>
              <a:buClr>
                <a:srgbClr val="30ACEC">
                  <a:lumMod val="75000"/>
                </a:srgbClr>
              </a:buClr>
              <a:buSzPct val="145000"/>
              <a:buFont typeface="Arial"/>
              <a:buChar char="•"/>
            </a:pPr>
            <a:r>
              <a:rPr lang="en-US" sz="2200" b="0" dirty="0">
                <a:solidFill>
                  <a:prstClr val="black"/>
                </a:solidFill>
                <a:latin typeface="Corbel" panose="020B0503020204020204"/>
              </a:rPr>
              <a:t>Only when the written determination is finalized may the sanction or remedy be issued.</a:t>
            </a:r>
          </a:p>
          <a:p>
            <a:pPr marL="169164" lvl="0" indent="-169164">
              <a:buFont typeface="Arial" panose="020B0604020202020204" pitchFamily="34" charset="0"/>
              <a:buChar char="•"/>
            </a:pPr>
            <a:r>
              <a:rPr lang="en-US" sz="2200" b="0" dirty="0">
                <a:solidFill>
                  <a:srgbClr val="000000"/>
                </a:solidFill>
                <a:latin typeface="Corbel" panose="020B0503020204020204" pitchFamily="34" charset="0"/>
              </a:rPr>
              <a:t>Supervise the issuing of the sanctions and/or remedies</a:t>
            </a:r>
          </a:p>
          <a:p>
            <a:pPr marL="457200" lvl="3" indent="-169164">
              <a:buClr>
                <a:srgbClr val="F96A1B"/>
              </a:buClr>
              <a:buFont typeface="Arial" panose="020B0604020202020204" pitchFamily="34" charset="0"/>
              <a:buChar char="•"/>
            </a:pPr>
            <a:r>
              <a:rPr lang="en-US" dirty="0">
                <a:solidFill>
                  <a:srgbClr val="000000"/>
                </a:solidFill>
              </a:rPr>
              <a:t>If applicable, ensures the sanctions have been issued by the appropriate department.</a:t>
            </a:r>
          </a:p>
          <a:p>
            <a:pPr marL="457200" lvl="3" indent="-169164">
              <a:buClr>
                <a:srgbClr val="F96A1B"/>
              </a:buClr>
              <a:buFont typeface="Arial" panose="020B0604020202020204" pitchFamily="34" charset="0"/>
              <a:buChar char="•"/>
            </a:pPr>
            <a:r>
              <a:rPr lang="en-US" dirty="0">
                <a:solidFill>
                  <a:srgbClr val="000000"/>
                </a:solidFill>
              </a:rPr>
              <a:t>If applicable, through an interactive discussion with the actual complainant determine the remedies.</a:t>
            </a:r>
          </a:p>
          <a:p>
            <a:pPr marL="285750" lvl="0" indent="-285750" defTabSz="457200">
              <a:spcBef>
                <a:spcPct val="20000"/>
              </a:spcBef>
              <a:spcAft>
                <a:spcPts val="600"/>
              </a:spcAft>
              <a:buClr>
                <a:srgbClr val="30ACEC">
                  <a:lumMod val="75000"/>
                </a:srgbClr>
              </a:buClr>
              <a:buSzPct val="145000"/>
              <a:buFont typeface="Arial"/>
              <a:buChar char="•"/>
            </a:pPr>
            <a:r>
              <a:rPr lang="en-US" sz="2200" b="0" dirty="0">
                <a:solidFill>
                  <a:prstClr val="black"/>
                </a:solidFill>
                <a:latin typeface="Corbel" panose="020B0503020204020204"/>
              </a:rPr>
              <a:t>After the sanctions and/or remedies, if any, are imposed the Grievance Process ends and the Title IX case is closed.</a:t>
            </a:r>
          </a:p>
          <a:p>
            <a:pPr marL="457200" lvl="3" indent="-169164">
              <a:buFont typeface="Arial" panose="020B0604020202020204" pitchFamily="34" charset="0"/>
              <a:buChar char="•"/>
            </a:pPr>
            <a:endParaRPr lang="en-US" dirty="0"/>
          </a:p>
          <a:p>
            <a:pPr marL="0" lvl="1"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a:p>
            <a:pPr marL="457200" lvl="3" indent="-169164">
              <a:buFont typeface="Arial" panose="020B0604020202020204" pitchFamily="34" charset="0"/>
              <a:buChar char="•"/>
            </a:pPr>
            <a:endParaRPr lang="en-US" dirty="0"/>
          </a:p>
        </p:txBody>
      </p:sp>
    </p:spTree>
    <p:extLst>
      <p:ext uri="{BB962C8B-B14F-4D97-AF65-F5344CB8AC3E}">
        <p14:creationId xmlns:p14="http://schemas.microsoft.com/office/powerpoint/2010/main" val="15020389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EE05-06C0-4487-95E8-17741CE9E3C7}"/>
              </a:ext>
            </a:extLst>
          </p:cNvPr>
          <p:cNvSpPr>
            <a:spLocks noGrp="1"/>
          </p:cNvSpPr>
          <p:nvPr>
            <p:ph type="title"/>
          </p:nvPr>
        </p:nvSpPr>
        <p:spPr>
          <a:xfrm>
            <a:off x="457200" y="228600"/>
            <a:ext cx="7520940" cy="548640"/>
          </a:xfrm>
        </p:spPr>
        <p:txBody>
          <a:bodyPr/>
          <a:lstStyle/>
          <a:p>
            <a:r>
              <a:rPr lang="en-US" dirty="0"/>
              <a:t>Consent</a:t>
            </a:r>
          </a:p>
        </p:txBody>
      </p:sp>
      <p:sp>
        <p:nvSpPr>
          <p:cNvPr id="3" name="Content Placeholder 2">
            <a:extLst>
              <a:ext uri="{FF2B5EF4-FFF2-40B4-BE49-F238E27FC236}">
                <a16:creationId xmlns:a16="http://schemas.microsoft.com/office/drawing/2014/main" id="{0A07DD50-20F8-428E-A670-77DD9E6AD41E}"/>
              </a:ext>
            </a:extLst>
          </p:cNvPr>
          <p:cNvSpPr>
            <a:spLocks noGrp="1"/>
          </p:cNvSpPr>
          <p:nvPr>
            <p:ph idx="1"/>
          </p:nvPr>
        </p:nvSpPr>
        <p:spPr>
          <a:xfrm>
            <a:off x="563880" y="990600"/>
            <a:ext cx="8122920" cy="5425440"/>
          </a:xfrm>
        </p:spPr>
        <p:txBody>
          <a:bodyPr>
            <a:normAutofit fontScale="92500" lnSpcReduction="10000"/>
          </a:bodyPr>
          <a:lstStyle/>
          <a:p>
            <a:pPr marL="0" indent="0">
              <a:buFont typeface="Arial" panose="020B0604020202020204" pitchFamily="34" charset="0"/>
              <a:buChar char="•"/>
            </a:pPr>
            <a:r>
              <a:rPr lang="en-US" sz="2000" b="0" dirty="0"/>
              <a:t> Conduct is unwelcome if it is done in the absence of consent.</a:t>
            </a:r>
          </a:p>
          <a:p>
            <a:pPr marL="0" indent="0">
              <a:buFont typeface="Arial" panose="020B0604020202020204" pitchFamily="34" charset="0"/>
              <a:buChar char="•"/>
            </a:pPr>
            <a:r>
              <a:rPr lang="en-US" b="0" dirty="0"/>
              <a:t>“</a:t>
            </a:r>
            <a:r>
              <a:rPr lang="en-US" sz="2000" b="0" dirty="0"/>
              <a:t>Consent” means an affirmative, clear, unambiguous, knowing, informed, and voluntary agreement between all participants to engage in sexual activity.</a:t>
            </a:r>
          </a:p>
          <a:p>
            <a:pPr marL="228600" lvl="2" indent="-169164">
              <a:buFont typeface="Arial" panose="020B0604020202020204" pitchFamily="34" charset="0"/>
              <a:buChar char="•"/>
            </a:pPr>
            <a:r>
              <a:rPr lang="en-US" b="0" dirty="0"/>
              <a:t>Consent is active, not passive. Silence or lack of resistance cannot be interpreted as consent.</a:t>
            </a:r>
          </a:p>
          <a:p>
            <a:pPr marL="228600" lvl="2" indent="-169164">
              <a:buFont typeface="Arial" panose="020B0604020202020204" pitchFamily="34" charset="0"/>
              <a:buChar char="•"/>
            </a:pPr>
            <a:r>
              <a:rPr lang="en-US" b="0" dirty="0"/>
              <a:t>Seeking and having consent accepted is the responsibility of the person(s) initiating each specific sexual act regardless of whether the person initiating the act is under the influence of drugs and/or alcohol.</a:t>
            </a:r>
          </a:p>
          <a:p>
            <a:pPr marL="228600" lvl="2" indent="-169164">
              <a:buFont typeface="Arial" panose="020B0604020202020204" pitchFamily="34" charset="0"/>
              <a:buChar char="•"/>
            </a:pPr>
            <a:r>
              <a:rPr lang="en-US" b="0" dirty="0"/>
              <a:t>The existence of a dating relationship or past sexual relations between the participants does not constitute consent to any other sexual act.</a:t>
            </a:r>
          </a:p>
          <a:p>
            <a:pPr marL="228600" lvl="2" indent="-169164">
              <a:buFont typeface="Arial" panose="020B0604020202020204" pitchFamily="34" charset="0"/>
              <a:buChar char="•"/>
            </a:pPr>
            <a:r>
              <a:rPr lang="en-US" b="0" dirty="0"/>
              <a:t>Affirmative consent must be ongoing throughout the sexual activity and may be withdrawn at any time. When consent is withdrawn or cannot be given, sexual activity must stop.</a:t>
            </a:r>
          </a:p>
          <a:p>
            <a:pPr marL="228600" lvl="2" indent="-169164">
              <a:buFont typeface="Arial" panose="020B0604020202020204" pitchFamily="34" charset="0"/>
              <a:buChar char="•"/>
            </a:pPr>
            <a:r>
              <a:rPr lang="en-US" b="0" dirty="0"/>
              <a:t>Consent cannot be given when it is the result of any coercion, intimidation, force, deception, or threat of harm.</a:t>
            </a:r>
          </a:p>
          <a:p>
            <a:pPr marL="228600" lvl="2" indent="-169164">
              <a:buFont typeface="Arial" panose="020B0604020202020204" pitchFamily="34" charset="0"/>
              <a:buChar char="•"/>
            </a:pPr>
            <a:r>
              <a:rPr lang="en-US" b="0" dirty="0"/>
              <a:t>Consent cannot be given when a person is incapacitated. Incapacitation occurs when an individual lacks the ability to fully, knowingly choose to participate in sexual activity. Incapacitation includes impairment due to drugs or alcohol (whether such use is voluntary or involuntary); inability to communicate due to a mental or physical condition; the lack of consciousness or being asleep; being involuntarily restrained; if any of the parties are under the age of 16; or if an individual otherwise cannot consent.</a:t>
            </a:r>
          </a:p>
          <a:p>
            <a:pPr marL="228600" lvl="2" indent="-169164">
              <a:buFont typeface="Arial" panose="020B0604020202020204" pitchFamily="34" charset="0"/>
              <a:buChar char="•"/>
            </a:pPr>
            <a:r>
              <a:rPr lang="en-US" b="0" dirty="0"/>
              <a:t>The definition of consent does not vary based upon a participant’s sex, sexual orientation, gender identity or gender expression.</a:t>
            </a:r>
          </a:p>
          <a:p>
            <a:pPr algn="r"/>
            <a:r>
              <a:rPr lang="en-US" dirty="0"/>
              <a:t>Title 4 – Chapter 8 – Section 13</a:t>
            </a:r>
          </a:p>
        </p:txBody>
      </p:sp>
    </p:spTree>
    <p:extLst>
      <p:ext uri="{BB962C8B-B14F-4D97-AF65-F5344CB8AC3E}">
        <p14:creationId xmlns:p14="http://schemas.microsoft.com/office/powerpoint/2010/main" val="40646563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9750A-2866-46F7-897F-E38BCCDF277B}"/>
              </a:ext>
            </a:extLst>
          </p:cNvPr>
          <p:cNvSpPr>
            <a:spLocks noGrp="1"/>
          </p:cNvSpPr>
          <p:nvPr>
            <p:ph type="ctrTitle"/>
          </p:nvPr>
        </p:nvSpPr>
        <p:spPr/>
        <p:txBody>
          <a:bodyPr/>
          <a:lstStyle/>
          <a:p>
            <a:r>
              <a:rPr lang="en-US" dirty="0"/>
              <a:t>Title IX Resources</a:t>
            </a:r>
          </a:p>
        </p:txBody>
      </p:sp>
    </p:spTree>
    <p:extLst>
      <p:ext uri="{BB962C8B-B14F-4D97-AF65-F5344CB8AC3E}">
        <p14:creationId xmlns:p14="http://schemas.microsoft.com/office/powerpoint/2010/main" val="42289448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7507A6-A9EF-4ECC-B595-1EB1D255A731}"/>
              </a:ext>
            </a:extLst>
          </p:cNvPr>
          <p:cNvSpPr>
            <a:spLocks noGrp="1"/>
          </p:cNvSpPr>
          <p:nvPr>
            <p:ph idx="1"/>
          </p:nvPr>
        </p:nvSpPr>
        <p:spPr/>
        <p:txBody>
          <a:bodyPr>
            <a:normAutofit/>
          </a:bodyPr>
          <a:lstStyle/>
          <a:p>
            <a:r>
              <a:rPr lang="en-US" sz="2000" dirty="0"/>
              <a:t>NSHE Policy – Title 4, Chapter 8, Section 13</a:t>
            </a:r>
          </a:p>
          <a:p>
            <a:pPr marL="0" indent="0"/>
            <a:r>
              <a:rPr lang="en-US" sz="2000" dirty="0">
                <a:solidFill>
                  <a:srgbClr val="0679A3"/>
                </a:solidFill>
                <a:hlinkClick r:id="rId2">
                  <a:extLst>
                    <a:ext uri="{A12FA001-AC4F-418D-AE19-62706E023703}">
                      <ahyp:hlinkClr xmlns:ahyp="http://schemas.microsoft.com/office/drawing/2018/hyperlinkcolor" val="tx"/>
                    </a:ext>
                  </a:extLst>
                </a:hlinkClick>
              </a:rPr>
              <a:t>https://nshe.nevada.edu/wp-content/uploads/file/BoardOfRegents/Handbook/title4//T4-CH08%20Student%20Recruitment%20and%20Retention%20Policy%20Equal%20Employment%20Opportunity%20Policy%20and%20Affirmative%20Action%20Program%20for%20NSHE.pdf</a:t>
            </a:r>
            <a:endParaRPr lang="en-US" sz="2000" dirty="0">
              <a:solidFill>
                <a:srgbClr val="0679A3"/>
              </a:solidFill>
            </a:endParaRPr>
          </a:p>
          <a:p>
            <a:endParaRPr lang="en-US" sz="2000" dirty="0"/>
          </a:p>
          <a:p>
            <a:r>
              <a:rPr lang="en-US" sz="2000" dirty="0"/>
              <a:t>Title IX Resources</a:t>
            </a:r>
          </a:p>
          <a:p>
            <a:r>
              <a:rPr lang="en-US" sz="2000" dirty="0">
                <a:solidFill>
                  <a:srgbClr val="0679A3"/>
                </a:solidFill>
                <a:hlinkClick r:id="rId3">
                  <a:extLst>
                    <a:ext uri="{A12FA001-AC4F-418D-AE19-62706E023703}">
                      <ahyp:hlinkClr xmlns:ahyp="http://schemas.microsoft.com/office/drawing/2018/hyperlinkcolor" val="tx"/>
                    </a:ext>
                  </a:extLst>
                </a:hlinkClick>
              </a:rPr>
              <a:t>https://www2.ed.gov/policy/rights/guid/ocr/sex.html</a:t>
            </a:r>
            <a:r>
              <a:rPr lang="en-US" sz="2000" dirty="0">
                <a:solidFill>
                  <a:srgbClr val="0679A3"/>
                </a:solidFill>
              </a:rPr>
              <a:t> </a:t>
            </a:r>
          </a:p>
        </p:txBody>
      </p:sp>
    </p:spTree>
    <p:extLst>
      <p:ext uri="{BB962C8B-B14F-4D97-AF65-F5344CB8AC3E}">
        <p14:creationId xmlns:p14="http://schemas.microsoft.com/office/powerpoint/2010/main" val="9996614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algn="ctr" eaLnBrk="1" fontAlgn="auto" hangingPunct="1">
              <a:spcAft>
                <a:spcPts val="0"/>
              </a:spcAft>
              <a:defRPr/>
            </a:pPr>
            <a:r>
              <a:rPr lang="en-US" sz="5400" dirty="0">
                <a:solidFill>
                  <a:schemeClr val="accent2"/>
                </a:solidFill>
              </a:rPr>
              <a:t>Questions</a:t>
            </a:r>
          </a:p>
        </p:txBody>
      </p:sp>
      <p:pic>
        <p:nvPicPr>
          <p:cNvPr id="66563" name="Content Placeholder 8" descr="question%20mark.jpg"/>
          <p:cNvPicPr>
            <a:picLocks noGrp="1" noChangeAspect="1"/>
          </p:cNvPicPr>
          <p:nvPr>
            <p:ph idx="1"/>
          </p:nvPr>
        </p:nvPicPr>
        <p:blipFill>
          <a:blip r:embed="rId3" cstate="print"/>
          <a:stretch>
            <a:fillRect/>
          </a:stretch>
        </p:blipFill>
        <p:spPr>
          <a:xfrm>
            <a:off x="990600" y="990600"/>
            <a:ext cx="7162800" cy="5715000"/>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p:tgtEl>
                                          <p:spTgt spid="51202"/>
                                        </p:tgtEl>
                                      </p:cBhvr>
                                    </p:animEffect>
                                    <p:animScale>
                                      <p:cBhvr>
                                        <p:cTn id="7" dur="250" autoRev="1" fill="hold"/>
                                        <p:tgtEl>
                                          <p:spTgt spid="5120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E1092C2C-C716-41A8-9396-EC558C0DE6A7}"/>
              </a:ext>
            </a:extLst>
          </p:cNvPr>
          <p:cNvGraphicFramePr>
            <a:graphicFrameLocks noGrp="1"/>
          </p:cNvGraphicFramePr>
          <p:nvPr>
            <p:ph idx="1"/>
            <p:extLst>
              <p:ext uri="{D42A27DB-BD31-4B8C-83A1-F6EECF244321}">
                <p14:modId xmlns:p14="http://schemas.microsoft.com/office/powerpoint/2010/main" val="3530397039"/>
              </p:ext>
            </p:extLst>
          </p:nvPr>
        </p:nvGraphicFramePr>
        <p:xfrm>
          <a:off x="3276600" y="3962400"/>
          <a:ext cx="5715000" cy="2248803"/>
        </p:xfrm>
        <a:graphic>
          <a:graphicData uri="http://schemas.openxmlformats.org/drawingml/2006/table">
            <a:tbl>
              <a:tblPr/>
              <a:tblGrid>
                <a:gridCol w="762000">
                  <a:extLst>
                    <a:ext uri="{9D8B030D-6E8A-4147-A177-3AD203B41FA5}">
                      <a16:colId xmlns:a16="http://schemas.microsoft.com/office/drawing/2014/main" val="87039503"/>
                    </a:ext>
                  </a:extLst>
                </a:gridCol>
                <a:gridCol w="4953000">
                  <a:extLst>
                    <a:ext uri="{9D8B030D-6E8A-4147-A177-3AD203B41FA5}">
                      <a16:colId xmlns:a16="http://schemas.microsoft.com/office/drawing/2014/main" val="3646318303"/>
                    </a:ext>
                  </a:extLst>
                </a:gridCol>
              </a:tblGrid>
              <a:tr h="609600">
                <a:tc>
                  <a:txBody>
                    <a:bodyPr/>
                    <a:lstStyle/>
                    <a:p>
                      <a:pPr algn="l" fontAlgn="t"/>
                      <a:r>
                        <a:rPr lang="en-US" sz="1600" b="0" dirty="0">
                          <a:effectLst/>
                        </a:rPr>
                        <a:t>Title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effectLst/>
                        </a:rPr>
                        <a:t>Vice President of Special Projects and General Counsel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a:noFill/>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819982845"/>
                  </a:ext>
                </a:extLst>
              </a:tr>
              <a:tr h="546401">
                <a:tc>
                  <a:txBody>
                    <a:bodyPr/>
                    <a:lstStyle/>
                    <a:p>
                      <a:pPr algn="l" fontAlgn="t"/>
                      <a:r>
                        <a:rPr lang="en-US" sz="1600" b="0">
                          <a:effectLst/>
                        </a:rPr>
                        <a:t>Email</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rgbClr val="000963"/>
                          </a:solidFill>
                          <a:effectLst/>
                          <a:hlinkClick r:id="rId2"/>
                        </a:rPr>
                        <a:t>mark.ghan@wnc.edu</a:t>
                      </a:r>
                      <a:endParaRPr lang="en-US" sz="1600" b="0" dirty="0">
                        <a:effectLst/>
                      </a:endParaRP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769947849"/>
                  </a:ext>
                </a:extLst>
              </a:tr>
              <a:tr h="546401">
                <a:tc>
                  <a:txBody>
                    <a:bodyPr/>
                    <a:lstStyle/>
                    <a:p>
                      <a:pPr algn="l" fontAlgn="t"/>
                      <a:r>
                        <a:rPr lang="en-US" sz="1600" b="0">
                          <a:effectLst/>
                        </a:rPr>
                        <a:t>Phone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dirty="0">
                          <a:effectLst/>
                        </a:rPr>
                        <a:t>775-445-3219</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620460645"/>
                  </a:ext>
                </a:extLst>
              </a:tr>
              <a:tr h="546401">
                <a:tc>
                  <a:txBody>
                    <a:bodyPr/>
                    <a:lstStyle/>
                    <a:p>
                      <a:pPr algn="l" fontAlgn="t"/>
                      <a:r>
                        <a:rPr lang="en-US" sz="1600" b="0">
                          <a:effectLst/>
                        </a:rPr>
                        <a:t>Office</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tc>
                  <a:txBody>
                    <a:bodyPr/>
                    <a:lstStyle/>
                    <a:p>
                      <a:pPr algn="l" fontAlgn="t"/>
                      <a:r>
                        <a:rPr lang="en-US" sz="1600" b="0" u="none" strike="noStrike" dirty="0">
                          <a:solidFill>
                            <a:srgbClr val="000963"/>
                          </a:solidFill>
                          <a:effectLst/>
                          <a:hlinkClick r:id="rId3"/>
                        </a:rPr>
                        <a:t>Carson City</a:t>
                      </a:r>
                      <a:r>
                        <a:rPr lang="en-US" sz="1600" b="0" dirty="0">
                          <a:effectLst/>
                        </a:rPr>
                        <a:t>  </a:t>
                      </a:r>
                      <a:r>
                        <a:rPr lang="en-US" sz="1600" b="0" u="none" strike="noStrike" dirty="0">
                          <a:solidFill>
                            <a:srgbClr val="000963"/>
                          </a:solidFill>
                          <a:effectLst/>
                          <a:hlinkClick r:id="rId4"/>
                        </a:rPr>
                        <a:t>Bristlecone Building</a:t>
                      </a:r>
                      <a:r>
                        <a:rPr lang="en-US" sz="1600" b="0" dirty="0">
                          <a:effectLst/>
                        </a:rPr>
                        <a:t>  Room 143</a:t>
                      </a:r>
                    </a:p>
                  </a:txBody>
                  <a:tcPr marL="70497" marR="70497" marT="35248" marB="35248">
                    <a:lnL w="9525" cap="flat" cmpd="sng" algn="ctr">
                      <a:solidFill>
                        <a:srgbClr val="E3E3E3"/>
                      </a:solidFill>
                      <a:prstDash val="solid"/>
                      <a:round/>
                      <a:headEnd type="none" w="med" len="med"/>
                      <a:tailEnd type="none" w="med" len="med"/>
                    </a:lnL>
                    <a:lnR w="9525" cap="flat" cmpd="sng" algn="ctr">
                      <a:solidFill>
                        <a:srgbClr val="E3E3E3"/>
                      </a:solidFill>
                      <a:prstDash val="solid"/>
                      <a:round/>
                      <a:headEnd type="none" w="med" len="med"/>
                      <a:tailEnd type="none" w="med" len="med"/>
                    </a:lnR>
                    <a:lnT w="9525" cap="flat" cmpd="sng" algn="ctr">
                      <a:solidFill>
                        <a:srgbClr val="E3E3E3"/>
                      </a:solidFill>
                      <a:prstDash val="solid"/>
                      <a:round/>
                      <a:headEnd type="none" w="med" len="med"/>
                      <a:tailEnd type="none" w="med" len="med"/>
                    </a:lnT>
                    <a:lnB w="9525" cap="flat" cmpd="sng" algn="ctr">
                      <a:solidFill>
                        <a:srgbClr val="E3E3E3"/>
                      </a:solidFill>
                      <a:prstDash val="solid"/>
                      <a:round/>
                      <a:headEnd type="none" w="med" len="med"/>
                      <a:tailEnd type="none" w="med" len="med"/>
                    </a:lnB>
                    <a:solidFill>
                      <a:srgbClr val="FFFFFF"/>
                    </a:solidFill>
                  </a:tcPr>
                </a:tc>
                <a:extLst>
                  <a:ext uri="{0D108BD9-81ED-4DB2-BD59-A6C34878D82A}">
                    <a16:rowId xmlns:a16="http://schemas.microsoft.com/office/drawing/2014/main" val="2742248008"/>
                  </a:ext>
                </a:extLst>
              </a:tr>
            </a:tbl>
          </a:graphicData>
        </a:graphic>
      </p:graphicFrame>
      <p:sp>
        <p:nvSpPr>
          <p:cNvPr id="4" name="Text Placeholder 3">
            <a:extLst>
              <a:ext uri="{FF2B5EF4-FFF2-40B4-BE49-F238E27FC236}">
                <a16:creationId xmlns:a16="http://schemas.microsoft.com/office/drawing/2014/main" id="{95B8E110-3CFE-447F-B31A-DD8193020C16}"/>
              </a:ext>
            </a:extLst>
          </p:cNvPr>
          <p:cNvSpPr>
            <a:spLocks noGrp="1"/>
          </p:cNvSpPr>
          <p:nvPr>
            <p:ph type="body" sz="half" idx="2"/>
          </p:nvPr>
        </p:nvSpPr>
        <p:spPr/>
        <p:txBody>
          <a:bodyPr>
            <a:normAutofit fontScale="55000" lnSpcReduction="20000"/>
          </a:bodyPr>
          <a:lstStyle/>
          <a:p>
            <a:r>
              <a:rPr lang="en-US" sz="3600" b="0" i="0" dirty="0">
                <a:solidFill>
                  <a:srgbClr val="000963"/>
                </a:solidFill>
                <a:effectLst/>
                <a:latin typeface="Arial" panose="020B0604020202020204" pitchFamily="34" charset="0"/>
              </a:rPr>
              <a:t>Title IX Compliance Coordinator – Mark Ghan</a:t>
            </a:r>
          </a:p>
          <a:p>
            <a:endParaRPr lang="en-US" sz="2800" dirty="0">
              <a:solidFill>
                <a:schemeClr val="tx1"/>
              </a:solidFill>
            </a:endParaRPr>
          </a:p>
        </p:txBody>
      </p:sp>
    </p:spTree>
    <p:extLst>
      <p:ext uri="{BB962C8B-B14F-4D97-AF65-F5344CB8AC3E}">
        <p14:creationId xmlns:p14="http://schemas.microsoft.com/office/powerpoint/2010/main" val="57559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58D01-D5B0-426E-BA8C-7B44B29A27D1}"/>
              </a:ext>
            </a:extLst>
          </p:cNvPr>
          <p:cNvSpPr>
            <a:spLocks noGrp="1"/>
          </p:cNvSpPr>
          <p:nvPr>
            <p:ph type="title"/>
          </p:nvPr>
        </p:nvSpPr>
        <p:spPr/>
        <p:txBody>
          <a:bodyPr/>
          <a:lstStyle/>
          <a:p>
            <a:r>
              <a:rPr lang="en-US" dirty="0"/>
              <a:t>Prong 2</a:t>
            </a:r>
            <a:br>
              <a:rPr lang="en-US" dirty="0"/>
            </a:br>
            <a:r>
              <a:rPr lang="en-US" dirty="0"/>
              <a:t>Hostile Environment </a:t>
            </a:r>
          </a:p>
        </p:txBody>
      </p:sp>
      <p:sp>
        <p:nvSpPr>
          <p:cNvPr id="3" name="Content Placeholder 2">
            <a:extLst>
              <a:ext uri="{FF2B5EF4-FFF2-40B4-BE49-F238E27FC236}">
                <a16:creationId xmlns:a16="http://schemas.microsoft.com/office/drawing/2014/main" id="{EA328C86-5038-4B05-8D75-D4B108FFE507}"/>
              </a:ext>
            </a:extLst>
          </p:cNvPr>
          <p:cNvSpPr>
            <a:spLocks noGrp="1"/>
          </p:cNvSpPr>
          <p:nvPr>
            <p:ph idx="1"/>
          </p:nvPr>
        </p:nvSpPr>
        <p:spPr>
          <a:xfrm>
            <a:off x="822960" y="1524000"/>
            <a:ext cx="7940040" cy="4343400"/>
          </a:xfrm>
        </p:spPr>
        <p:txBody>
          <a:bodyPr>
            <a:normAutofit fontScale="70000" lnSpcReduction="20000"/>
          </a:bodyPr>
          <a:lstStyle/>
          <a:p>
            <a:pPr marL="457200" indent="-457200">
              <a:buFont typeface="Wingdings" panose="05000000000000000000" pitchFamily="2" charset="2"/>
              <a:buChar char="Ø"/>
            </a:pPr>
            <a:r>
              <a:rPr lang="en-US" sz="2900" dirty="0"/>
              <a:t>Unwelcomed sexual conduct that is severe, pervasive, and objectively offensive. </a:t>
            </a:r>
          </a:p>
          <a:p>
            <a:pPr marL="516636" lvl="2" indent="-457200">
              <a:buFont typeface="Wingdings" panose="05000000000000000000" pitchFamily="2" charset="2"/>
              <a:buChar char="Ø"/>
            </a:pPr>
            <a:r>
              <a:rPr lang="en-US" sz="2900" dirty="0"/>
              <a:t>Behavior includes the subtypes of sexual harassment (Third Party, Sexual Favoritism, Sex-Based)</a:t>
            </a:r>
          </a:p>
          <a:p>
            <a:pPr marL="288036" lvl="1" indent="-457200">
              <a:buFont typeface="Wingdings" panose="05000000000000000000" pitchFamily="2" charset="2"/>
              <a:buChar char="Ø"/>
            </a:pPr>
            <a:endParaRPr lang="en-US" sz="2900" dirty="0"/>
          </a:p>
          <a:p>
            <a:pPr>
              <a:buFont typeface="+mj-lt"/>
              <a:buAutoNum type="arabicPeriod"/>
            </a:pPr>
            <a:endParaRPr lang="en-US" sz="2900" dirty="0"/>
          </a:p>
          <a:p>
            <a:pPr marL="457200" indent="-457200">
              <a:buFont typeface="Wingdings" panose="05000000000000000000" pitchFamily="2" charset="2"/>
              <a:buChar char="Ø"/>
            </a:pPr>
            <a:r>
              <a:rPr lang="en-US" sz="2900" dirty="0"/>
              <a:t>The conduct effectively denies equal access and must occur within the context of an educational program or activity. </a:t>
            </a:r>
          </a:p>
          <a:p>
            <a:pPr>
              <a:buFont typeface="+mj-lt"/>
              <a:buAutoNum type="arabicPeriod"/>
            </a:pPr>
            <a:endParaRPr lang="en-US" sz="2900" dirty="0"/>
          </a:p>
          <a:p>
            <a:pPr marL="457200" indent="-457200">
              <a:buFont typeface="Wingdings" panose="05000000000000000000" pitchFamily="2" charset="2"/>
              <a:buChar char="Ø"/>
            </a:pPr>
            <a:r>
              <a:rPr lang="en-US" sz="2900" dirty="0"/>
              <a:t>Determined by a reasonable person standard (standing in the shoes of the complainant) </a:t>
            </a:r>
            <a:r>
              <a:rPr lang="en-US" dirty="0"/>
              <a:t>    </a:t>
            </a:r>
          </a:p>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endParaRPr lang="en-US" dirty="0"/>
          </a:p>
          <a:p>
            <a:pPr marL="457200" indent="-457200">
              <a:buFont typeface="Wingdings" panose="05000000000000000000" pitchFamily="2" charset="2"/>
              <a:buChar char="Ø"/>
            </a:pPr>
            <a:r>
              <a:rPr lang="en-US" sz="2900" i="1" dirty="0"/>
              <a:t>This Behavior is so frequent or serious that it effectively denies a person equal access to the educational program or activity.</a:t>
            </a:r>
          </a:p>
        </p:txBody>
      </p:sp>
    </p:spTree>
    <p:extLst>
      <p:ext uri="{BB962C8B-B14F-4D97-AF65-F5344CB8AC3E}">
        <p14:creationId xmlns:p14="http://schemas.microsoft.com/office/powerpoint/2010/main" val="1556001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5817E-7159-49A9-B768-328E1917D1BB}"/>
              </a:ext>
            </a:extLst>
          </p:cNvPr>
          <p:cNvSpPr>
            <a:spLocks noGrp="1"/>
          </p:cNvSpPr>
          <p:nvPr>
            <p:ph type="title"/>
          </p:nvPr>
        </p:nvSpPr>
        <p:spPr>
          <a:xfrm>
            <a:off x="822960" y="365760"/>
            <a:ext cx="7520940" cy="734868"/>
          </a:xfrm>
        </p:spPr>
        <p:txBody>
          <a:bodyPr/>
          <a:lstStyle/>
          <a:p>
            <a:r>
              <a:rPr lang="en-US" dirty="0"/>
              <a:t>Prong 3.	</a:t>
            </a:r>
            <a:br>
              <a:rPr lang="en-US" dirty="0"/>
            </a:br>
            <a:r>
              <a:rPr lang="en-US" dirty="0"/>
              <a:t>Sexual Assault</a:t>
            </a:r>
          </a:p>
        </p:txBody>
      </p:sp>
      <p:sp>
        <p:nvSpPr>
          <p:cNvPr id="3" name="Content Placeholder 2">
            <a:extLst>
              <a:ext uri="{FF2B5EF4-FFF2-40B4-BE49-F238E27FC236}">
                <a16:creationId xmlns:a16="http://schemas.microsoft.com/office/drawing/2014/main" id="{F9A48A36-6440-4BE3-ACE1-A70F076E8301}"/>
              </a:ext>
            </a:extLst>
          </p:cNvPr>
          <p:cNvSpPr>
            <a:spLocks noGrp="1"/>
          </p:cNvSpPr>
          <p:nvPr>
            <p:ph idx="1"/>
          </p:nvPr>
        </p:nvSpPr>
        <p:spPr>
          <a:xfrm>
            <a:off x="685800" y="1676400"/>
            <a:ext cx="7658100" cy="3352800"/>
          </a:xfrm>
        </p:spPr>
        <p:txBody>
          <a:bodyPr>
            <a:normAutofit/>
          </a:bodyPr>
          <a:lstStyle/>
          <a:p>
            <a:pPr marL="285750" indent="-285750">
              <a:buFont typeface="Wingdings" panose="05000000000000000000" pitchFamily="2" charset="2"/>
              <a:buChar char="Ø"/>
            </a:pPr>
            <a:r>
              <a:rPr lang="en-US" sz="1800" dirty="0"/>
              <a:t>Sexual Assault – a forcible or non-forcible sex offense including rape, attempted rape, sodomy, fondling, statutory rape.</a:t>
            </a:r>
          </a:p>
          <a:p>
            <a:pPr marL="285750" indent="-285750">
              <a:buFont typeface="Wingdings" panose="05000000000000000000" pitchFamily="2" charset="2"/>
              <a:buChar char="Ø"/>
            </a:pPr>
            <a:r>
              <a:rPr lang="en-US" sz="1800" dirty="0"/>
              <a:t>Dating Violence -  violence by a person who is or has been in a romantic or intimate relationship.</a:t>
            </a:r>
          </a:p>
          <a:p>
            <a:pPr marL="285750" indent="-285750">
              <a:buFont typeface="Wingdings" panose="05000000000000000000" pitchFamily="2" charset="2"/>
              <a:buChar char="Ø"/>
            </a:pPr>
            <a:r>
              <a:rPr lang="en-US" sz="1800" dirty="0"/>
              <a:t>Domestic Violence – violence by a former or current spouse, intimate partner, co-parent, live in partner, youth, or categories under other state law.</a:t>
            </a:r>
          </a:p>
          <a:p>
            <a:pPr marL="285750" indent="-285750">
              <a:buFont typeface="Wingdings" panose="05000000000000000000" pitchFamily="2" charset="2"/>
              <a:buChar char="Ø"/>
            </a:pPr>
            <a:r>
              <a:rPr lang="en-US" sz="1800" dirty="0"/>
              <a:t>Stalking – fear of own safety, or safety of another, or to suffer substantial emotional stress.</a:t>
            </a:r>
          </a:p>
          <a:p>
            <a:pPr marL="285750" indent="-285750">
              <a:buFont typeface="Wingdings" panose="05000000000000000000" pitchFamily="2" charset="2"/>
              <a:buChar char="Ø"/>
            </a:pPr>
            <a:r>
              <a:rPr lang="en-US" sz="1800" dirty="0"/>
              <a:t>One incident is sufficient to initiate a Title IX Grievance Process</a:t>
            </a:r>
          </a:p>
          <a:p>
            <a:pPr marL="345186" lvl="2" indent="-285750">
              <a:buFont typeface="Wingdings" panose="05000000000000000000" pitchFamily="2" charset="2"/>
              <a:buChar char="Ø"/>
            </a:pPr>
            <a:endParaRPr lang="en-US" sz="1800" dirty="0"/>
          </a:p>
        </p:txBody>
      </p:sp>
    </p:spTree>
    <p:extLst>
      <p:ext uri="{BB962C8B-B14F-4D97-AF65-F5344CB8AC3E}">
        <p14:creationId xmlns:p14="http://schemas.microsoft.com/office/powerpoint/2010/main" val="15734964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3462</TotalTime>
  <Words>7048</Words>
  <Application>Microsoft Office PowerPoint</Application>
  <PresentationFormat>On-screen Show (4:3)</PresentationFormat>
  <Paragraphs>529</Paragraphs>
  <Slides>75</Slides>
  <Notes>5</Notes>
  <HiddenSlides>0</HiddenSlides>
  <MMClips>1</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75</vt:i4>
      </vt:variant>
    </vt:vector>
  </HeadingPairs>
  <TitlesOfParts>
    <vt:vector size="86" baseType="lpstr">
      <vt:lpstr>Arial</vt:lpstr>
      <vt:lpstr>Calibri</vt:lpstr>
      <vt:lpstr>Corbel</vt:lpstr>
      <vt:lpstr>Franklin Gothic Book</vt:lpstr>
      <vt:lpstr>Franklin Gothic Medium</vt:lpstr>
      <vt:lpstr>Lato</vt:lpstr>
      <vt:lpstr>Symbol</vt:lpstr>
      <vt:lpstr>Times New Roman</vt:lpstr>
      <vt:lpstr>Verdana</vt:lpstr>
      <vt:lpstr>Wingdings</vt:lpstr>
      <vt:lpstr>Angles</vt:lpstr>
      <vt:lpstr>Title IX coordinator training</vt:lpstr>
      <vt:lpstr>Course Objectives</vt:lpstr>
      <vt:lpstr>Title IX of the Education Amendments Act of 1972 </vt:lpstr>
      <vt:lpstr>Title IX of the Education Amendments Act of 1972 </vt:lpstr>
      <vt:lpstr>Title IX Sexual Harassment</vt:lpstr>
      <vt:lpstr>What is the Definition of Sexual Harassment/Sexual Violence under title ix</vt:lpstr>
      <vt:lpstr>Prong 1 Quid Quo Pro</vt:lpstr>
      <vt:lpstr>Prong 2 Hostile Environment </vt:lpstr>
      <vt:lpstr>Prong 3.  Sexual Assault</vt:lpstr>
      <vt:lpstr>Sexual Harassment Jurisdictional Criteria</vt:lpstr>
      <vt:lpstr>Mandatory Reasons for Dismissal of A Title IX Complaint</vt:lpstr>
      <vt:lpstr>Equal Opportunity in Educational Programs</vt:lpstr>
      <vt:lpstr>Equal Opportunity in Educational Programs </vt:lpstr>
      <vt:lpstr>Discrimination based on pregnancy</vt:lpstr>
      <vt:lpstr>The Pregnant student</vt:lpstr>
      <vt:lpstr>Title IX Coordinator</vt:lpstr>
      <vt:lpstr>What is a Title IX Coordinator? </vt:lpstr>
      <vt:lpstr>Duties and responsibilities of the Title IX Coordinator</vt:lpstr>
      <vt:lpstr>Thorough Knowledge of Title IX Law and Campus Policies </vt:lpstr>
      <vt:lpstr>Investigations</vt:lpstr>
      <vt:lpstr>Coordinate Campus Climate Surveys</vt:lpstr>
      <vt:lpstr>Providing Supportive Measures to the Reporting Parties</vt:lpstr>
      <vt:lpstr>Collaboration with Other Departments</vt:lpstr>
      <vt:lpstr>Institutional Training and Postings</vt:lpstr>
      <vt:lpstr>Safe &amp; Secure Environment</vt:lpstr>
      <vt:lpstr>Emergency Removal of Student</vt:lpstr>
      <vt:lpstr>Bias &amp; Stereotypes</vt:lpstr>
      <vt:lpstr>College environment</vt:lpstr>
      <vt:lpstr>Biases’ &amp; Stereotypes</vt:lpstr>
      <vt:lpstr>Examples of Stereotypes</vt:lpstr>
      <vt:lpstr>Types of Biases</vt:lpstr>
      <vt:lpstr>Overcoming Biases</vt:lpstr>
      <vt:lpstr>Title IX Grievance  Procedure</vt:lpstr>
      <vt:lpstr>Parties involved in a Title IX Grievance </vt:lpstr>
      <vt:lpstr>Facilitators of a Title IX Grievance Procedure</vt:lpstr>
      <vt:lpstr>PowerPoint Presentation</vt:lpstr>
      <vt:lpstr>Title IX Grievance Process - Simplified</vt:lpstr>
      <vt:lpstr>Grievance Process Step 1: CSN Notified of Possible Title IX Incident. </vt:lpstr>
      <vt:lpstr>Grievance Process Step 2: Title IX Coordinator Meets with Possible Complainant. </vt:lpstr>
      <vt:lpstr>Grievance Process Step 2  - Continued  </vt:lpstr>
      <vt:lpstr> Grievance Process Step 3:  Complaint is filed. </vt:lpstr>
      <vt:lpstr>Grievance Process Step 4: Investigators send Notification of Investigation</vt:lpstr>
      <vt:lpstr>Grievance Process Step 4- Continued</vt:lpstr>
      <vt:lpstr>Grievance Process Step 5: Complainant interviewed by Investigator</vt:lpstr>
      <vt:lpstr>Grievance Process Step 6: If necessary, complaint dismissed </vt:lpstr>
      <vt:lpstr> Grievance Process Step 6 - Continued </vt:lpstr>
      <vt:lpstr>Grievance Process Step 7: If necessary, dismissal appealed</vt:lpstr>
      <vt:lpstr>Grievance Process Step 7 - Continued: </vt:lpstr>
      <vt:lpstr>Grievance Process Step 8: Respondent interviewed by Investigator</vt:lpstr>
      <vt:lpstr>Grievance Process Step 9: Witnesses interviewed and Evidence Collected</vt:lpstr>
      <vt:lpstr>Grievance Process Step 10: Related evidence given to reporting parties and advisors</vt:lpstr>
      <vt:lpstr>Grievance Process Step 11: Investigative Report Written </vt:lpstr>
      <vt:lpstr>  Grievance Process Step 12: Investigative Report given to appropriate personnel. </vt:lpstr>
      <vt:lpstr>Grievance Process Step 13: Live-Hearing Conducted    </vt:lpstr>
      <vt:lpstr>   </vt:lpstr>
      <vt:lpstr>  Grievance Process Step 15: If necessary, determination of responsibility appealed   </vt:lpstr>
      <vt:lpstr>Grievance Process Step 15 - Continued:</vt:lpstr>
      <vt:lpstr>Grievance Process Step 16: If necessary, sanctions and remedies applied. </vt:lpstr>
      <vt:lpstr>Grievance Process Step 17: If necessary, Title IX Coordinator follows-up with department to ensure sanctions/remedies applied. </vt:lpstr>
      <vt:lpstr>The Title IX Coordinator</vt:lpstr>
      <vt:lpstr>The requirements of the Title IX Coordinator</vt:lpstr>
      <vt:lpstr>Relevance</vt:lpstr>
      <vt:lpstr>Types and Weight of Evidence</vt:lpstr>
      <vt:lpstr>Types and Weight of Evidence</vt:lpstr>
      <vt:lpstr>Being Impartial</vt:lpstr>
      <vt:lpstr>Burden of Proof</vt:lpstr>
      <vt:lpstr>The Title IX Coordinator</vt:lpstr>
      <vt:lpstr>Title IX Coordinator’s Grievance Process responsibilities.</vt:lpstr>
      <vt:lpstr>Title IX Coordinator’s Grievance Process responsibilities Continued.</vt:lpstr>
      <vt:lpstr>Title IX Coordinator’s Grievance Process responsibilities Continued.</vt:lpstr>
      <vt:lpstr>Consent</vt:lpstr>
      <vt:lpstr>Title IX Resources</vt:lpstr>
      <vt:lpstr>PowerPoint Presentation</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Harassment Training</dc:title>
  <dc:creator>Tanner, Debbie</dc:creator>
  <cp:lastModifiedBy>Melody Duley</cp:lastModifiedBy>
  <cp:revision>428</cp:revision>
  <cp:lastPrinted>2019-07-24T18:48:54Z</cp:lastPrinted>
  <dcterms:created xsi:type="dcterms:W3CDTF">2007-08-08T19:08:30Z</dcterms:created>
  <dcterms:modified xsi:type="dcterms:W3CDTF">2020-08-13T19:48:49Z</dcterms:modified>
</cp:coreProperties>
</file>