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5" r:id="rId9"/>
    <p:sldId id="266" r:id="rId10"/>
    <p:sldId id="263" r:id="rId11"/>
    <p:sldId id="267" r:id="rId12"/>
    <p:sldId id="274" r:id="rId13"/>
    <p:sldId id="275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5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2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9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5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8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8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9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4121-6DA6-49A6-8B59-6B23CD977109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FA1AB-E370-419F-B607-9FCEC58BA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2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Western Nevada College</a:t>
            </a:r>
            <a:r>
              <a:rPr lang="en-US" dirty="0"/>
              <a:t> </a:t>
            </a:r>
          </a:p>
          <a:p>
            <a:pPr algn="ctr"/>
            <a:r>
              <a:rPr lang="en-US" cap="all" dirty="0"/>
              <a:t>Institutional Advisory Council MEETING 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July 29, 2020 </a:t>
            </a:r>
          </a:p>
          <a:p>
            <a:pPr algn="ctr"/>
            <a:br>
              <a:rPr lang="en-US" b="1" dirty="0"/>
            </a:br>
            <a:r>
              <a:rPr lang="en-US" sz="2400" b="1" dirty="0"/>
              <a:t>BUDGET UPDATE </a:t>
            </a:r>
          </a:p>
        </p:txBody>
      </p:sp>
    </p:spTree>
    <p:extLst>
      <p:ext uri="{BB962C8B-B14F-4D97-AF65-F5344CB8AC3E}">
        <p14:creationId xmlns:p14="http://schemas.microsoft.com/office/powerpoint/2010/main" val="340482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3" b="9825"/>
          <a:stretch/>
        </p:blipFill>
        <p:spPr>
          <a:xfrm>
            <a:off x="0" y="1061884"/>
            <a:ext cx="12192000" cy="50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6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8928" y="3392448"/>
            <a:ext cx="68137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/>
              <a:t>impact to positions:</a:t>
            </a:r>
            <a:br>
              <a:rPr lang="en-US" sz="3200" b="1" cap="all" dirty="0"/>
            </a:br>
            <a:br>
              <a:rPr lang="en-US" sz="3200" b="1" cap="all" dirty="0"/>
            </a:br>
            <a:r>
              <a:rPr lang="en-US" sz="3200" b="1" cap="all" dirty="0"/>
              <a:t>Classified – 2</a:t>
            </a:r>
            <a:br>
              <a:rPr lang="en-US" sz="3200" b="1" cap="all" dirty="0"/>
            </a:br>
            <a:r>
              <a:rPr lang="en-US" sz="3200" b="1" cap="all" dirty="0"/>
              <a:t>Administrative Professional – 9 </a:t>
            </a:r>
            <a:br>
              <a:rPr lang="en-US" sz="3200" b="1" cap="all" dirty="0"/>
            </a:br>
            <a:endParaRPr lang="en-US" sz="3200" b="1" cap="all" dirty="0"/>
          </a:p>
        </p:txBody>
      </p:sp>
    </p:spTree>
    <p:extLst>
      <p:ext uri="{BB962C8B-B14F-4D97-AF65-F5344CB8AC3E}">
        <p14:creationId xmlns:p14="http://schemas.microsoft.com/office/powerpoint/2010/main" val="339204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940" y="1409976"/>
            <a:ext cx="9704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cap="all" dirty="0"/>
              <a:t>Classified &amp; Administrative vacancies – 14</a:t>
            </a:r>
            <a:br>
              <a:rPr lang="en-US" sz="2400" b="1" cap="all" dirty="0"/>
            </a:br>
            <a:r>
              <a:rPr lang="en-US" sz="2400" b="1" cap="all" dirty="0"/>
              <a:t> </a:t>
            </a:r>
          </a:p>
          <a:p>
            <a:pPr marL="514350" indent="-514350">
              <a:buAutoNum type="arabicPeriod"/>
            </a:pPr>
            <a:r>
              <a:rPr lang="en-US" sz="2400" b="1" cap="all" dirty="0"/>
              <a:t>Faculty vacancies – 7</a:t>
            </a:r>
            <a:br>
              <a:rPr lang="en-US" sz="2400" b="1" cap="all" dirty="0"/>
            </a:br>
            <a:endParaRPr lang="en-US" sz="2400" b="1" cap="all" dirty="0"/>
          </a:p>
          <a:p>
            <a:pPr marL="514350" indent="-514350">
              <a:buAutoNum type="arabicPeriod"/>
            </a:pPr>
            <a:r>
              <a:rPr lang="en-US" sz="2400" b="1" cap="all" dirty="0"/>
              <a:t>classified positions – 2 </a:t>
            </a:r>
            <a:br>
              <a:rPr lang="en-US" sz="2400" b="1" cap="all" dirty="0"/>
            </a:br>
            <a:endParaRPr lang="en-US" sz="2400" b="1" cap="all" dirty="0"/>
          </a:p>
          <a:p>
            <a:pPr marL="514350" indent="-514350">
              <a:buAutoNum type="arabicPeriod"/>
            </a:pPr>
            <a:r>
              <a:rPr lang="en-US" sz="2400" b="1" cap="all" dirty="0"/>
              <a:t>administrative positions – 9</a:t>
            </a:r>
            <a:br>
              <a:rPr lang="en-US" sz="2400" b="1" cap="all" dirty="0"/>
            </a:br>
            <a:endParaRPr lang="en-US" sz="2400" b="1" cap="all" dirty="0"/>
          </a:p>
          <a:p>
            <a:pPr marL="514350" indent="-514350">
              <a:buAutoNum type="arabicPeriod"/>
            </a:pPr>
            <a:r>
              <a:rPr lang="en-US" sz="2400" b="1" cap="all" dirty="0"/>
              <a:t>New student surcharge</a:t>
            </a:r>
            <a:br>
              <a:rPr lang="en-US" sz="2400" b="1" cap="all" dirty="0"/>
            </a:br>
            <a:endParaRPr lang="en-US" sz="2400" b="1" cap="all" dirty="0"/>
          </a:p>
          <a:p>
            <a:pPr marL="514350" indent="-514350">
              <a:buAutoNum type="arabicPeriod"/>
            </a:pPr>
            <a:r>
              <a:rPr lang="en-US" sz="2400" b="1" cap="all" dirty="0"/>
              <a:t>USE OF INVESTMENT POOL funds    </a:t>
            </a:r>
          </a:p>
          <a:p>
            <a:pPr marL="514350" indent="-514350">
              <a:buAutoNum type="arabicPeriod"/>
            </a:pPr>
            <a:endParaRPr lang="en-US" sz="2400" b="1" cap="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t="22509" r="18746" b="9964"/>
          <a:stretch/>
        </p:blipFill>
        <p:spPr>
          <a:xfrm>
            <a:off x="7672495" y="1020555"/>
            <a:ext cx="4762709" cy="53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823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3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47" y="0"/>
            <a:ext cx="7836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74427" y="176981"/>
            <a:ext cx="4021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FY20 Reduction 4% = $610,818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74427" y="2491364"/>
            <a:ext cx="42966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FY21 Reduction 19% = $2,834,601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4427" y="4985808"/>
            <a:ext cx="45604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TOTAL   </a:t>
            </a:r>
            <a:br>
              <a:rPr lang="en-US" sz="4400" b="1" dirty="0"/>
            </a:br>
            <a:r>
              <a:rPr lang="en-US" sz="6000" b="1" dirty="0"/>
              <a:t>$3,445,419</a:t>
            </a:r>
            <a:r>
              <a:rPr lang="en-US" sz="44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5223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962" y="610453"/>
            <a:ext cx="7413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+   $217,000</a:t>
            </a:r>
          </a:p>
        </p:txBody>
      </p:sp>
    </p:spTree>
    <p:extLst>
      <p:ext uri="{BB962C8B-B14F-4D97-AF65-F5344CB8AC3E}">
        <p14:creationId xmlns:p14="http://schemas.microsoft.com/office/powerpoint/2010/main" val="334465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82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1" y="447366"/>
            <a:ext cx="623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OPERATIONAL SAVINGS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037" y="1811672"/>
            <a:ext cx="51471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15% Operating 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Salary Savings from retirement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wages moved to GIP/Access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Removal of Stipends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Move EH&amp;S Officer 100% to non-state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cleaning contract (CDC)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 of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CARES ACT: MSI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NSHE One-time Operating Pool Disbursement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8037" y="5821428"/>
            <a:ext cx="6130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TOTAL = $1,489,871</a:t>
            </a:r>
          </a:p>
        </p:txBody>
      </p:sp>
    </p:spTree>
    <p:extLst>
      <p:ext uri="{BB962C8B-B14F-4D97-AF65-F5344CB8AC3E}">
        <p14:creationId xmlns:p14="http://schemas.microsoft.com/office/powerpoint/2010/main" val="142168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5369" y="639415"/>
            <a:ext cx="516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/>
              <a:t>Administrative &amp; Classified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05369" y="5821428"/>
            <a:ext cx="4886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TOTAL 14 = $850,469</a:t>
            </a:r>
          </a:p>
        </p:txBody>
      </p:sp>
      <p:sp>
        <p:nvSpPr>
          <p:cNvPr id="5" name="Rectangle 4"/>
          <p:cNvSpPr/>
          <p:nvPr/>
        </p:nvSpPr>
        <p:spPr>
          <a:xfrm>
            <a:off x="7366958" y="1506872"/>
            <a:ext cx="40384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Reference Librarian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Support Specialist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AA-IV – CESSO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Programmer Analyst – 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Grounds Maintenance Worker IV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Grounds Maintenance Worker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Custodial Worker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Process Analyst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Learning Commons Supervisor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AAII – NAH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Tech – Fallon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Tech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Grant Writer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Scheduling Assistant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7366958" y="1007097"/>
            <a:ext cx="2615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atin typeface="Antique Olive Compact" panose="020B0904030504030204" pitchFamily="34" charset="0"/>
              </a:rPr>
              <a:t>Vacancies</a:t>
            </a:r>
            <a:endParaRPr lang="en-US" sz="2800" dirty="0">
              <a:latin typeface="Antique Olive Compact" panose="020B09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7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84" y="83573"/>
            <a:ext cx="119265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 3 –ACADEMIC VACANCIES</a:t>
            </a:r>
            <a:br>
              <a:rPr lang="en-US" sz="6000" b="1" dirty="0"/>
            </a:br>
            <a:r>
              <a:rPr lang="en-US" sz="2800" b="1" dirty="0"/>
              <a:t>7 POSITIONS = $388,149</a:t>
            </a:r>
          </a:p>
        </p:txBody>
      </p:sp>
      <p:sp>
        <p:nvSpPr>
          <p:cNvPr id="6" name="Rectangle 5"/>
          <p:cNvSpPr/>
          <p:nvPr/>
        </p:nvSpPr>
        <p:spPr>
          <a:xfrm>
            <a:off x="2398143" y="1370827"/>
            <a:ext cx="4143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Developmental Education Coordinator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Biological Science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Criminal Justice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6828071" y="1370827"/>
            <a:ext cx="3497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Accounting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Anthropology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 Tool Technology </a:t>
            </a:r>
          </a:p>
        </p:txBody>
      </p:sp>
    </p:spTree>
    <p:extLst>
      <p:ext uri="{BB962C8B-B14F-4D97-AF65-F5344CB8AC3E}">
        <p14:creationId xmlns:p14="http://schemas.microsoft.com/office/powerpoint/2010/main" val="192500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7728" y="607889"/>
            <a:ext cx="574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NEW INCOME &amp; RESERVES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7728" y="1276347"/>
            <a:ext cx="5230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New Student Surcharge = $196,200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7728" y="1806672"/>
            <a:ext cx="278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Reserves = $300,000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7728" y="2395437"/>
            <a:ext cx="3567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TOTAL = $496,200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EFFE19-BE75-4462-8BF3-A1B3DDC4E707}"/>
              </a:ext>
            </a:extLst>
          </p:cNvPr>
          <p:cNvSpPr/>
          <p:nvPr/>
        </p:nvSpPr>
        <p:spPr>
          <a:xfrm>
            <a:off x="6396860" y="3699193"/>
            <a:ext cx="2563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</a:rPr>
              <a:t>FURLOUGHS</a:t>
            </a:r>
          </a:p>
        </p:txBody>
      </p:sp>
    </p:spTree>
    <p:extLst>
      <p:ext uri="{BB962C8B-B14F-4D97-AF65-F5344CB8AC3E}">
        <p14:creationId xmlns:p14="http://schemas.microsoft.com/office/powerpoint/2010/main" val="243992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231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Antique Olive Compact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Conrad, Deb</cp:lastModifiedBy>
  <cp:revision>56</cp:revision>
  <dcterms:created xsi:type="dcterms:W3CDTF">2020-06-03T20:18:38Z</dcterms:created>
  <dcterms:modified xsi:type="dcterms:W3CDTF">2020-07-29T15:16:31Z</dcterms:modified>
</cp:coreProperties>
</file>