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7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EA69-641F-4DB5-A0B3-29CEECE21CF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26BC-615E-4D7A-B1D4-B5CA53866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97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EA69-641F-4DB5-A0B3-29CEECE21CF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26BC-615E-4D7A-B1D4-B5CA53866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60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EA69-641F-4DB5-A0B3-29CEECE21CF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26BC-615E-4D7A-B1D4-B5CA53866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57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EA69-641F-4DB5-A0B3-29CEECE21CF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26BC-615E-4D7A-B1D4-B5CA53866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84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EA69-641F-4DB5-A0B3-29CEECE21CF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26BC-615E-4D7A-B1D4-B5CA53866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84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EA69-641F-4DB5-A0B3-29CEECE21CF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26BC-615E-4D7A-B1D4-B5CA53866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5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EA69-641F-4DB5-A0B3-29CEECE21CF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26BC-615E-4D7A-B1D4-B5CA53866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55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EA69-641F-4DB5-A0B3-29CEECE21CF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26BC-615E-4D7A-B1D4-B5CA53866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21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EA69-641F-4DB5-A0B3-29CEECE21CF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26BC-615E-4D7A-B1D4-B5CA53866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83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EA69-641F-4DB5-A0B3-29CEECE21CF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26BC-615E-4D7A-B1D4-B5CA53866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0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EA69-641F-4DB5-A0B3-29CEECE21CF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26BC-615E-4D7A-B1D4-B5CA53866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62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1EA69-641F-4DB5-A0B3-29CEECE21CF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C26BC-615E-4D7A-B1D4-B5CA53866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1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09599" y="3628102"/>
            <a:ext cx="9910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cap="all" dirty="0" smtClean="0">
                <a:latin typeface="Arial Black" panose="020B0A04020102020204" pitchFamily="34" charset="0"/>
              </a:rPr>
              <a:t>Institutional Advisory Council 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67148" y="3920489"/>
            <a:ext cx="6096000" cy="307776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b="1" dirty="0" smtClean="0"/>
          </a:p>
          <a:p>
            <a:r>
              <a:rPr lang="en-US" sz="2400" b="1" dirty="0" smtClean="0"/>
              <a:t>Budget Update, Plan, &amp; Forecast</a:t>
            </a:r>
            <a:r>
              <a:rPr lang="en-US" sz="2000" b="1" dirty="0" smtClean="0"/>
              <a:t> </a:t>
            </a:r>
            <a:br>
              <a:rPr lang="en-US" sz="2000" b="1" dirty="0" smtClean="0"/>
            </a:br>
            <a:r>
              <a:rPr lang="en-US" sz="2000" dirty="0" smtClean="0"/>
              <a:t> </a:t>
            </a:r>
          </a:p>
          <a:p>
            <a:r>
              <a:rPr lang="en-US" b="1" i="1" dirty="0" smtClean="0"/>
              <a:t>Presented by</a:t>
            </a:r>
          </a:p>
          <a:p>
            <a:endParaRPr lang="en-US" b="1" i="1" dirty="0"/>
          </a:p>
          <a:p>
            <a:r>
              <a:rPr lang="en-US" dirty="0" smtClean="0"/>
              <a:t>Dr. Vince Solis </a:t>
            </a:r>
            <a:br>
              <a:rPr lang="en-US" dirty="0" smtClean="0"/>
            </a:br>
            <a:r>
              <a:rPr lang="en-US" dirty="0" smtClean="0"/>
              <a:t>President </a:t>
            </a:r>
            <a:br>
              <a:rPr lang="en-US" dirty="0" smtClean="0"/>
            </a:br>
            <a:r>
              <a:rPr lang="en-US" dirty="0" smtClean="0"/>
              <a:t>Western Nevada College</a:t>
            </a:r>
            <a:br>
              <a:rPr lang="en-US" dirty="0" smtClean="0"/>
            </a:br>
            <a:r>
              <a:rPr lang="en-US" dirty="0" smtClean="0"/>
              <a:t>March 10, 2020 </a:t>
            </a:r>
            <a:br>
              <a:rPr lang="en-US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30184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80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683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509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628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5111" y="147483"/>
            <a:ext cx="9910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cap="all" dirty="0" smtClean="0">
                <a:latin typeface="Arial Black" panose="020B0A04020102020204" pitchFamily="34" charset="0"/>
              </a:rPr>
              <a:t>ITEMS IMPACTING BUDGET 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5751870" y="978480"/>
            <a:ext cx="644013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Required Expenditures</a:t>
            </a:r>
            <a:r>
              <a:rPr lang="en-US" sz="2000" dirty="0" smtClean="0"/>
              <a:t>  </a:t>
            </a:r>
          </a:p>
          <a:p>
            <a:r>
              <a:rPr lang="en-US" dirty="0" smtClean="0"/>
              <a:t>Projected Revenue Shortfall 			$500K</a:t>
            </a:r>
          </a:p>
          <a:p>
            <a:r>
              <a:rPr lang="en-US" dirty="0" smtClean="0"/>
              <a:t>Possible Compensation Items 		$136K</a:t>
            </a:r>
          </a:p>
          <a:p>
            <a:r>
              <a:rPr lang="en-US" dirty="0" smtClean="0"/>
              <a:t>Soft Funds to State Funds 			$175K</a:t>
            </a:r>
          </a:p>
          <a:p>
            <a:r>
              <a:rPr lang="en-US" dirty="0" smtClean="0"/>
              <a:t>Dual Enrollment Initiatives 			$250K</a:t>
            </a:r>
          </a:p>
          <a:p>
            <a:r>
              <a:rPr lang="en-US" dirty="0" smtClean="0"/>
              <a:t>Institutional Support 			$370K</a:t>
            </a:r>
          </a:p>
          <a:p>
            <a:r>
              <a:rPr lang="en-US" dirty="0" smtClean="0"/>
              <a:t>Instructional Support 			$252K</a:t>
            </a:r>
          </a:p>
          <a:p>
            <a:endParaRPr lang="en-US" dirty="0"/>
          </a:p>
          <a:p>
            <a:r>
              <a:rPr lang="en-US" sz="2000" b="1" dirty="0" smtClean="0"/>
              <a:t>Student Success &amp; Enrollment Initiatives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Academic Success Coaching </a:t>
            </a:r>
            <a:r>
              <a:rPr lang="en-US" dirty="0" smtClean="0"/>
              <a:t>			$73K</a:t>
            </a:r>
          </a:p>
          <a:p>
            <a:r>
              <a:rPr lang="en-US" dirty="0" smtClean="0"/>
              <a:t>New Student Orientation</a:t>
            </a:r>
            <a:r>
              <a:rPr lang="en-US" dirty="0" smtClean="0"/>
              <a:t> 			$25K</a:t>
            </a:r>
          </a:p>
          <a:p>
            <a:r>
              <a:rPr lang="en-US" dirty="0" smtClean="0"/>
              <a:t>Fernley Outreach 				$120K</a:t>
            </a:r>
          </a:p>
          <a:p>
            <a:r>
              <a:rPr lang="en-US" dirty="0" smtClean="0"/>
              <a:t>Apprenticeships 				$20K</a:t>
            </a:r>
          </a:p>
          <a:p>
            <a:endParaRPr lang="en-US" b="1" dirty="0"/>
          </a:p>
          <a:p>
            <a:r>
              <a:rPr lang="en-US" sz="2400" b="1" dirty="0" smtClean="0"/>
              <a:t>TOTAL 					$1.9M +</a:t>
            </a:r>
            <a:r>
              <a:rPr lang="en-US" b="1" dirty="0" smtClean="0"/>
              <a:t>	</a:t>
            </a:r>
            <a:br>
              <a:rPr lang="en-US" b="1" dirty="0" smtClean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6515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799" y="1794557"/>
            <a:ext cx="644013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Personnel Items</a:t>
            </a:r>
          </a:p>
          <a:p>
            <a:r>
              <a:rPr lang="en-US" dirty="0" smtClean="0"/>
              <a:t>Academic vacancies (1) 			$56K</a:t>
            </a:r>
          </a:p>
          <a:p>
            <a:r>
              <a:rPr lang="en-US" dirty="0" smtClean="0"/>
              <a:t>Administrative v</a:t>
            </a:r>
            <a:r>
              <a:rPr lang="en-US" dirty="0" smtClean="0"/>
              <a:t>acancies (6)</a:t>
            </a:r>
            <a:r>
              <a:rPr lang="en-US" dirty="0" smtClean="0"/>
              <a:t>  			$407K</a:t>
            </a:r>
          </a:p>
          <a:p>
            <a:r>
              <a:rPr lang="en-US" dirty="0" smtClean="0"/>
              <a:t>Classified</a:t>
            </a:r>
            <a:r>
              <a:rPr lang="en-US" dirty="0" smtClean="0"/>
              <a:t> vacancies (3.25)</a:t>
            </a:r>
            <a:r>
              <a:rPr lang="en-US" dirty="0" smtClean="0"/>
              <a:t> 			$189K</a:t>
            </a:r>
          </a:p>
          <a:p>
            <a:r>
              <a:rPr lang="en-US" dirty="0" smtClean="0"/>
              <a:t>State funds to risk management  	</a:t>
            </a:r>
            <a:r>
              <a:rPr lang="en-US" dirty="0"/>
              <a:t>	</a:t>
            </a:r>
            <a:r>
              <a:rPr lang="en-US" dirty="0" smtClean="0"/>
              <a:t>$44K</a:t>
            </a:r>
          </a:p>
          <a:p>
            <a:r>
              <a:rPr lang="en-US" dirty="0" smtClean="0"/>
              <a:t>Retirement, attrition, reductions, </a:t>
            </a:r>
            <a:br>
              <a:rPr lang="en-US" dirty="0" smtClean="0"/>
            </a:br>
            <a:r>
              <a:rPr lang="en-US" dirty="0" smtClean="0"/>
              <a:t>&amp; realignment of duties			$672K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Operations </a:t>
            </a:r>
            <a:br>
              <a:rPr lang="en-US" b="1" dirty="0" smtClean="0"/>
            </a:br>
            <a:r>
              <a:rPr lang="en-US" dirty="0" smtClean="0"/>
              <a:t>15% cut to operating budget   </a:t>
            </a:r>
            <a:r>
              <a:rPr lang="en-US" dirty="0" smtClean="0"/>
              <a:t>	</a:t>
            </a:r>
            <a:r>
              <a:rPr lang="en-US" dirty="0"/>
              <a:t>	</a:t>
            </a:r>
            <a:r>
              <a:rPr lang="en-US" dirty="0" smtClean="0"/>
              <a:t>$215K</a:t>
            </a:r>
          </a:p>
          <a:p>
            <a:r>
              <a:rPr lang="en-US" dirty="0" smtClean="0"/>
              <a:t>FY20 &amp; FY21 operational savings 		$284K</a:t>
            </a:r>
          </a:p>
          <a:p>
            <a:r>
              <a:rPr lang="en-US" dirty="0" smtClean="0"/>
              <a:t>IAV support  				$30K</a:t>
            </a:r>
          </a:p>
          <a:p>
            <a:r>
              <a:rPr lang="en-US" dirty="0" smtClean="0"/>
              <a:t>Child Development Center cleaning contract  </a:t>
            </a:r>
            <a:r>
              <a:rPr lang="en-US" dirty="0" smtClean="0"/>
              <a:t> 	$25K</a:t>
            </a:r>
          </a:p>
          <a:p>
            <a:endParaRPr lang="en-US" b="1" dirty="0"/>
          </a:p>
          <a:p>
            <a:r>
              <a:rPr lang="en-US" sz="2400" b="1" dirty="0" smtClean="0"/>
              <a:t>TOTAL 					$1.9M +</a:t>
            </a:r>
            <a:r>
              <a:rPr lang="en-US" b="1" dirty="0" smtClean="0"/>
              <a:t>	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4799" y="747250"/>
            <a:ext cx="9910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cap="all" dirty="0" smtClean="0">
                <a:latin typeface="Arial Black" panose="020B0A04020102020204" pitchFamily="34" charset="0"/>
              </a:rPr>
              <a:t>COST SAVINGS 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92806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6388" y="294967"/>
            <a:ext cx="9910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all" dirty="0" smtClean="0">
                <a:latin typeface="Arial Black" panose="020B0A04020102020204" pitchFamily="34" charset="0"/>
              </a:rPr>
              <a:t>OTHER ITEMS THAT COULD IMPACT BUDGET  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5997677" y="1158199"/>
            <a:ext cx="58501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COVID-19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State Economic Items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Legislative Items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Enhancement Funds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Unfunded Mandates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Enrollment &amp; Student Success </a:t>
            </a:r>
          </a:p>
        </p:txBody>
      </p:sp>
    </p:spTree>
    <p:extLst>
      <p:ext uri="{BB962C8B-B14F-4D97-AF65-F5344CB8AC3E}">
        <p14:creationId xmlns:p14="http://schemas.microsoft.com/office/powerpoint/2010/main" val="1636644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200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257</Words>
  <Application>Microsoft Office PowerPoint</Application>
  <PresentationFormat>Widescreen</PresentationFormat>
  <Paragraphs>43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10</cp:revision>
  <dcterms:created xsi:type="dcterms:W3CDTF">2020-03-10T15:03:45Z</dcterms:created>
  <dcterms:modified xsi:type="dcterms:W3CDTF">2020-03-10T15:59:34Z</dcterms:modified>
</cp:coreProperties>
</file>