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5"/>
  </p:handoutMasterIdLst>
  <p:sldIdLst>
    <p:sldId id="258" r:id="rId2"/>
    <p:sldId id="257" r:id="rId3"/>
    <p:sldId id="279" r:id="rId4"/>
    <p:sldId id="259" r:id="rId5"/>
    <p:sldId id="260" r:id="rId6"/>
    <p:sldId id="261" r:id="rId7"/>
    <p:sldId id="262" r:id="rId8"/>
    <p:sldId id="264" r:id="rId9"/>
    <p:sldId id="282" r:id="rId10"/>
    <p:sldId id="287" r:id="rId11"/>
    <p:sldId id="267" r:id="rId12"/>
    <p:sldId id="268" r:id="rId13"/>
    <p:sldId id="269" r:id="rId14"/>
    <p:sldId id="270" r:id="rId15"/>
    <p:sldId id="271" r:id="rId16"/>
    <p:sldId id="272" r:id="rId17"/>
    <p:sldId id="274" r:id="rId18"/>
    <p:sldId id="286" r:id="rId19"/>
    <p:sldId id="276" r:id="rId20"/>
    <p:sldId id="273" r:id="rId21"/>
    <p:sldId id="284" r:id="rId22"/>
    <p:sldId id="278" r:id="rId23"/>
    <p:sldId id="280" r:id="rId24"/>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D457A"/>
    <a:srgbClr val="9BBB59"/>
    <a:srgbClr val="0000FF"/>
    <a:srgbClr val="19457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81" d="100"/>
          <a:sy n="81" d="100"/>
        </p:scale>
        <p:origin x="365"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oleObject" Target="file:///\\fileclustern\home$\lheiss\Diversity\Enrollment%20and%20Awards%20Gap%20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ileclustern\home$\lheiss\Diversity\Enrollment%20and%20Awards%20Gap%20Charts.xlsx" TargetMode="Externa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4.xlsx"/><Relationship Id="rId1" Type="http://schemas.openxmlformats.org/officeDocument/2006/relationships/themeOverride" Target="../theme/themeOverride1.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Student Headcount Distribution</c:v>
                </c:pt>
              </c:strCache>
            </c:strRef>
          </c:tx>
          <c:dPt>
            <c:idx val="0"/>
            <c:bubble3D val="0"/>
            <c:spPr>
              <a:solidFill>
                <a:srgbClr val="FFFF00"/>
              </a:solidFill>
            </c:spPr>
          </c:dPt>
          <c:dPt>
            <c:idx val="1"/>
            <c:bubble3D val="0"/>
            <c:spPr>
              <a:solidFill>
                <a:schemeClr val="bg2">
                  <a:lumMod val="50000"/>
                </a:schemeClr>
              </a:solidFill>
            </c:spPr>
          </c:dPt>
          <c:dPt>
            <c:idx val="3"/>
            <c:bubble3D val="0"/>
            <c:spPr>
              <a:solidFill>
                <a:srgbClr val="0070C0"/>
              </a:solidFill>
            </c:spPr>
          </c:dPt>
          <c:dPt>
            <c:idx val="4"/>
            <c:bubble3D val="0"/>
            <c:spPr>
              <a:solidFill>
                <a:schemeClr val="tx1"/>
              </a:solidFill>
            </c:spPr>
          </c:dPt>
          <c:dPt>
            <c:idx val="5"/>
            <c:bubble3D val="0"/>
            <c:spPr>
              <a:solidFill>
                <a:srgbClr val="FF0000"/>
              </a:solidFill>
            </c:spPr>
          </c:dPt>
          <c:dPt>
            <c:idx val="6"/>
            <c:bubble3D val="0"/>
            <c:spPr>
              <a:solidFill>
                <a:schemeClr val="accent1"/>
              </a:solidFill>
            </c:spPr>
          </c:dPt>
          <c:dLbls>
            <c:dLbl>
              <c:idx val="6"/>
              <c:layout>
                <c:manualLayout>
                  <c:x val="6.90440137290531E-3"/>
                  <c:y val="7.5199311023622043E-3"/>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Sheet1!$A$2:$A$8</c:f>
              <c:strCache>
                <c:ptCount val="7"/>
                <c:pt idx="0">
                  <c:v>CSN</c:v>
                </c:pt>
                <c:pt idx="1">
                  <c:v>GBC</c:v>
                </c:pt>
                <c:pt idx="2">
                  <c:v>TMCC</c:v>
                </c:pt>
                <c:pt idx="3">
                  <c:v>WNC</c:v>
                </c:pt>
                <c:pt idx="4">
                  <c:v>NSC</c:v>
                </c:pt>
                <c:pt idx="5">
                  <c:v>UNLV</c:v>
                </c:pt>
                <c:pt idx="6">
                  <c:v>UNR</c:v>
                </c:pt>
              </c:strCache>
            </c:strRef>
          </c:cat>
          <c:val>
            <c:numRef>
              <c:f>Sheet1!$B$2:$B$8</c:f>
              <c:numCache>
                <c:formatCode>0%</c:formatCode>
                <c:ptCount val="7"/>
                <c:pt idx="0">
                  <c:v>0.34</c:v>
                </c:pt>
                <c:pt idx="1">
                  <c:v>0.03</c:v>
                </c:pt>
                <c:pt idx="2">
                  <c:v>0.11</c:v>
                </c:pt>
                <c:pt idx="3">
                  <c:v>0.04</c:v>
                </c:pt>
                <c:pt idx="4">
                  <c:v>0.03</c:v>
                </c:pt>
                <c:pt idx="5">
                  <c:v>0.26</c:v>
                </c:pt>
                <c:pt idx="6">
                  <c:v>0.19</c:v>
                </c:pt>
              </c:numCache>
            </c:numRef>
          </c:val>
        </c:ser>
        <c:dLbls>
          <c:showLegendKey val="0"/>
          <c:showVal val="0"/>
          <c:showCatName val="1"/>
          <c:showSerName val="0"/>
          <c:showPercent val="1"/>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Student FTE Distribution</c:v>
                </c:pt>
              </c:strCache>
            </c:strRef>
          </c:tx>
          <c:dPt>
            <c:idx val="0"/>
            <c:bubble3D val="0"/>
            <c:spPr>
              <a:solidFill>
                <a:srgbClr val="FFFF00"/>
              </a:solidFill>
            </c:spPr>
          </c:dPt>
          <c:dPt>
            <c:idx val="1"/>
            <c:bubble3D val="0"/>
            <c:spPr>
              <a:solidFill>
                <a:schemeClr val="bg2">
                  <a:lumMod val="50000"/>
                </a:schemeClr>
              </a:solidFill>
            </c:spPr>
          </c:dPt>
          <c:dPt>
            <c:idx val="3"/>
            <c:bubble3D val="0"/>
            <c:spPr>
              <a:solidFill>
                <a:srgbClr val="0070C0"/>
              </a:solidFill>
            </c:spPr>
          </c:dPt>
          <c:dPt>
            <c:idx val="4"/>
            <c:bubble3D val="0"/>
            <c:spPr>
              <a:solidFill>
                <a:schemeClr val="tx1"/>
              </a:solidFill>
            </c:spPr>
          </c:dPt>
          <c:dPt>
            <c:idx val="5"/>
            <c:bubble3D val="0"/>
            <c:spPr>
              <a:solidFill>
                <a:srgbClr val="FF0000"/>
              </a:solidFill>
            </c:spPr>
          </c:dPt>
          <c:dPt>
            <c:idx val="6"/>
            <c:bubble3D val="0"/>
            <c:spPr>
              <a:solidFill>
                <a:schemeClr val="accent1"/>
              </a:solidFill>
            </c:spPr>
          </c:dPt>
          <c:dLbls>
            <c:dLbl>
              <c:idx val="6"/>
              <c:layout>
                <c:manualLayout>
                  <c:x val="4.9414496264889968E-4"/>
                  <c:y val="-2.3730068897637794E-2"/>
                </c:manualLayout>
              </c:layout>
              <c:showLegendKey val="0"/>
              <c:showVal val="0"/>
              <c:showCatName val="1"/>
              <c:showSerName val="0"/>
              <c:showPercent val="1"/>
              <c:showBubbleSize val="0"/>
              <c:extLst>
                <c:ext xmlns:c15="http://schemas.microsoft.com/office/drawing/2012/chart" uri="{CE6537A1-D6FC-4f65-9D91-7224C49458BB}"/>
              </c:extLst>
            </c:dLbl>
            <c:spPr>
              <a:noFill/>
              <a:ln>
                <a:noFill/>
              </a:ln>
              <a:effectLst/>
            </c:spPr>
            <c:txPr>
              <a:bodyPr/>
              <a:lstStyle/>
              <a:p>
                <a:pPr>
                  <a:defRPr b="1"/>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Sheet1!$A$2:$A$8</c:f>
              <c:strCache>
                <c:ptCount val="7"/>
                <c:pt idx="0">
                  <c:v>CSN</c:v>
                </c:pt>
                <c:pt idx="1">
                  <c:v>GBC</c:v>
                </c:pt>
                <c:pt idx="2">
                  <c:v>TMCC</c:v>
                </c:pt>
                <c:pt idx="3">
                  <c:v>WNC</c:v>
                </c:pt>
                <c:pt idx="4">
                  <c:v>NSC</c:v>
                </c:pt>
                <c:pt idx="5">
                  <c:v>UNLV</c:v>
                </c:pt>
                <c:pt idx="6">
                  <c:v>UNR</c:v>
                </c:pt>
              </c:strCache>
            </c:strRef>
          </c:cat>
          <c:val>
            <c:numRef>
              <c:f>Sheet1!$B$2:$B$8</c:f>
              <c:numCache>
                <c:formatCode>0%</c:formatCode>
                <c:ptCount val="7"/>
                <c:pt idx="0">
                  <c:v>0.28000000000000003</c:v>
                </c:pt>
                <c:pt idx="1">
                  <c:v>0.03</c:v>
                </c:pt>
                <c:pt idx="2">
                  <c:v>0.09</c:v>
                </c:pt>
                <c:pt idx="3">
                  <c:v>0.03</c:v>
                </c:pt>
                <c:pt idx="4">
                  <c:v>0.03</c:v>
                </c:pt>
                <c:pt idx="5">
                  <c:v>0.31</c:v>
                </c:pt>
                <c:pt idx="6">
                  <c:v>0.24</c:v>
                </c:pt>
              </c:numCache>
            </c:numRef>
          </c:val>
        </c:ser>
        <c:dLbls>
          <c:showLegendKey val="0"/>
          <c:showVal val="0"/>
          <c:showCatName val="1"/>
          <c:showSerName val="0"/>
          <c:showPercent val="1"/>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a:pPr>
            <a:r>
              <a:rPr lang="en-US" sz="1800" dirty="0"/>
              <a:t>NSHE:  General Fund Appropriation vs</a:t>
            </a:r>
            <a:r>
              <a:rPr lang="en-US" sz="1800" dirty="0" smtClean="0"/>
              <a:t>. Student </a:t>
            </a:r>
            <a:r>
              <a:rPr lang="en-US" sz="1800" dirty="0"/>
              <a:t>Revenue per FTE</a:t>
            </a:r>
          </a:p>
          <a:p>
            <a:pPr>
              <a:defRPr/>
            </a:pPr>
            <a:r>
              <a:rPr lang="en-US" sz="1800" dirty="0"/>
              <a:t>FY 2009 - FY 2014</a:t>
            </a:r>
          </a:p>
        </c:rich>
      </c:tx>
      <c:layout>
        <c:manualLayout>
          <c:xMode val="edge"/>
          <c:yMode val="edge"/>
          <c:x val="0.15205467241123161"/>
          <c:y val="3.2596645758263265E-2"/>
        </c:manualLayout>
      </c:layout>
      <c:overlay val="0"/>
    </c:title>
    <c:autoTitleDeleted val="0"/>
    <c:plotArea>
      <c:layout/>
      <c:barChart>
        <c:barDir val="col"/>
        <c:grouping val="clustered"/>
        <c:varyColors val="0"/>
        <c:ser>
          <c:idx val="1"/>
          <c:order val="0"/>
          <c:tx>
            <c:strRef>
              <c:f>'2015-2017 Budget Brief Table 2'!$G$69</c:f>
              <c:strCache>
                <c:ptCount val="1"/>
                <c:pt idx="0">
                  <c:v>GF Appropriation per FTE Student</c:v>
                </c:pt>
              </c:strCache>
            </c:strRef>
          </c:tx>
          <c:invertIfNegative val="0"/>
          <c:dLbls>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'2015-2017 Budget Brief Table 2'!$F$70:$F$76</c:f>
              <c:strCache>
                <c:ptCount val="6"/>
                <c:pt idx="0">
                  <c:v>FY 2009</c:v>
                </c:pt>
                <c:pt idx="1">
                  <c:v>FY 2010</c:v>
                </c:pt>
                <c:pt idx="2">
                  <c:v>FY 2011</c:v>
                </c:pt>
                <c:pt idx="3">
                  <c:v>FY 2012</c:v>
                </c:pt>
                <c:pt idx="4">
                  <c:v>FY 2013</c:v>
                </c:pt>
                <c:pt idx="5">
                  <c:v>FY 2014</c:v>
                </c:pt>
              </c:strCache>
            </c:strRef>
          </c:cat>
          <c:val>
            <c:numRef>
              <c:f>'2015-2017 Budget Brief Table 2'!$G$70:$G$76</c:f>
              <c:numCache>
                <c:formatCode>_("$"* #,##0_);_("$"* \(#,##0\);_("$"* "-"??_);_(@_)</c:formatCode>
                <c:ptCount val="7"/>
                <c:pt idx="0">
                  <c:v>10665.251200225925</c:v>
                </c:pt>
                <c:pt idx="1">
                  <c:v>8448.7261297402583</c:v>
                </c:pt>
                <c:pt idx="2">
                  <c:v>7953.9765501886686</c:v>
                </c:pt>
                <c:pt idx="3">
                  <c:v>7313.2962270275284</c:v>
                </c:pt>
                <c:pt idx="4">
                  <c:v>7419.2691592983601</c:v>
                </c:pt>
                <c:pt idx="5">
                  <c:v>7529.6617051955909</c:v>
                </c:pt>
              </c:numCache>
            </c:numRef>
          </c:val>
        </c:ser>
        <c:ser>
          <c:idx val="2"/>
          <c:order val="1"/>
          <c:tx>
            <c:strRef>
              <c:f>'2015-2017 Budget Brief Table 2'!$H$69</c:f>
              <c:strCache>
                <c:ptCount val="1"/>
                <c:pt idx="0">
                  <c:v>Student Revenue per FTE Student</c:v>
                </c:pt>
              </c:strCache>
            </c:strRef>
          </c:tx>
          <c:invertIfNegative val="0"/>
          <c:dLbls>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'2015-2017 Budget Brief Table 2'!$F$70:$F$76</c:f>
              <c:strCache>
                <c:ptCount val="6"/>
                <c:pt idx="0">
                  <c:v>FY 2009</c:v>
                </c:pt>
                <c:pt idx="1">
                  <c:v>FY 2010</c:v>
                </c:pt>
                <c:pt idx="2">
                  <c:v>FY 2011</c:v>
                </c:pt>
                <c:pt idx="3">
                  <c:v>FY 2012</c:v>
                </c:pt>
                <c:pt idx="4">
                  <c:v>FY 2013</c:v>
                </c:pt>
                <c:pt idx="5">
                  <c:v>FY 2014</c:v>
                </c:pt>
              </c:strCache>
            </c:strRef>
          </c:cat>
          <c:val>
            <c:numRef>
              <c:f>'2015-2017 Budget Brief Table 2'!$H$70:$H$76</c:f>
              <c:numCache>
                <c:formatCode>_("$"* #,##0_);_("$"* \(#,##0\);_("$"* "-"??_);_(@_)</c:formatCode>
                <c:ptCount val="7"/>
                <c:pt idx="0">
                  <c:v>2920.195456399636</c:v>
                </c:pt>
                <c:pt idx="1">
                  <c:v>2932.7937033968519</c:v>
                </c:pt>
                <c:pt idx="2">
                  <c:v>3238.9832873107894</c:v>
                </c:pt>
                <c:pt idx="3">
                  <c:v>3778.8215991467919</c:v>
                </c:pt>
                <c:pt idx="4">
                  <c:v>4006.8599940624199</c:v>
                </c:pt>
                <c:pt idx="5">
                  <c:v>4120.0344202055912</c:v>
                </c:pt>
              </c:numCache>
            </c:numRef>
          </c:val>
        </c:ser>
        <c:dLbls>
          <c:showLegendKey val="0"/>
          <c:showVal val="0"/>
          <c:showCatName val="0"/>
          <c:showSerName val="0"/>
          <c:showPercent val="0"/>
          <c:showBubbleSize val="0"/>
        </c:dLbls>
        <c:gapWidth val="75"/>
        <c:overlap val="-25"/>
        <c:axId val="154997664"/>
        <c:axId val="154998048"/>
      </c:barChart>
      <c:catAx>
        <c:axId val="154997664"/>
        <c:scaling>
          <c:orientation val="minMax"/>
        </c:scaling>
        <c:delete val="0"/>
        <c:axPos val="b"/>
        <c:numFmt formatCode="General" sourceLinked="1"/>
        <c:majorTickMark val="none"/>
        <c:minorTickMark val="none"/>
        <c:tickLblPos val="nextTo"/>
        <c:crossAx val="154998048"/>
        <c:crosses val="autoZero"/>
        <c:auto val="1"/>
        <c:lblAlgn val="ctr"/>
        <c:lblOffset val="100"/>
        <c:noMultiLvlLbl val="0"/>
      </c:catAx>
      <c:valAx>
        <c:axId val="154998048"/>
        <c:scaling>
          <c:orientation val="minMax"/>
        </c:scaling>
        <c:delete val="0"/>
        <c:axPos val="l"/>
        <c:majorGridlines/>
        <c:numFmt formatCode="_(&quot;$&quot;* #,##0_);_(&quot;$&quot;* \(#,##0\);_(&quot;$&quot;* &quot;-&quot;??_);_(@_)" sourceLinked="1"/>
        <c:majorTickMark val="none"/>
        <c:minorTickMark val="none"/>
        <c:tickLblPos val="nextTo"/>
        <c:crossAx val="154997664"/>
        <c:crosses val="autoZero"/>
        <c:crossBetween val="between"/>
      </c:valAx>
    </c:plotArea>
    <c:legend>
      <c:legendPos val="b"/>
      <c:legendEntry>
        <c:idx val="0"/>
        <c:txPr>
          <a:bodyPr/>
          <a:lstStyle/>
          <a:p>
            <a:pPr>
              <a:defRPr sz="1400"/>
            </a:pPr>
            <a:endParaRPr lang="en-US"/>
          </a:p>
        </c:txPr>
      </c:legendEntry>
      <c:legendEntry>
        <c:idx val="1"/>
        <c:txPr>
          <a:bodyPr/>
          <a:lstStyle/>
          <a:p>
            <a:pPr>
              <a:defRPr sz="1400"/>
            </a:pPr>
            <a:endParaRPr lang="en-US"/>
          </a:p>
        </c:txPr>
      </c:legendEntry>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4577598864211266E-2"/>
          <c:y val="0.125351530943834"/>
          <c:w val="0.93084480227157751"/>
          <c:h val="0.69449050537445001"/>
        </c:manualLayout>
      </c:layout>
      <c:lineChart>
        <c:grouping val="standard"/>
        <c:varyColors val="0"/>
        <c:ser>
          <c:idx val="0"/>
          <c:order val="0"/>
          <c:tx>
            <c:strRef>
              <c:f>'Headcount by institution'!$K$2</c:f>
              <c:strCache>
                <c:ptCount val="1"/>
                <c:pt idx="0">
                  <c:v>Percent Minority</c:v>
                </c:pt>
              </c:strCache>
            </c:strRef>
          </c:tx>
          <c:spPr>
            <a:ln w="63500"/>
          </c:spPr>
          <c:marker>
            <c:symbol val="none"/>
          </c:marker>
          <c:dLbls>
            <c:dLbl>
              <c:idx val="1"/>
              <c:layout>
                <c:manualLayout>
                  <c:x val="-5.0925337632079971E-17"/>
                  <c:y val="5.0925925925925923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2.7777777777777779E-3"/>
                  <c:y val="4.6296296296296294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'Headcount by institution'!$B$3:$B$5</c:f>
              <c:numCache>
                <c:formatCode>General</c:formatCode>
                <c:ptCount val="3"/>
                <c:pt idx="0">
                  <c:v>2012</c:v>
                </c:pt>
                <c:pt idx="1">
                  <c:v>2009</c:v>
                </c:pt>
                <c:pt idx="2">
                  <c:v>2002</c:v>
                </c:pt>
              </c:numCache>
            </c:numRef>
          </c:cat>
          <c:val>
            <c:numRef>
              <c:f>'Headcount by institution'!$K$3:$K$5</c:f>
              <c:numCache>
                <c:formatCode>0.0%</c:formatCode>
                <c:ptCount val="3"/>
                <c:pt idx="0">
                  <c:v>0.46278795649117005</c:v>
                </c:pt>
                <c:pt idx="1">
                  <c:v>0.42060320968762693</c:v>
                </c:pt>
                <c:pt idx="2">
                  <c:v>0.3056371037375108</c:v>
                </c:pt>
              </c:numCache>
            </c:numRef>
          </c:val>
          <c:smooth val="0"/>
        </c:ser>
        <c:ser>
          <c:idx val="1"/>
          <c:order val="1"/>
          <c:tx>
            <c:strRef>
              <c:f>'Headcount by institution'!$L$2</c:f>
              <c:strCache>
                <c:ptCount val="1"/>
                <c:pt idx="0">
                  <c:v>Percent White</c:v>
                </c:pt>
              </c:strCache>
            </c:strRef>
          </c:tx>
          <c:spPr>
            <a:ln w="63500"/>
          </c:spPr>
          <c:marker>
            <c:symbol val="none"/>
          </c:marker>
          <c:dLbls>
            <c:dLbl>
              <c:idx val="1"/>
              <c:layout>
                <c:manualLayout>
                  <c:x val="-5.0925337632079971E-17"/>
                  <c:y val="-4.1666666666666664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
                  <c:y val="-2.777777777777777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'Headcount by institution'!$L$3:$L$5</c:f>
              <c:numCache>
                <c:formatCode>0.0%</c:formatCode>
                <c:ptCount val="3"/>
                <c:pt idx="0">
                  <c:v>0.53721204350883001</c:v>
                </c:pt>
                <c:pt idx="1">
                  <c:v>0.57939679031237312</c:v>
                </c:pt>
                <c:pt idx="2">
                  <c:v>0.69436289626248926</c:v>
                </c:pt>
              </c:numCache>
            </c:numRef>
          </c:val>
          <c:smooth val="0"/>
        </c:ser>
        <c:dLbls>
          <c:showLegendKey val="0"/>
          <c:showVal val="0"/>
          <c:showCatName val="0"/>
          <c:showSerName val="0"/>
          <c:showPercent val="0"/>
          <c:showBubbleSize val="0"/>
        </c:dLbls>
        <c:smooth val="0"/>
        <c:axId val="154045048"/>
        <c:axId val="154095400"/>
      </c:lineChart>
      <c:catAx>
        <c:axId val="154045048"/>
        <c:scaling>
          <c:orientation val="maxMin"/>
        </c:scaling>
        <c:delete val="0"/>
        <c:axPos val="b"/>
        <c:numFmt formatCode="General" sourceLinked="1"/>
        <c:majorTickMark val="out"/>
        <c:minorTickMark val="none"/>
        <c:tickLblPos val="nextTo"/>
        <c:txPr>
          <a:bodyPr/>
          <a:lstStyle/>
          <a:p>
            <a:pPr>
              <a:defRPr sz="1800"/>
            </a:pPr>
            <a:endParaRPr lang="en-US"/>
          </a:p>
        </c:txPr>
        <c:crossAx val="154095400"/>
        <c:crosses val="autoZero"/>
        <c:auto val="1"/>
        <c:lblAlgn val="ctr"/>
        <c:lblOffset val="100"/>
        <c:noMultiLvlLbl val="0"/>
      </c:catAx>
      <c:valAx>
        <c:axId val="154095400"/>
        <c:scaling>
          <c:orientation val="minMax"/>
        </c:scaling>
        <c:delete val="1"/>
        <c:axPos val="r"/>
        <c:numFmt formatCode="0.0%" sourceLinked="1"/>
        <c:majorTickMark val="out"/>
        <c:minorTickMark val="none"/>
        <c:tickLblPos val="nextTo"/>
        <c:crossAx val="15404504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7706205813040065E-2"/>
          <c:y val="0.14463638185827002"/>
          <c:w val="0.93087195600942652"/>
          <c:h val="0.67520565446001402"/>
        </c:manualLayout>
      </c:layout>
      <c:lineChart>
        <c:grouping val="standard"/>
        <c:varyColors val="0"/>
        <c:ser>
          <c:idx val="0"/>
          <c:order val="0"/>
          <c:tx>
            <c:strRef>
              <c:f>'Awards by institution'!$K$2</c:f>
              <c:strCache>
                <c:ptCount val="1"/>
                <c:pt idx="0">
                  <c:v>Percent Minority</c:v>
                </c:pt>
              </c:strCache>
            </c:strRef>
          </c:tx>
          <c:spPr>
            <a:ln w="63500">
              <a:solidFill>
                <a:schemeClr val="accent1">
                  <a:shade val="95000"/>
                  <a:satMod val="105000"/>
                </a:schemeClr>
              </a:solidFill>
            </a:ln>
          </c:spPr>
          <c:marker>
            <c:symbol val="none"/>
          </c:marker>
          <c:dLbls>
            <c:dLbl>
              <c:idx val="1"/>
              <c:layout>
                <c:manualLayout>
                  <c:x val="-5.0925337632079971E-17"/>
                  <c:y val="5.0925925925925923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2.7777777777777779E-3"/>
                  <c:y val="4.6296296296296294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'Awards by institution'!$B$3:$B$5</c:f>
              <c:strCache>
                <c:ptCount val="3"/>
                <c:pt idx="0">
                  <c:v>2012-13</c:v>
                </c:pt>
                <c:pt idx="1">
                  <c:v>2009-10</c:v>
                </c:pt>
                <c:pt idx="2">
                  <c:v>2002-03</c:v>
                </c:pt>
              </c:strCache>
            </c:strRef>
          </c:cat>
          <c:val>
            <c:numRef>
              <c:f>'Awards by institution'!$K$3:$K$5</c:f>
              <c:numCache>
                <c:formatCode>0.0%</c:formatCode>
                <c:ptCount val="3"/>
                <c:pt idx="0">
                  <c:v>0.36715741789354472</c:v>
                </c:pt>
                <c:pt idx="1">
                  <c:v>0.33275742916378714</c:v>
                </c:pt>
                <c:pt idx="2">
                  <c:v>0.24248523886205045</c:v>
                </c:pt>
              </c:numCache>
            </c:numRef>
          </c:val>
          <c:smooth val="0"/>
        </c:ser>
        <c:ser>
          <c:idx val="1"/>
          <c:order val="1"/>
          <c:tx>
            <c:strRef>
              <c:f>'Awards by institution'!$L$2</c:f>
              <c:strCache>
                <c:ptCount val="1"/>
                <c:pt idx="0">
                  <c:v>Percent White</c:v>
                </c:pt>
              </c:strCache>
            </c:strRef>
          </c:tx>
          <c:spPr>
            <a:ln w="63500"/>
          </c:spPr>
          <c:marker>
            <c:symbol val="none"/>
          </c:marker>
          <c:dLbls>
            <c:dLbl>
              <c:idx val="1"/>
              <c:layout>
                <c:manualLayout>
                  <c:x val="-5.0925337632079971E-17"/>
                  <c:y val="-4.1666666666666664E-2"/>
                </c:manualLayout>
              </c:layout>
              <c:showLegendKey val="0"/>
              <c:showVal val="1"/>
              <c:showCatName val="0"/>
              <c:showSerName val="0"/>
              <c:showPercent val="0"/>
              <c:showBubbleSize val="0"/>
              <c:extLst>
                <c:ext xmlns:c15="http://schemas.microsoft.com/office/drawing/2012/chart" uri="{CE6537A1-D6FC-4f65-9D91-7224C49458BB}"/>
              </c:extLst>
            </c:dLbl>
            <c:dLbl>
              <c:idx val="2"/>
              <c:layout>
                <c:manualLayout>
                  <c:x val="0"/>
                  <c:y val="-2.7777777777777776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14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'Awards by institution'!$L$3:$L$5</c:f>
              <c:numCache>
                <c:formatCode>0.0%</c:formatCode>
                <c:ptCount val="3"/>
                <c:pt idx="0">
                  <c:v>0.63284258210645528</c:v>
                </c:pt>
                <c:pt idx="1">
                  <c:v>0.66724257083621286</c:v>
                </c:pt>
                <c:pt idx="2">
                  <c:v>0.75751476113794958</c:v>
                </c:pt>
              </c:numCache>
            </c:numRef>
          </c:val>
          <c:smooth val="0"/>
        </c:ser>
        <c:dLbls>
          <c:showLegendKey val="0"/>
          <c:showVal val="0"/>
          <c:showCatName val="0"/>
          <c:showSerName val="0"/>
          <c:showPercent val="0"/>
          <c:showBubbleSize val="0"/>
        </c:dLbls>
        <c:smooth val="0"/>
        <c:axId val="155053624"/>
        <c:axId val="155054008"/>
      </c:lineChart>
      <c:catAx>
        <c:axId val="155053624"/>
        <c:scaling>
          <c:orientation val="maxMin"/>
        </c:scaling>
        <c:delete val="0"/>
        <c:axPos val="b"/>
        <c:numFmt formatCode="General" sourceLinked="1"/>
        <c:majorTickMark val="out"/>
        <c:minorTickMark val="none"/>
        <c:tickLblPos val="nextTo"/>
        <c:txPr>
          <a:bodyPr/>
          <a:lstStyle/>
          <a:p>
            <a:pPr>
              <a:defRPr sz="1800"/>
            </a:pPr>
            <a:endParaRPr lang="en-US"/>
          </a:p>
        </c:txPr>
        <c:crossAx val="155054008"/>
        <c:crosses val="autoZero"/>
        <c:auto val="1"/>
        <c:lblAlgn val="ctr"/>
        <c:lblOffset val="100"/>
        <c:noMultiLvlLbl val="0"/>
      </c:catAx>
      <c:valAx>
        <c:axId val="155054008"/>
        <c:scaling>
          <c:orientation val="minMax"/>
        </c:scaling>
        <c:delete val="1"/>
        <c:axPos val="r"/>
        <c:numFmt formatCode="0.0%" sourceLinked="1"/>
        <c:majorTickMark val="out"/>
        <c:minorTickMark val="none"/>
        <c:tickLblPos val="nextTo"/>
        <c:crossAx val="15505362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3825459317583887E-4"/>
          <c:y val="2.0743110236220472E-2"/>
          <c:w val="0.77238843631722176"/>
          <c:h val="0.9653705723266619"/>
        </c:manualLayout>
      </c:layout>
      <c:barChart>
        <c:barDir val="bar"/>
        <c:grouping val="clustered"/>
        <c:varyColors val="0"/>
        <c:ser>
          <c:idx val="0"/>
          <c:order val="0"/>
          <c:tx>
            <c:strRef>
              <c:f>Sheet1!$B$1</c:f>
              <c:strCache>
                <c:ptCount val="1"/>
                <c:pt idx="0">
                  <c:v>2009 to 2012 % Change</c:v>
                </c:pt>
              </c:strCache>
            </c:strRef>
          </c:tx>
          <c:spPr>
            <a:ln>
              <a:noFill/>
            </a:ln>
          </c:spPr>
          <c:invertIfNegative val="0"/>
          <c:dPt>
            <c:idx val="0"/>
            <c:invertIfNegative val="0"/>
            <c:bubble3D val="0"/>
            <c:spPr>
              <a:solidFill>
                <a:srgbClr val="000000">
                  <a:alpha val="20000"/>
                </a:srgbClr>
              </a:solidFill>
              <a:ln>
                <a:noFill/>
              </a:ln>
            </c:spPr>
          </c:dPt>
          <c:dPt>
            <c:idx val="29"/>
            <c:invertIfNegative val="0"/>
            <c:bubble3D val="0"/>
          </c:dPt>
          <c:dPt>
            <c:idx val="30"/>
            <c:invertIfNegative val="0"/>
            <c:bubble3D val="0"/>
            <c:spPr>
              <a:solidFill>
                <a:srgbClr val="FFC000"/>
              </a:solidFill>
              <a:ln>
                <a:noFill/>
              </a:ln>
            </c:spPr>
          </c:dPt>
          <c:dPt>
            <c:idx val="41"/>
            <c:invertIfNegative val="0"/>
            <c:bubble3D val="0"/>
          </c:dPt>
          <c:dPt>
            <c:idx val="45"/>
            <c:invertIfNegative val="0"/>
            <c:bubble3D val="0"/>
            <c:spPr>
              <a:solidFill>
                <a:srgbClr val="C00000"/>
              </a:solidFill>
              <a:ln>
                <a:noFill/>
              </a:ln>
            </c:spPr>
          </c:dPt>
          <c:dLbls>
            <c:dLbl>
              <c:idx val="0"/>
              <c:layout>
                <c:manualLayout>
                  <c:x val="-0.14120370370370372"/>
                  <c:y val="0"/>
                </c:manualLayout>
              </c:layout>
              <c:showLegendKey val="0"/>
              <c:showVal val="1"/>
              <c:showCatName val="0"/>
              <c:showSerName val="0"/>
              <c:showPercent val="0"/>
              <c:showBubbleSize val="0"/>
              <c:extLst>
                <c:ext xmlns:c15="http://schemas.microsoft.com/office/drawing/2012/chart" uri="{CE6537A1-D6FC-4f65-9D91-7224C49458BB}"/>
              </c:extLst>
            </c:dLbl>
            <c:numFmt formatCode="0.0%" sourceLinked="0"/>
            <c:spPr>
              <a:noFill/>
              <a:ln>
                <a:noFill/>
              </a:ln>
              <a:effectLst/>
            </c:spPr>
            <c:txPr>
              <a:bodyPr/>
              <a:lstStyle/>
              <a:p>
                <a:pPr>
                  <a:defRPr sz="7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Sheet1!$A$2:$A$52</c:f>
              <c:strCache>
                <c:ptCount val="51"/>
                <c:pt idx="0">
                  <c:v>North Dakota</c:v>
                </c:pt>
                <c:pt idx="1">
                  <c:v>Wyoming</c:v>
                </c:pt>
                <c:pt idx="2">
                  <c:v>New Hampshire</c:v>
                </c:pt>
                <c:pt idx="3">
                  <c:v>Rhode Island</c:v>
                </c:pt>
                <c:pt idx="4">
                  <c:v>Pennsylvania</c:v>
                </c:pt>
                <c:pt idx="5">
                  <c:v>Vermont</c:v>
                </c:pt>
                <c:pt idx="6">
                  <c:v>Illinois</c:v>
                </c:pt>
                <c:pt idx="7">
                  <c:v>Delaware</c:v>
                </c:pt>
                <c:pt idx="8">
                  <c:v>New York</c:v>
                </c:pt>
                <c:pt idx="9">
                  <c:v>Oklahoma</c:v>
                </c:pt>
                <c:pt idx="10">
                  <c:v>Massachusetts</c:v>
                </c:pt>
                <c:pt idx="11">
                  <c:v>Michigan</c:v>
                </c:pt>
                <c:pt idx="12">
                  <c:v>Connecticut</c:v>
                </c:pt>
                <c:pt idx="13">
                  <c:v>Minnesota</c:v>
                </c:pt>
                <c:pt idx="14">
                  <c:v>Wisconsin</c:v>
                </c:pt>
                <c:pt idx="15">
                  <c:v>Kansas</c:v>
                </c:pt>
                <c:pt idx="16">
                  <c:v>New Jersey</c:v>
                </c:pt>
                <c:pt idx="17">
                  <c:v>Montana</c:v>
                </c:pt>
                <c:pt idx="18">
                  <c:v>Georgia</c:v>
                </c:pt>
                <c:pt idx="19">
                  <c:v>Kentucky</c:v>
                </c:pt>
                <c:pt idx="20">
                  <c:v>Ohio</c:v>
                </c:pt>
                <c:pt idx="21">
                  <c:v>Idaho</c:v>
                </c:pt>
                <c:pt idx="22">
                  <c:v>Maine</c:v>
                </c:pt>
                <c:pt idx="23">
                  <c:v>Missouri</c:v>
                </c:pt>
                <c:pt idx="24">
                  <c:v>North Carolina</c:v>
                </c:pt>
                <c:pt idx="25">
                  <c:v>Indiana</c:v>
                </c:pt>
                <c:pt idx="26">
                  <c:v>South Dakota</c:v>
                </c:pt>
                <c:pt idx="27">
                  <c:v>South Carolina</c:v>
                </c:pt>
                <c:pt idx="28">
                  <c:v>Texas</c:v>
                </c:pt>
                <c:pt idx="29">
                  <c:v>Maryland</c:v>
                </c:pt>
                <c:pt idx="30">
                  <c:v>United States</c:v>
                </c:pt>
                <c:pt idx="31">
                  <c:v>Colorado</c:v>
                </c:pt>
                <c:pt idx="32">
                  <c:v>Arkansas</c:v>
                </c:pt>
                <c:pt idx="33">
                  <c:v>Nebraska</c:v>
                </c:pt>
                <c:pt idx="34">
                  <c:v>California</c:v>
                </c:pt>
                <c:pt idx="35">
                  <c:v>West Virginia</c:v>
                </c:pt>
                <c:pt idx="36">
                  <c:v>Mississippi</c:v>
                </c:pt>
                <c:pt idx="37">
                  <c:v>Alabama</c:v>
                </c:pt>
                <c:pt idx="38">
                  <c:v>Louisiana</c:v>
                </c:pt>
                <c:pt idx="39">
                  <c:v>Tennessee</c:v>
                </c:pt>
                <c:pt idx="40">
                  <c:v>Washington</c:v>
                </c:pt>
                <c:pt idx="41">
                  <c:v>Florida</c:v>
                </c:pt>
                <c:pt idx="42">
                  <c:v>Oregon</c:v>
                </c:pt>
                <c:pt idx="43">
                  <c:v>Utah</c:v>
                </c:pt>
                <c:pt idx="44">
                  <c:v>Hawaii</c:v>
                </c:pt>
                <c:pt idx="45">
                  <c:v>Nevada</c:v>
                </c:pt>
                <c:pt idx="46">
                  <c:v>Virginia</c:v>
                </c:pt>
                <c:pt idx="47">
                  <c:v>New Mexico</c:v>
                </c:pt>
                <c:pt idx="48">
                  <c:v>Iowa</c:v>
                </c:pt>
                <c:pt idx="49">
                  <c:v>Alaska</c:v>
                </c:pt>
                <c:pt idx="50">
                  <c:v>Arizona</c:v>
                </c:pt>
              </c:strCache>
            </c:strRef>
          </c:cat>
          <c:val>
            <c:numRef>
              <c:f>Sheet1!$B$2:$B$52</c:f>
              <c:numCache>
                <c:formatCode>0.0%</c:formatCode>
                <c:ptCount val="51"/>
                <c:pt idx="0">
                  <c:v>-3.727565577542568E-2</c:v>
                </c:pt>
                <c:pt idx="1">
                  <c:v>1.0673234811165846E-2</c:v>
                </c:pt>
                <c:pt idx="2">
                  <c:v>1.885737115461476E-2</c:v>
                </c:pt>
                <c:pt idx="3">
                  <c:v>1.9297514924337081E-2</c:v>
                </c:pt>
                <c:pt idx="4">
                  <c:v>4.0742964653136149E-2</c:v>
                </c:pt>
                <c:pt idx="5">
                  <c:v>4.2074232882219072E-2</c:v>
                </c:pt>
                <c:pt idx="6">
                  <c:v>4.4378247550056697E-2</c:v>
                </c:pt>
                <c:pt idx="7">
                  <c:v>5.2548814047962258E-2</c:v>
                </c:pt>
                <c:pt idx="8">
                  <c:v>7.4280773463291774E-2</c:v>
                </c:pt>
                <c:pt idx="9">
                  <c:v>7.637952078113984E-2</c:v>
                </c:pt>
                <c:pt idx="10">
                  <c:v>7.7477833110652039E-2</c:v>
                </c:pt>
                <c:pt idx="11">
                  <c:v>8.5600436681222358E-2</c:v>
                </c:pt>
                <c:pt idx="12">
                  <c:v>9.1577698695136572E-2</c:v>
                </c:pt>
                <c:pt idx="13">
                  <c:v>9.3169451830460118E-2</c:v>
                </c:pt>
                <c:pt idx="14">
                  <c:v>0.10228038643001527</c:v>
                </c:pt>
                <c:pt idx="15">
                  <c:v>0.10404624277456687</c:v>
                </c:pt>
                <c:pt idx="16">
                  <c:v>0.1064024015589064</c:v>
                </c:pt>
                <c:pt idx="17">
                  <c:v>0.10984288975426346</c:v>
                </c:pt>
                <c:pt idx="18">
                  <c:v>0.1123970493446967</c:v>
                </c:pt>
                <c:pt idx="19">
                  <c:v>0.11522542292841467</c:v>
                </c:pt>
                <c:pt idx="20">
                  <c:v>0.12028143285859055</c:v>
                </c:pt>
                <c:pt idx="21">
                  <c:v>0.12086423274386764</c:v>
                </c:pt>
                <c:pt idx="22">
                  <c:v>0.12341250605913738</c:v>
                </c:pt>
                <c:pt idx="23">
                  <c:v>0.12401937598877882</c:v>
                </c:pt>
                <c:pt idx="24">
                  <c:v>0.12504145496995284</c:v>
                </c:pt>
                <c:pt idx="25">
                  <c:v>0.12514022973976546</c:v>
                </c:pt>
                <c:pt idx="26">
                  <c:v>0.1278825995807128</c:v>
                </c:pt>
                <c:pt idx="27">
                  <c:v>0.13146095404159927</c:v>
                </c:pt>
                <c:pt idx="28">
                  <c:v>0.13199698255127459</c:v>
                </c:pt>
                <c:pt idx="29">
                  <c:v>0.13312237201439162</c:v>
                </c:pt>
                <c:pt idx="30">
                  <c:v>0.13513377879254412</c:v>
                </c:pt>
                <c:pt idx="31">
                  <c:v>0.13825664304220284</c:v>
                </c:pt>
                <c:pt idx="32">
                  <c:v>0.1393801652892562</c:v>
                </c:pt>
                <c:pt idx="33">
                  <c:v>0.14172600701456053</c:v>
                </c:pt>
                <c:pt idx="34">
                  <c:v>0.14252730214372433</c:v>
                </c:pt>
                <c:pt idx="35">
                  <c:v>0.14743474347434743</c:v>
                </c:pt>
                <c:pt idx="36">
                  <c:v>0.14845992706959424</c:v>
                </c:pt>
                <c:pt idx="37">
                  <c:v>0.15148968678380462</c:v>
                </c:pt>
                <c:pt idx="38">
                  <c:v>0.15417378958653241</c:v>
                </c:pt>
                <c:pt idx="39">
                  <c:v>0.16803544655045177</c:v>
                </c:pt>
                <c:pt idx="40">
                  <c:v>0.17146757909285509</c:v>
                </c:pt>
                <c:pt idx="41">
                  <c:v>0.19105943412582529</c:v>
                </c:pt>
                <c:pt idx="42">
                  <c:v>0.19319119233453899</c:v>
                </c:pt>
                <c:pt idx="43">
                  <c:v>0.19402596651533971</c:v>
                </c:pt>
                <c:pt idx="44">
                  <c:v>0.19861126419045519</c:v>
                </c:pt>
                <c:pt idx="45">
                  <c:v>0.20974732193965165</c:v>
                </c:pt>
                <c:pt idx="46">
                  <c:v>0.24622186935333734</c:v>
                </c:pt>
                <c:pt idx="47">
                  <c:v>0.284543103991928</c:v>
                </c:pt>
                <c:pt idx="48">
                  <c:v>0.31085677698187242</c:v>
                </c:pt>
                <c:pt idx="49">
                  <c:v>0.33017513637668677</c:v>
                </c:pt>
                <c:pt idx="50">
                  <c:v>0.34625669694852068</c:v>
                </c:pt>
              </c:numCache>
            </c:numRef>
          </c:val>
        </c:ser>
        <c:dLbls>
          <c:showLegendKey val="0"/>
          <c:showVal val="1"/>
          <c:showCatName val="0"/>
          <c:showSerName val="0"/>
          <c:showPercent val="0"/>
          <c:showBubbleSize val="0"/>
        </c:dLbls>
        <c:gapWidth val="75"/>
        <c:axId val="111572904"/>
        <c:axId val="111572512"/>
      </c:barChart>
      <c:catAx>
        <c:axId val="111572904"/>
        <c:scaling>
          <c:orientation val="minMax"/>
        </c:scaling>
        <c:delete val="0"/>
        <c:axPos val="l"/>
        <c:numFmt formatCode="General" sourceLinked="0"/>
        <c:majorTickMark val="none"/>
        <c:minorTickMark val="none"/>
        <c:tickLblPos val="nextTo"/>
        <c:txPr>
          <a:bodyPr/>
          <a:lstStyle/>
          <a:p>
            <a:pPr>
              <a:defRPr sz="700"/>
            </a:pPr>
            <a:endParaRPr lang="en-US"/>
          </a:p>
        </c:txPr>
        <c:crossAx val="111572512"/>
        <c:crosses val="autoZero"/>
        <c:auto val="1"/>
        <c:lblAlgn val="ctr"/>
        <c:lblOffset val="100"/>
        <c:noMultiLvlLbl val="0"/>
      </c:catAx>
      <c:valAx>
        <c:axId val="111572512"/>
        <c:scaling>
          <c:orientation val="minMax"/>
        </c:scaling>
        <c:delete val="1"/>
        <c:axPos val="b"/>
        <c:numFmt formatCode="0.0%" sourceLinked="1"/>
        <c:majorTickMark val="none"/>
        <c:minorTickMark val="none"/>
        <c:tickLblPos val="nextTo"/>
        <c:crossAx val="111572904"/>
        <c:crosses val="autoZero"/>
        <c:crossBetween val="between"/>
      </c:valAx>
    </c:plotArea>
    <c:plotVisOnly val="1"/>
    <c:dispBlanksAs val="gap"/>
    <c:showDLblsOverMax val="0"/>
  </c:chart>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tx>
            <c:strRef>
              <c:f>Sheet1!$B$1</c:f>
              <c:strCache>
                <c:ptCount val="1"/>
                <c:pt idx="0">
                  <c:v>Sponsored Projects</c:v>
                </c:pt>
              </c:strCache>
            </c:strRef>
          </c:tx>
          <c:dPt>
            <c:idx val="0"/>
            <c:bubble3D val="0"/>
            <c:spPr>
              <a:solidFill>
                <a:srgbClr val="FFFF00"/>
              </a:solidFill>
            </c:spPr>
          </c:dPt>
          <c:dPt>
            <c:idx val="1"/>
            <c:bubble3D val="0"/>
            <c:spPr>
              <a:solidFill>
                <a:schemeClr val="bg2">
                  <a:lumMod val="50000"/>
                </a:schemeClr>
              </a:solidFill>
            </c:spPr>
          </c:dPt>
          <c:dPt>
            <c:idx val="3"/>
            <c:bubble3D val="0"/>
            <c:spPr>
              <a:solidFill>
                <a:srgbClr val="0070C0"/>
              </a:solidFill>
            </c:spPr>
          </c:dPt>
          <c:dPt>
            <c:idx val="4"/>
            <c:bubble3D val="0"/>
            <c:spPr>
              <a:solidFill>
                <a:schemeClr val="tx1"/>
              </a:solidFill>
            </c:spPr>
          </c:dPt>
          <c:dPt>
            <c:idx val="5"/>
            <c:bubble3D val="0"/>
            <c:spPr>
              <a:solidFill>
                <a:srgbClr val="FF0000"/>
              </a:solidFill>
            </c:spPr>
          </c:dPt>
          <c:dPt>
            <c:idx val="6"/>
            <c:bubble3D val="0"/>
            <c:spPr>
              <a:solidFill>
                <a:schemeClr val="accent1"/>
              </a:solidFill>
            </c:spPr>
          </c:dPt>
          <c:dLbls>
            <c:dLbl>
              <c:idx val="0"/>
              <c:layout>
                <c:manualLayout>
                  <c:x val="-0.13348389590836029"/>
                  <c:y val="0.13700295275590552"/>
                </c:manualLayout>
              </c:layout>
              <c:tx>
                <c:rich>
                  <a:bodyPr/>
                  <a:lstStyle/>
                  <a:p>
                    <a:r>
                      <a:rPr lang="en-US" smtClean="0"/>
                      <a:t>CSN $55M </a:t>
                    </a:r>
                    <a:endParaRPr lang="en-US" dirty="0"/>
                  </a:p>
                </c:rich>
              </c:tx>
              <c:showLegendKey val="0"/>
              <c:showVal val="1"/>
              <c:showCatName val="1"/>
              <c:showSerName val="0"/>
              <c:showPercent val="0"/>
              <c:showBubbleSize val="0"/>
              <c:extLst>
                <c:ext xmlns:c15="http://schemas.microsoft.com/office/drawing/2012/chart" uri="{CE6537A1-D6FC-4f65-9D91-7224C49458BB}"/>
              </c:extLst>
            </c:dLbl>
            <c:dLbl>
              <c:idx val="1"/>
              <c:layout>
                <c:manualLayout>
                  <c:x val="-0.18578180634397445"/>
                  <c:y val="-0.19885580708661418"/>
                </c:manualLayout>
              </c:layout>
              <c:tx>
                <c:rich>
                  <a:bodyPr/>
                  <a:lstStyle/>
                  <a:p>
                    <a:r>
                      <a:rPr lang="en-US" smtClean="0"/>
                      <a:t>GBC $4M </a:t>
                    </a:r>
                    <a:endParaRPr lang="en-US" dirty="0"/>
                  </a:p>
                </c:rich>
              </c:tx>
              <c:showLegendKey val="0"/>
              <c:showVal val="1"/>
              <c:showCatName val="1"/>
              <c:showSerName val="0"/>
              <c:showPercent val="0"/>
              <c:showBubbleSize val="0"/>
              <c:extLst>
                <c:ext xmlns:c15="http://schemas.microsoft.com/office/drawing/2012/chart" uri="{CE6537A1-D6FC-4f65-9D91-7224C49458BB}"/>
              </c:extLst>
            </c:dLbl>
            <c:dLbl>
              <c:idx val="2"/>
              <c:tx>
                <c:rich>
                  <a:bodyPr/>
                  <a:lstStyle/>
                  <a:p>
                    <a:r>
                      <a:rPr lang="en-US" smtClean="0"/>
                      <a:t>TMCC   </a:t>
                    </a:r>
                    <a:r>
                      <a:rPr lang="en-US"/>
                      <a:t>$</a:t>
                    </a:r>
                    <a:r>
                      <a:rPr lang="en-US" smtClean="0"/>
                      <a:t>20M </a:t>
                    </a:r>
                    <a:endParaRPr lang="en-US" dirty="0"/>
                  </a:p>
                </c:rich>
              </c:tx>
              <c:showLegendKey val="0"/>
              <c:showVal val="1"/>
              <c:showCatName val="1"/>
              <c:showSerName val="0"/>
              <c:showPercent val="0"/>
              <c:showBubbleSize val="0"/>
              <c:extLst>
                <c:ext xmlns:c15="http://schemas.microsoft.com/office/drawing/2012/chart" uri="{CE6537A1-D6FC-4f65-9D91-7224C49458BB}"/>
              </c:extLst>
            </c:dLbl>
            <c:dLbl>
              <c:idx val="3"/>
              <c:tx>
                <c:rich>
                  <a:bodyPr/>
                  <a:lstStyle/>
                  <a:p>
                    <a:r>
                      <a:rPr lang="en-US" smtClean="0"/>
                      <a:t>WNC   </a:t>
                    </a:r>
                    <a:r>
                      <a:rPr lang="en-US"/>
                      <a:t>$</a:t>
                    </a:r>
                    <a:r>
                      <a:rPr lang="en-US" smtClean="0"/>
                      <a:t>17M </a:t>
                    </a:r>
                    <a:endParaRPr lang="en-US" dirty="0"/>
                  </a:p>
                </c:rich>
              </c:tx>
              <c:showLegendKey val="0"/>
              <c:showVal val="1"/>
              <c:showCatName val="1"/>
              <c:showSerName val="0"/>
              <c:showPercent val="0"/>
              <c:showBubbleSize val="0"/>
              <c:extLst>
                <c:ext xmlns:c15="http://schemas.microsoft.com/office/drawing/2012/chart" uri="{CE6537A1-D6FC-4f65-9D91-7224C49458BB}"/>
              </c:extLst>
            </c:dLbl>
            <c:dLbl>
              <c:idx val="4"/>
              <c:layout>
                <c:manualLayout>
                  <c:x val="-4.6511627906976747E-4"/>
                  <c:y val="0.14281914370078741"/>
                </c:manualLayout>
              </c:layout>
              <c:tx>
                <c:rich>
                  <a:bodyPr/>
                  <a:lstStyle/>
                  <a:p>
                    <a:r>
                      <a:rPr lang="en-US" smtClean="0"/>
                      <a:t>NSC   </a:t>
                    </a:r>
                    <a:r>
                      <a:rPr lang="en-US"/>
                      <a:t>$</a:t>
                    </a:r>
                    <a:r>
                      <a:rPr lang="en-US" smtClean="0"/>
                      <a:t>6M </a:t>
                    </a:r>
                    <a:endParaRPr lang="en-US" dirty="0"/>
                  </a:p>
                </c:rich>
              </c:tx>
              <c:showLegendKey val="0"/>
              <c:showVal val="1"/>
              <c:showCatName val="1"/>
              <c:showSerName val="0"/>
              <c:showPercent val="0"/>
              <c:showBubbleSize val="0"/>
              <c:extLst>
                <c:ext xmlns:c15="http://schemas.microsoft.com/office/drawing/2012/chart" uri="{CE6537A1-D6FC-4f65-9D91-7224C49458BB}"/>
              </c:extLst>
            </c:dLbl>
            <c:dLbl>
              <c:idx val="5"/>
              <c:layout>
                <c:manualLayout>
                  <c:x val="-0.20610409163970783"/>
                  <c:y val="-0.18631938976377951"/>
                </c:manualLayout>
              </c:layout>
              <c:tx>
                <c:rich>
                  <a:bodyPr/>
                  <a:lstStyle/>
                  <a:p>
                    <a:r>
                      <a:rPr lang="en-US" smtClean="0"/>
                      <a:t>UNLV  </a:t>
                    </a:r>
                    <a:r>
                      <a:rPr lang="en-US"/>
                      <a:t>$</a:t>
                    </a:r>
                    <a:r>
                      <a:rPr lang="en-US" smtClean="0"/>
                      <a:t>79M </a:t>
                    </a:r>
                    <a:endParaRPr lang="en-US" dirty="0"/>
                  </a:p>
                </c:rich>
              </c:tx>
              <c:showLegendKey val="0"/>
              <c:showVal val="1"/>
              <c:showCatName val="1"/>
              <c:showSerName val="0"/>
              <c:showPercent val="0"/>
              <c:showBubbleSize val="0"/>
              <c:extLst>
                <c:ext xmlns:c15="http://schemas.microsoft.com/office/drawing/2012/chart" uri="{CE6537A1-D6FC-4f65-9D91-7224C49458BB}"/>
              </c:extLst>
            </c:dLbl>
            <c:dLbl>
              <c:idx val="6"/>
              <c:layout>
                <c:manualLayout>
                  <c:x val="9.3488372093023256E-2"/>
                  <c:y val="0.1906665846456693"/>
                </c:manualLayout>
              </c:layout>
              <c:tx>
                <c:rich>
                  <a:bodyPr/>
                  <a:lstStyle/>
                  <a:p>
                    <a:r>
                      <a:rPr lang="en-US" smtClean="0"/>
                      <a:t>UNR   </a:t>
                    </a:r>
                    <a:r>
                      <a:rPr lang="en-US"/>
                      <a:t>$</a:t>
                    </a:r>
                    <a:r>
                      <a:rPr lang="en-US" smtClean="0"/>
                      <a:t>175M </a:t>
                    </a:r>
                    <a:endParaRPr lang="en-US" dirty="0"/>
                  </a:p>
                </c:rich>
              </c:tx>
              <c:showLegendKey val="0"/>
              <c:showVal val="1"/>
              <c:showCatName val="1"/>
              <c:showSerName val="0"/>
              <c:showPercent val="0"/>
              <c:showBubbleSize val="0"/>
              <c:extLst>
                <c:ext xmlns:c15="http://schemas.microsoft.com/office/drawing/2012/chart" uri="{CE6537A1-D6FC-4f65-9D91-7224C49458BB}"/>
              </c:extLst>
            </c:dLbl>
            <c:dLbl>
              <c:idx val="7"/>
              <c:layout>
                <c:manualLayout>
                  <c:x val="-6.8589391442348303E-3"/>
                  <c:y val="5.84375E-3"/>
                </c:manualLayout>
              </c:layout>
              <c:tx>
                <c:rich>
                  <a:bodyPr/>
                  <a:lstStyle/>
                  <a:p>
                    <a:r>
                      <a:rPr lang="en-US" smtClean="0"/>
                      <a:t>DRI $29M </a:t>
                    </a:r>
                    <a:endParaRPr lang="en-US" dirty="0"/>
                  </a:p>
                </c:rich>
              </c:tx>
              <c:showLegendKey val="0"/>
              <c:showVal val="1"/>
              <c:showCatName val="1"/>
              <c:showSerName val="0"/>
              <c:showPercent val="0"/>
              <c:showBubbleSize val="0"/>
              <c:extLst>
                <c:ext xmlns:c15="http://schemas.microsoft.com/office/drawing/2012/chart" uri="{CE6537A1-D6FC-4f65-9D91-7224C49458BB}"/>
              </c:extLst>
            </c:dLbl>
            <c:spPr>
              <a:noFill/>
              <a:ln>
                <a:noFill/>
              </a:ln>
              <a:effectLst/>
            </c:spPr>
            <c:showLegendKey val="0"/>
            <c:showVal val="1"/>
            <c:showCatName val="1"/>
            <c:showSerName val="0"/>
            <c:showPercent val="0"/>
            <c:showBubbleSize val="0"/>
            <c:showLeaderLines val="1"/>
            <c:extLst>
              <c:ext xmlns:c15="http://schemas.microsoft.com/office/drawing/2012/chart" uri="{CE6537A1-D6FC-4f65-9D91-7224C49458BB}"/>
            </c:extLst>
          </c:dLbls>
          <c:cat>
            <c:strRef>
              <c:f>Sheet1!$A$2:$A$9</c:f>
              <c:strCache>
                <c:ptCount val="8"/>
                <c:pt idx="0">
                  <c:v>CSN</c:v>
                </c:pt>
                <c:pt idx="1">
                  <c:v>GBC</c:v>
                </c:pt>
                <c:pt idx="2">
                  <c:v>TMCC</c:v>
                </c:pt>
                <c:pt idx="3">
                  <c:v>WNC</c:v>
                </c:pt>
                <c:pt idx="4">
                  <c:v>NSC</c:v>
                </c:pt>
                <c:pt idx="5">
                  <c:v>UNLV</c:v>
                </c:pt>
                <c:pt idx="6">
                  <c:v>UNR</c:v>
                </c:pt>
                <c:pt idx="7">
                  <c:v>DRI</c:v>
                </c:pt>
              </c:strCache>
            </c:strRef>
          </c:cat>
          <c:val>
            <c:numRef>
              <c:f>Sheet1!$B$2:$B$9</c:f>
              <c:numCache>
                <c:formatCode>_("$"* #,##0_);_("$"* \(#,##0\);_("$"* "-"??_);_(@_)</c:formatCode>
                <c:ptCount val="8"/>
                <c:pt idx="0">
                  <c:v>55</c:v>
                </c:pt>
                <c:pt idx="1">
                  <c:v>4</c:v>
                </c:pt>
                <c:pt idx="2">
                  <c:v>20</c:v>
                </c:pt>
                <c:pt idx="3">
                  <c:v>17</c:v>
                </c:pt>
                <c:pt idx="4">
                  <c:v>6</c:v>
                </c:pt>
                <c:pt idx="5">
                  <c:v>79</c:v>
                </c:pt>
                <c:pt idx="6">
                  <c:v>175</c:v>
                </c:pt>
                <c:pt idx="7">
                  <c:v>29</c:v>
                </c:pt>
              </c:numCache>
            </c:numRef>
          </c:val>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0.03389</cdr:x>
      <cdr:y>0.09981</cdr:y>
    </cdr:from>
    <cdr:to>
      <cdr:x>0.15251</cdr:x>
      <cdr:y>0.14337</cdr:y>
    </cdr:to>
    <cdr:sp macro="" textlink="">
      <cdr:nvSpPr>
        <cdr:cNvPr id="2" name="TextBox 1"/>
        <cdr:cNvSpPr txBox="1"/>
      </cdr:nvSpPr>
      <cdr:spPr>
        <a:xfrm xmlns:a="http://schemas.openxmlformats.org/drawingml/2006/main">
          <a:off x="152400" y="523839"/>
          <a:ext cx="533400" cy="2286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pPr algn="r"/>
          <a:r>
            <a:rPr lang="en-US" sz="1000" b="1" dirty="0" smtClean="0">
              <a:solidFill>
                <a:srgbClr val="C00000"/>
              </a:solidFill>
            </a:rPr>
            <a:t>Nevada</a:t>
          </a:r>
          <a:endParaRPr lang="en-US" sz="1000" b="1" dirty="0">
            <a:solidFill>
              <a:srgbClr val="C00000"/>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5138"/>
          </a:xfrm>
          <a:prstGeom prst="rect">
            <a:avLst/>
          </a:prstGeom>
        </p:spPr>
        <p:txBody>
          <a:bodyPr vert="horz" lIns="91440" tIns="45720" rIns="91440" bIns="45720" rtlCol="0"/>
          <a:lstStyle>
            <a:lvl1pPr algn="r">
              <a:defRPr sz="1200"/>
            </a:lvl1pPr>
          </a:lstStyle>
          <a:p>
            <a:fld id="{BC02824C-356A-4E55-BA64-B2C65299A023}" type="datetimeFigureOut">
              <a:rPr lang="en-US" smtClean="0"/>
              <a:t>11/26/2014</a:t>
            </a:fld>
            <a:endParaRPr lang="en-US"/>
          </a:p>
        </p:txBody>
      </p:sp>
      <p:sp>
        <p:nvSpPr>
          <p:cNvPr id="4" name="Footer Placeholder 3"/>
          <p:cNvSpPr>
            <a:spLocks noGrp="1"/>
          </p:cNvSpPr>
          <p:nvPr>
            <p:ph type="ftr" sz="quarter" idx="2"/>
          </p:nvPr>
        </p:nvSpPr>
        <p:spPr>
          <a:xfrm>
            <a:off x="0" y="8842375"/>
            <a:ext cx="3043238"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5138"/>
          </a:xfrm>
          <a:prstGeom prst="rect">
            <a:avLst/>
          </a:prstGeom>
        </p:spPr>
        <p:txBody>
          <a:bodyPr vert="horz" lIns="91440" tIns="45720" rIns="91440" bIns="45720" rtlCol="0" anchor="b"/>
          <a:lstStyle>
            <a:lvl1pPr algn="r">
              <a:defRPr sz="1200"/>
            </a:lvl1pPr>
          </a:lstStyle>
          <a:p>
            <a:fld id="{A350B3BE-69CB-4F72-ADDA-DCBAE834E9F0}" type="slidenum">
              <a:rPr lang="en-US" smtClean="0"/>
              <a:t>‹#›</a:t>
            </a:fld>
            <a:endParaRPr lang="en-US"/>
          </a:p>
        </p:txBody>
      </p:sp>
    </p:spTree>
    <p:extLst>
      <p:ext uri="{BB962C8B-B14F-4D97-AF65-F5344CB8AC3E}">
        <p14:creationId xmlns:p14="http://schemas.microsoft.com/office/powerpoint/2010/main" val="19800436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ABBAB4A-403F-4A8F-9EBB-971F04546A01}" type="datetimeFigureOut">
              <a:rPr lang="en-US" smtClean="0"/>
              <a:t>11/26/2014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279415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BBAB4A-403F-4A8F-9EBB-971F04546A01}" type="datetimeFigureOut">
              <a:rPr lang="en-US" smtClean="0"/>
              <a:t>11/26/2014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2877991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BBAB4A-403F-4A8F-9EBB-971F04546A01}" type="datetimeFigureOut">
              <a:rPr lang="en-US" smtClean="0"/>
              <a:t>11/26/2014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3077443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ABBAB4A-403F-4A8F-9EBB-971F04546A01}" type="datetimeFigureOut">
              <a:rPr lang="en-US" smtClean="0"/>
              <a:t>11/26/2014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1342319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BBAB4A-403F-4A8F-9EBB-971F04546A01}" type="datetimeFigureOut">
              <a:rPr lang="en-US" smtClean="0"/>
              <a:t>11/26/2014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4180665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ABBAB4A-403F-4A8F-9EBB-971F04546A01}" type="datetimeFigureOut">
              <a:rPr lang="en-US" smtClean="0"/>
              <a:t>11/26/2014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2583851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ABBAB4A-403F-4A8F-9EBB-971F04546A01}" type="datetimeFigureOut">
              <a:rPr lang="en-US" smtClean="0"/>
              <a:t>11/26/2014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610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ABBAB4A-403F-4A8F-9EBB-971F04546A01}" type="datetimeFigureOut">
              <a:rPr lang="en-US" smtClean="0"/>
              <a:t>11/26/2014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321576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BAB4A-403F-4A8F-9EBB-971F04546A01}" type="datetimeFigureOut">
              <a:rPr lang="en-US" smtClean="0"/>
              <a:t>11/26/2014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2889410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BBAB4A-403F-4A8F-9EBB-971F04546A01}" type="datetimeFigureOut">
              <a:rPr lang="en-US" smtClean="0"/>
              <a:t>11/26/2014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2498379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BBAB4A-403F-4A8F-9EBB-971F04546A01}" type="datetimeFigureOut">
              <a:rPr lang="en-US" smtClean="0"/>
              <a:t>11/26/2014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1B35E3-EED0-4217-AB1E-DD1CDBCFFC70}" type="slidenum">
              <a:rPr lang="en-US" smtClean="0"/>
              <a:t>‹#›</a:t>
            </a:fld>
            <a:endParaRPr lang="en-US"/>
          </a:p>
        </p:txBody>
      </p:sp>
    </p:spTree>
    <p:extLst>
      <p:ext uri="{BB962C8B-B14F-4D97-AF65-F5344CB8AC3E}">
        <p14:creationId xmlns:p14="http://schemas.microsoft.com/office/powerpoint/2010/main" val="3096730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BAB4A-403F-4A8F-9EBB-971F04546A01}" type="datetimeFigureOut">
              <a:rPr lang="en-US" smtClean="0"/>
              <a:t>11/26/2014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B35E3-EED0-4217-AB1E-DD1CDBCFFC70}" type="slidenum">
              <a:rPr lang="en-US" smtClean="0"/>
              <a:t>‹#›</a:t>
            </a:fld>
            <a:endParaRPr lang="en-US"/>
          </a:p>
        </p:txBody>
      </p:sp>
    </p:spTree>
    <p:extLst>
      <p:ext uri="{BB962C8B-B14F-4D97-AF65-F5344CB8AC3E}">
        <p14:creationId xmlns:p14="http://schemas.microsoft.com/office/powerpoint/2010/main" val="7995240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chart" Target="../charts/chart5.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0750" y="1028700"/>
            <a:ext cx="4762500" cy="48006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1</a:t>
            </a:fld>
            <a:endParaRPr lang="en-US" dirty="0"/>
          </a:p>
        </p:txBody>
      </p:sp>
      <p:sp>
        <p:nvSpPr>
          <p:cNvPr id="2" name="TextBox 1"/>
          <p:cNvSpPr txBox="1"/>
          <p:nvPr/>
        </p:nvSpPr>
        <p:spPr>
          <a:xfrm>
            <a:off x="-29570" y="2133600"/>
            <a:ext cx="9159030" cy="2123658"/>
          </a:xfrm>
          <a:prstGeom prst="rect">
            <a:avLst/>
          </a:prstGeom>
          <a:noFill/>
        </p:spPr>
        <p:txBody>
          <a:bodyPr wrap="square" rtlCol="0">
            <a:spAutoFit/>
          </a:bodyPr>
          <a:lstStyle/>
          <a:p>
            <a:pPr algn="ctr"/>
            <a:r>
              <a:rPr lang="en-US" sz="6600" b="1" dirty="0" smtClean="0">
                <a:solidFill>
                  <a:srgbClr val="19457A"/>
                </a:solidFill>
              </a:rPr>
              <a:t>NSHE</a:t>
            </a:r>
          </a:p>
          <a:p>
            <a:pPr algn="ctr"/>
            <a:r>
              <a:rPr lang="en-US" sz="6600" b="1" dirty="0" smtClean="0">
                <a:solidFill>
                  <a:srgbClr val="19457A"/>
                </a:solidFill>
              </a:rPr>
              <a:t>New Legislator Briefing</a:t>
            </a:r>
            <a:endParaRPr lang="en-US" sz="6600" b="1" dirty="0">
              <a:solidFill>
                <a:srgbClr val="19457A"/>
              </a:solidFill>
            </a:endParaRPr>
          </a:p>
        </p:txBody>
      </p:sp>
      <p:sp>
        <p:nvSpPr>
          <p:cNvPr id="11" name="TextBox 10"/>
          <p:cNvSpPr txBox="1"/>
          <p:nvPr/>
        </p:nvSpPr>
        <p:spPr>
          <a:xfrm>
            <a:off x="-31845" y="4420639"/>
            <a:ext cx="9159030" cy="584775"/>
          </a:xfrm>
          <a:prstGeom prst="rect">
            <a:avLst/>
          </a:prstGeom>
          <a:noFill/>
        </p:spPr>
        <p:txBody>
          <a:bodyPr wrap="square" rtlCol="0">
            <a:spAutoFit/>
          </a:bodyPr>
          <a:lstStyle/>
          <a:p>
            <a:pPr algn="ctr"/>
            <a:r>
              <a:rPr lang="en-US" sz="3200" b="1" dirty="0" smtClean="0">
                <a:solidFill>
                  <a:schemeClr val="accent3"/>
                </a:solidFill>
              </a:rPr>
              <a:t>December 10, 2014</a:t>
            </a:r>
            <a:endParaRPr lang="en-US" sz="3200" b="1" dirty="0">
              <a:solidFill>
                <a:schemeClr val="accent3"/>
              </a:solidFill>
            </a:endParaRPr>
          </a:p>
        </p:txBody>
      </p:sp>
    </p:spTree>
    <p:extLst>
      <p:ext uri="{BB962C8B-B14F-4D97-AF65-F5344CB8AC3E}">
        <p14:creationId xmlns:p14="http://schemas.microsoft.com/office/powerpoint/2010/main" val="89312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solidFill>
                  <a:prstClr val="black">
                    <a:tint val="75000"/>
                  </a:prstClr>
                </a:solidFill>
              </a:rPr>
              <a:pPr algn="ctr"/>
              <a:t>10</a:t>
            </a:fld>
            <a:endParaRPr lang="en-US" dirty="0">
              <a:solidFill>
                <a:prstClr val="black">
                  <a:tint val="75000"/>
                </a:prstClr>
              </a:solidFill>
            </a:endParaRPr>
          </a:p>
        </p:txBody>
      </p:sp>
      <p:sp>
        <p:nvSpPr>
          <p:cNvPr id="30" name="TextBox 29"/>
          <p:cNvSpPr txBox="1"/>
          <p:nvPr/>
        </p:nvSpPr>
        <p:spPr>
          <a:xfrm>
            <a:off x="0" y="152400"/>
            <a:ext cx="9144000" cy="381000"/>
          </a:xfrm>
          <a:prstGeom prst="rect">
            <a:avLst/>
          </a:prstGeom>
          <a:noFill/>
        </p:spPr>
        <p:txBody>
          <a:bodyPr wrap="square" rtlCol="0">
            <a:spAutoFit/>
          </a:bodyPr>
          <a:lstStyle/>
          <a:p>
            <a:pPr algn="ctr"/>
            <a:r>
              <a:rPr lang="en-US" b="1" dirty="0" smtClean="0">
                <a:solidFill>
                  <a:prstClr val="white"/>
                </a:solidFill>
              </a:rPr>
              <a:t>NSHE OVERVIEW</a:t>
            </a:r>
            <a:endParaRPr lang="en-US" b="1" dirty="0">
              <a:solidFill>
                <a:prstClr val="white"/>
              </a:solidFill>
            </a:endParaRPr>
          </a:p>
        </p:txBody>
      </p:sp>
      <p:sp>
        <p:nvSpPr>
          <p:cNvPr id="2" name="TextBox 1"/>
          <p:cNvSpPr txBox="1"/>
          <p:nvPr/>
        </p:nvSpPr>
        <p:spPr>
          <a:xfrm>
            <a:off x="1752600" y="5410200"/>
            <a:ext cx="6400800" cy="738664"/>
          </a:xfrm>
          <a:prstGeom prst="rect">
            <a:avLst/>
          </a:prstGeom>
          <a:noFill/>
        </p:spPr>
        <p:txBody>
          <a:bodyPr wrap="square" rtlCol="0">
            <a:spAutoFit/>
          </a:bodyPr>
          <a:lstStyle/>
          <a:p>
            <a:r>
              <a:rPr lang="en-US" sz="1400" dirty="0" smtClean="0">
                <a:solidFill>
                  <a:prstClr val="black"/>
                </a:solidFill>
              </a:rPr>
              <a:t>FY 2009 Legislatively Approved Budget </a:t>
            </a:r>
          </a:p>
          <a:p>
            <a:r>
              <a:rPr lang="en-US" sz="1400" dirty="0" smtClean="0">
                <a:solidFill>
                  <a:prstClr val="black"/>
                </a:solidFill>
              </a:rPr>
              <a:t>FY 2010 Actual Revenue; GF appropriation includes ARRA Funding</a:t>
            </a:r>
          </a:p>
          <a:p>
            <a:r>
              <a:rPr lang="en-US" sz="1400" dirty="0" smtClean="0">
                <a:solidFill>
                  <a:prstClr val="black"/>
                </a:solidFill>
              </a:rPr>
              <a:t>FY 2011 – FY 2014 Actual GF and Student Revenue</a:t>
            </a:r>
            <a:endParaRPr lang="en-US" sz="1400" dirty="0">
              <a:solidFill>
                <a:prstClr val="black"/>
              </a:solidFill>
            </a:endParaRPr>
          </a:p>
        </p:txBody>
      </p:sp>
      <p:graphicFrame>
        <p:nvGraphicFramePr>
          <p:cNvPr id="11" name="Chart 10"/>
          <p:cNvGraphicFramePr>
            <a:graphicFrameLocks/>
          </p:cNvGraphicFramePr>
          <p:nvPr>
            <p:extLst>
              <p:ext uri="{D42A27DB-BD31-4B8C-83A1-F6EECF244321}">
                <p14:modId xmlns:p14="http://schemas.microsoft.com/office/powerpoint/2010/main" val="3321639571"/>
              </p:ext>
            </p:extLst>
          </p:nvPr>
        </p:nvGraphicFramePr>
        <p:xfrm>
          <a:off x="540915" y="914400"/>
          <a:ext cx="8077200" cy="4495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25880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0750" y="1028700"/>
            <a:ext cx="4762500" cy="48006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11</a:t>
            </a:fld>
            <a:endParaRPr lang="en-US" dirty="0"/>
          </a:p>
        </p:txBody>
      </p:sp>
      <p:sp>
        <p:nvSpPr>
          <p:cNvPr id="2" name="TextBox 1"/>
          <p:cNvSpPr txBox="1"/>
          <p:nvPr/>
        </p:nvSpPr>
        <p:spPr>
          <a:xfrm>
            <a:off x="0" y="2901413"/>
            <a:ext cx="9159030" cy="1569660"/>
          </a:xfrm>
          <a:prstGeom prst="rect">
            <a:avLst/>
          </a:prstGeom>
          <a:noFill/>
        </p:spPr>
        <p:txBody>
          <a:bodyPr wrap="square" rtlCol="0">
            <a:spAutoFit/>
          </a:bodyPr>
          <a:lstStyle/>
          <a:p>
            <a:pPr algn="ctr"/>
            <a:r>
              <a:rPr lang="en-US" sz="4800" b="1" dirty="0" smtClean="0">
                <a:solidFill>
                  <a:srgbClr val="1D457A"/>
                </a:solidFill>
              </a:rPr>
              <a:t>Highlighting NSHE</a:t>
            </a:r>
            <a:endParaRPr lang="en-US" sz="4800" b="1" dirty="0">
              <a:solidFill>
                <a:srgbClr val="1D457A"/>
              </a:solidFill>
            </a:endParaRPr>
          </a:p>
          <a:p>
            <a:pPr algn="ctr"/>
            <a:r>
              <a:rPr lang="en-US" sz="4800" b="1" dirty="0" smtClean="0">
                <a:solidFill>
                  <a:srgbClr val="1D457A"/>
                </a:solidFill>
              </a:rPr>
              <a:t>Accountability &amp;</a:t>
            </a:r>
            <a:r>
              <a:rPr lang="en-US" sz="4800" b="1" dirty="0">
                <a:solidFill>
                  <a:srgbClr val="1D457A"/>
                </a:solidFill>
              </a:rPr>
              <a:t> </a:t>
            </a:r>
            <a:r>
              <a:rPr lang="en-US" sz="4800" b="1" dirty="0" smtClean="0">
                <a:solidFill>
                  <a:srgbClr val="1D457A"/>
                </a:solidFill>
              </a:rPr>
              <a:t>Performance</a:t>
            </a:r>
            <a:endParaRPr lang="en-US" sz="4800" b="1" dirty="0">
              <a:solidFill>
                <a:srgbClr val="1D457A"/>
              </a:solidFill>
            </a:endParaRPr>
          </a:p>
        </p:txBody>
      </p:sp>
    </p:spTree>
    <p:extLst>
      <p:ext uri="{BB962C8B-B14F-4D97-AF65-F5344CB8AC3E}">
        <p14:creationId xmlns:p14="http://schemas.microsoft.com/office/powerpoint/2010/main" val="2868743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115" y="1295400"/>
            <a:ext cx="7924800" cy="4800600"/>
          </a:xfrm>
        </p:spPr>
        <p:txBody>
          <a:bodyPr>
            <a:normAutofit lnSpcReduction="10000"/>
          </a:bodyPr>
          <a:lstStyle/>
          <a:p>
            <a:pPr marL="0" indent="0">
              <a:buNone/>
            </a:pPr>
            <a:r>
              <a:rPr lang="en-US" b="1" dirty="0" smtClean="0">
                <a:solidFill>
                  <a:srgbClr val="1D457A"/>
                </a:solidFill>
                <a:cs typeface="Arial" pitchFamily="34" charset="0"/>
              </a:rPr>
              <a:t>Complete College America</a:t>
            </a:r>
            <a:endParaRPr lang="en-US" dirty="0">
              <a:solidFill>
                <a:srgbClr val="1D457A"/>
              </a:solidFill>
              <a:cs typeface="Arial" pitchFamily="34" charset="0"/>
            </a:endParaRPr>
          </a:p>
          <a:p>
            <a:r>
              <a:rPr lang="en-US" sz="2600" b="1" dirty="0">
                <a:solidFill>
                  <a:srgbClr val="C00000"/>
                </a:solidFill>
                <a:cs typeface="Arial" pitchFamily="34" charset="0"/>
              </a:rPr>
              <a:t>For a strong economy, the skills gap must be closed</a:t>
            </a:r>
            <a:r>
              <a:rPr lang="en-US" sz="2600" b="1" dirty="0" smtClean="0">
                <a:solidFill>
                  <a:srgbClr val="C00000"/>
                </a:solidFill>
                <a:cs typeface="Arial" pitchFamily="34" charset="0"/>
              </a:rPr>
              <a:t>.</a:t>
            </a:r>
          </a:p>
          <a:p>
            <a:endParaRPr lang="en-US" sz="2600" b="1" dirty="0" smtClean="0">
              <a:solidFill>
                <a:srgbClr val="C00000"/>
              </a:solidFill>
              <a:cs typeface="Arial" pitchFamily="34" charset="0"/>
            </a:endParaRPr>
          </a:p>
          <a:p>
            <a:endParaRPr lang="en-US" sz="2600" b="1" dirty="0">
              <a:solidFill>
                <a:srgbClr val="C00000"/>
              </a:solidFill>
              <a:cs typeface="Arial" pitchFamily="34" charset="0"/>
            </a:endParaRPr>
          </a:p>
          <a:p>
            <a:endParaRPr lang="en-US" sz="2600" b="1" dirty="0" smtClean="0">
              <a:solidFill>
                <a:srgbClr val="C00000"/>
              </a:solidFill>
              <a:cs typeface="Arial" pitchFamily="34" charset="0"/>
            </a:endParaRPr>
          </a:p>
          <a:p>
            <a:endParaRPr lang="en-US" sz="2600" b="1" dirty="0">
              <a:solidFill>
                <a:srgbClr val="C00000"/>
              </a:solidFill>
              <a:cs typeface="Arial" pitchFamily="34" charset="0"/>
            </a:endParaRPr>
          </a:p>
          <a:p>
            <a:endParaRPr lang="en-US" sz="2600" b="1" dirty="0" smtClean="0">
              <a:solidFill>
                <a:srgbClr val="C00000"/>
              </a:solidFill>
              <a:cs typeface="Arial" pitchFamily="34" charset="0"/>
            </a:endParaRPr>
          </a:p>
          <a:p>
            <a:endParaRPr lang="en-US" sz="2600" b="1" dirty="0">
              <a:solidFill>
                <a:srgbClr val="C00000"/>
              </a:solidFill>
              <a:cs typeface="Arial" pitchFamily="34" charset="0"/>
            </a:endParaRPr>
          </a:p>
          <a:p>
            <a:r>
              <a:rPr lang="en-US" sz="1900" dirty="0">
                <a:cs typeface="Arial" pitchFamily="34" charset="0"/>
              </a:rPr>
              <a:t>Complete College America is an alliance of states committed to significantly increasing the number of students successfully completing college and achieving degrees and credentials of value in the labor market and closing attainment gaps for traditionally underrepresented populations by 2020.</a:t>
            </a:r>
          </a:p>
          <a:p>
            <a:endParaRPr lang="en-US" sz="2600" b="1" dirty="0">
              <a:solidFill>
                <a:srgbClr val="C00000"/>
              </a:solidFill>
              <a:cs typeface="Arial" pitchFamily="34" charset="0"/>
            </a:endParaRPr>
          </a:p>
          <a:p>
            <a:endParaRPr lang="en-US" sz="2600" b="1" dirty="0">
              <a:solidFill>
                <a:srgbClr val="C00000"/>
              </a:solidFill>
              <a:cs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12</a:t>
            </a:fld>
            <a:endParaRPr lang="en-US" dirty="0"/>
          </a:p>
        </p:txBody>
      </p:sp>
      <p:sp>
        <p:nvSpPr>
          <p:cNvPr id="8" name="TextBox 7"/>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ACCOUNTABILITY &amp; PERFORMANCE</a:t>
            </a:r>
            <a:endParaRPr lang="en-US" b="1" dirty="0">
              <a:solidFill>
                <a:schemeClr val="bg1"/>
              </a:solidFill>
            </a:endParaRPr>
          </a:p>
        </p:txBody>
      </p:sp>
      <p:sp>
        <p:nvSpPr>
          <p:cNvPr id="9" name="TextBox 8"/>
          <p:cNvSpPr txBox="1"/>
          <p:nvPr/>
        </p:nvSpPr>
        <p:spPr>
          <a:xfrm>
            <a:off x="1871499" y="2465457"/>
            <a:ext cx="1447800" cy="707886"/>
          </a:xfrm>
          <a:prstGeom prst="rect">
            <a:avLst/>
          </a:prstGeom>
          <a:noFill/>
        </p:spPr>
        <p:txBody>
          <a:bodyPr wrap="square" rtlCol="0">
            <a:spAutoFit/>
          </a:bodyPr>
          <a:lstStyle/>
          <a:p>
            <a:r>
              <a:rPr lang="en-US" sz="4000" b="1" dirty="0" smtClean="0">
                <a:solidFill>
                  <a:srgbClr val="19457A"/>
                </a:solidFill>
              </a:rPr>
              <a:t>58%</a:t>
            </a:r>
            <a:endParaRPr lang="en-US" sz="4000" b="1" dirty="0">
              <a:solidFill>
                <a:srgbClr val="19457A"/>
              </a:solidFill>
            </a:endParaRPr>
          </a:p>
        </p:txBody>
      </p:sp>
      <p:sp>
        <p:nvSpPr>
          <p:cNvPr id="10" name="TextBox 9"/>
          <p:cNvSpPr txBox="1"/>
          <p:nvPr/>
        </p:nvSpPr>
        <p:spPr>
          <a:xfrm>
            <a:off x="1871499" y="3329442"/>
            <a:ext cx="1447800" cy="707886"/>
          </a:xfrm>
          <a:prstGeom prst="rect">
            <a:avLst/>
          </a:prstGeom>
          <a:noFill/>
        </p:spPr>
        <p:txBody>
          <a:bodyPr wrap="square" rtlCol="0">
            <a:spAutoFit/>
          </a:bodyPr>
          <a:lstStyle/>
          <a:p>
            <a:r>
              <a:rPr lang="en-US" sz="4000" b="1" dirty="0" smtClean="0">
                <a:solidFill>
                  <a:srgbClr val="19457A"/>
                </a:solidFill>
              </a:rPr>
              <a:t>28%</a:t>
            </a:r>
            <a:endParaRPr lang="en-US" sz="4000" b="1" dirty="0">
              <a:solidFill>
                <a:srgbClr val="19457A"/>
              </a:solidFill>
            </a:endParaRPr>
          </a:p>
        </p:txBody>
      </p:sp>
      <p:sp>
        <p:nvSpPr>
          <p:cNvPr id="11" name="TextBox 10"/>
          <p:cNvSpPr txBox="1"/>
          <p:nvPr/>
        </p:nvSpPr>
        <p:spPr>
          <a:xfrm>
            <a:off x="1871499" y="4169884"/>
            <a:ext cx="1447800" cy="707886"/>
          </a:xfrm>
          <a:prstGeom prst="rect">
            <a:avLst/>
          </a:prstGeom>
          <a:noFill/>
        </p:spPr>
        <p:txBody>
          <a:bodyPr wrap="square" rtlCol="0">
            <a:spAutoFit/>
          </a:bodyPr>
          <a:lstStyle/>
          <a:p>
            <a:r>
              <a:rPr lang="en-US" sz="4000" b="1" dirty="0" smtClean="0">
                <a:solidFill>
                  <a:srgbClr val="C00000"/>
                </a:solidFill>
              </a:rPr>
              <a:t>30%</a:t>
            </a:r>
            <a:endParaRPr lang="en-US" sz="4000" b="1" dirty="0">
              <a:solidFill>
                <a:srgbClr val="C00000"/>
              </a:solidFill>
            </a:endParaRPr>
          </a:p>
        </p:txBody>
      </p:sp>
      <p:sp>
        <p:nvSpPr>
          <p:cNvPr id="12" name="TextBox 11"/>
          <p:cNvSpPr txBox="1"/>
          <p:nvPr/>
        </p:nvSpPr>
        <p:spPr>
          <a:xfrm>
            <a:off x="3252716" y="2466621"/>
            <a:ext cx="4191000" cy="707886"/>
          </a:xfrm>
          <a:prstGeom prst="rect">
            <a:avLst/>
          </a:prstGeom>
          <a:noFill/>
        </p:spPr>
        <p:txBody>
          <a:bodyPr wrap="square" rtlCol="0">
            <a:spAutoFit/>
          </a:bodyPr>
          <a:lstStyle/>
          <a:p>
            <a:r>
              <a:rPr lang="en-US" sz="2000" dirty="0" smtClean="0">
                <a:solidFill>
                  <a:srgbClr val="19457A"/>
                </a:solidFill>
              </a:rPr>
              <a:t>By 2020, jobs in Nevada requiring a career certificate or college degree</a:t>
            </a:r>
            <a:endParaRPr lang="en-US" sz="2000" dirty="0">
              <a:solidFill>
                <a:srgbClr val="19457A"/>
              </a:solidFill>
            </a:endParaRPr>
          </a:p>
        </p:txBody>
      </p:sp>
      <p:sp>
        <p:nvSpPr>
          <p:cNvPr id="13" name="TextBox 12"/>
          <p:cNvSpPr txBox="1"/>
          <p:nvPr/>
        </p:nvSpPr>
        <p:spPr>
          <a:xfrm>
            <a:off x="3252716" y="3329442"/>
            <a:ext cx="3962400" cy="707886"/>
          </a:xfrm>
          <a:prstGeom prst="rect">
            <a:avLst/>
          </a:prstGeom>
          <a:noFill/>
        </p:spPr>
        <p:txBody>
          <a:bodyPr wrap="square" rtlCol="0">
            <a:spAutoFit/>
          </a:bodyPr>
          <a:lstStyle/>
          <a:p>
            <a:r>
              <a:rPr lang="en-US" sz="2000" dirty="0" smtClean="0">
                <a:solidFill>
                  <a:srgbClr val="19457A"/>
                </a:solidFill>
              </a:rPr>
              <a:t>Nevada adults who currently have an associate degree or higher</a:t>
            </a:r>
            <a:endParaRPr lang="en-US" sz="2000" dirty="0">
              <a:solidFill>
                <a:srgbClr val="19457A"/>
              </a:solidFill>
            </a:endParaRPr>
          </a:p>
        </p:txBody>
      </p:sp>
      <p:sp>
        <p:nvSpPr>
          <p:cNvPr id="14" name="TextBox 13"/>
          <p:cNvSpPr txBox="1"/>
          <p:nvPr/>
        </p:nvSpPr>
        <p:spPr>
          <a:xfrm>
            <a:off x="3252716" y="4323772"/>
            <a:ext cx="3962400" cy="400110"/>
          </a:xfrm>
          <a:prstGeom prst="rect">
            <a:avLst/>
          </a:prstGeom>
          <a:noFill/>
        </p:spPr>
        <p:txBody>
          <a:bodyPr wrap="square" rtlCol="0">
            <a:spAutoFit/>
          </a:bodyPr>
          <a:lstStyle/>
          <a:p>
            <a:r>
              <a:rPr lang="en-US" sz="2000" b="1" dirty="0" smtClean="0">
                <a:solidFill>
                  <a:srgbClr val="C00000"/>
                </a:solidFill>
              </a:rPr>
              <a:t>The Skills Gap</a:t>
            </a:r>
            <a:endParaRPr lang="en-US" sz="2000" b="1" dirty="0">
              <a:solidFill>
                <a:srgbClr val="C00000"/>
              </a:solidFill>
            </a:endParaRPr>
          </a:p>
        </p:txBody>
      </p:sp>
      <p:sp>
        <p:nvSpPr>
          <p:cNvPr id="15" name="TextBox 14"/>
          <p:cNvSpPr txBox="1"/>
          <p:nvPr/>
        </p:nvSpPr>
        <p:spPr>
          <a:xfrm>
            <a:off x="0" y="6087560"/>
            <a:ext cx="9159030" cy="276999"/>
          </a:xfrm>
          <a:prstGeom prst="rect">
            <a:avLst/>
          </a:prstGeom>
          <a:noFill/>
        </p:spPr>
        <p:txBody>
          <a:bodyPr wrap="square" rtlCol="0">
            <a:spAutoFit/>
          </a:bodyPr>
          <a:lstStyle/>
          <a:p>
            <a:pPr algn="ctr"/>
            <a:r>
              <a:rPr lang="en-US" sz="1200" dirty="0" smtClean="0"/>
              <a:t>Source:  </a:t>
            </a:r>
            <a:r>
              <a:rPr lang="en-US" sz="1200" i="1" dirty="0" smtClean="0"/>
              <a:t>Time is the Enemy</a:t>
            </a:r>
            <a:r>
              <a:rPr lang="en-US" sz="1200" dirty="0" smtClean="0"/>
              <a:t>, Complete College America, 2011</a:t>
            </a:r>
            <a:endParaRPr lang="en-US" sz="1200" dirty="0"/>
          </a:p>
        </p:txBody>
      </p:sp>
    </p:spTree>
    <p:extLst>
      <p:ext uri="{BB962C8B-B14F-4D97-AF65-F5344CB8AC3E}">
        <p14:creationId xmlns:p14="http://schemas.microsoft.com/office/powerpoint/2010/main" val="3778859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13</a:t>
            </a:fld>
            <a:endParaRPr lang="en-US" dirty="0"/>
          </a:p>
        </p:txBody>
      </p:sp>
      <p:sp>
        <p:nvSpPr>
          <p:cNvPr id="8" name="TextBox 7"/>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ACCOUNTABILITY &amp; PERFORMANCE</a:t>
            </a:r>
            <a:endParaRPr lang="en-US" b="1" dirty="0">
              <a:solidFill>
                <a:schemeClr val="bg1"/>
              </a:solidFill>
            </a:endParaRPr>
          </a:p>
        </p:txBody>
      </p:sp>
      <p:sp>
        <p:nvSpPr>
          <p:cNvPr id="16" name="Rectangle 15"/>
          <p:cNvSpPr/>
          <p:nvPr/>
        </p:nvSpPr>
        <p:spPr>
          <a:xfrm>
            <a:off x="0" y="1143000"/>
            <a:ext cx="9159030" cy="523220"/>
          </a:xfrm>
          <a:prstGeom prst="rect">
            <a:avLst/>
          </a:prstGeom>
        </p:spPr>
        <p:txBody>
          <a:bodyPr wrap="square">
            <a:spAutoFit/>
          </a:bodyPr>
          <a:lstStyle/>
          <a:p>
            <a:pPr algn="ctr"/>
            <a:r>
              <a:rPr lang="en-US" sz="2800" b="1" dirty="0">
                <a:solidFill>
                  <a:srgbClr val="1D457A"/>
                </a:solidFill>
              </a:rPr>
              <a:t>Number of Degrees and Certificates Awarded</a:t>
            </a:r>
          </a:p>
        </p:txBody>
      </p:sp>
      <p:graphicFrame>
        <p:nvGraphicFramePr>
          <p:cNvPr id="17" name="Table 16"/>
          <p:cNvGraphicFramePr>
            <a:graphicFrameLocks noGrp="1"/>
          </p:cNvGraphicFramePr>
          <p:nvPr>
            <p:extLst>
              <p:ext uri="{D42A27DB-BD31-4B8C-83A1-F6EECF244321}">
                <p14:modId xmlns:p14="http://schemas.microsoft.com/office/powerpoint/2010/main" val="4218363192"/>
              </p:ext>
            </p:extLst>
          </p:nvPr>
        </p:nvGraphicFramePr>
        <p:xfrm>
          <a:off x="330231" y="1905000"/>
          <a:ext cx="8483538" cy="2743200"/>
        </p:xfrm>
        <a:graphic>
          <a:graphicData uri="http://schemas.openxmlformats.org/drawingml/2006/table">
            <a:tbl>
              <a:tblPr firstRow="1" bandRow="1">
                <a:tableStyleId>{5C22544A-7EE6-4342-B048-85BDC9FD1C3A}</a:tableStyleId>
              </a:tblPr>
              <a:tblGrid>
                <a:gridCol w="2132785"/>
                <a:gridCol w="1066393"/>
                <a:gridCol w="1066393"/>
                <a:gridCol w="990222"/>
                <a:gridCol w="990222"/>
                <a:gridCol w="990222"/>
                <a:gridCol w="1247301"/>
              </a:tblGrid>
              <a:tr h="497565">
                <a:tc>
                  <a:txBody>
                    <a:bodyPr/>
                    <a:lstStyle/>
                    <a:p>
                      <a:endParaRPr lang="en-US" dirty="0"/>
                    </a:p>
                  </a:txBody>
                  <a:tcPr>
                    <a:solidFill>
                      <a:srgbClr val="19457A"/>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2007-08</a:t>
                      </a:r>
                    </a:p>
                  </a:txBody>
                  <a:tcPr anchor="ctr">
                    <a:solidFill>
                      <a:srgbClr val="19457A"/>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2008-09</a:t>
                      </a:r>
                    </a:p>
                  </a:txBody>
                  <a:tcPr anchor="ctr">
                    <a:solidFill>
                      <a:srgbClr val="19457A"/>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2009-10</a:t>
                      </a:r>
                    </a:p>
                  </a:txBody>
                  <a:tcPr anchor="ctr">
                    <a:solidFill>
                      <a:srgbClr val="19457A"/>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2010-11</a:t>
                      </a:r>
                    </a:p>
                  </a:txBody>
                  <a:tcPr anchor="ctr">
                    <a:solidFill>
                      <a:srgbClr val="19457A"/>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2011-12</a:t>
                      </a:r>
                    </a:p>
                  </a:txBody>
                  <a:tcPr anchor="ctr">
                    <a:solidFill>
                      <a:srgbClr val="19457A"/>
                    </a:solidFill>
                  </a:tcPr>
                </a:tc>
                <a:tc>
                  <a:txBody>
                    <a:bodyPr/>
                    <a:lstStyle/>
                    <a:p>
                      <a:pPr algn="ctr"/>
                      <a:r>
                        <a:rPr lang="en-US" dirty="0" smtClean="0"/>
                        <a:t>5-year Percent Change</a:t>
                      </a:r>
                      <a:endParaRPr lang="en-US" dirty="0"/>
                    </a:p>
                  </a:txBody>
                  <a:tcPr>
                    <a:solidFill>
                      <a:srgbClr val="19457A"/>
                    </a:solidFill>
                  </a:tcPr>
                </a:tc>
              </a:tr>
              <a:tr h="201790">
                <a:tc>
                  <a:txBody>
                    <a:bodyPr/>
                    <a:lstStyle/>
                    <a:p>
                      <a:r>
                        <a:rPr lang="en-US" baseline="0" dirty="0" smtClean="0">
                          <a:solidFill>
                            <a:srgbClr val="19457A"/>
                          </a:solidFill>
                        </a:rPr>
                        <a:t>Certificates </a:t>
                      </a:r>
                      <a:r>
                        <a:rPr lang="en-US" sz="1200" baseline="0" dirty="0" smtClean="0">
                          <a:solidFill>
                            <a:srgbClr val="19457A"/>
                          </a:solidFill>
                        </a:rPr>
                        <a:t>(30+ credits)</a:t>
                      </a:r>
                      <a:endParaRPr lang="en-US" sz="1200"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301</a:t>
                      </a:r>
                      <a:endParaRPr lang="en-US" dirty="0">
                        <a:solidFill>
                          <a:srgbClr val="19457A"/>
                        </a:solidFill>
                      </a:endParaRPr>
                    </a:p>
                  </a:txBody>
                  <a:tcPr anchor="ctr">
                    <a:solidFill>
                      <a:srgbClr val="19457A">
                        <a:alpha val="30000"/>
                      </a:srgbClr>
                    </a:solidFill>
                  </a:tcPr>
                </a:tc>
                <a:tc>
                  <a:txBody>
                    <a:bodyPr/>
                    <a:lstStyle/>
                    <a:p>
                      <a:pPr algn="ctr"/>
                      <a:r>
                        <a:rPr lang="en-US" dirty="0" smtClean="0">
                          <a:solidFill>
                            <a:srgbClr val="19457A"/>
                          </a:solidFill>
                        </a:rPr>
                        <a:t>341</a:t>
                      </a:r>
                      <a:endParaRPr lang="en-US" dirty="0">
                        <a:solidFill>
                          <a:srgbClr val="19457A"/>
                        </a:solidFill>
                      </a:endParaRPr>
                    </a:p>
                  </a:txBody>
                  <a:tcPr anchor="ctr">
                    <a:solidFill>
                      <a:srgbClr val="19457A">
                        <a:alpha val="30000"/>
                      </a:srgbClr>
                    </a:solidFill>
                  </a:tcPr>
                </a:tc>
                <a:tc>
                  <a:txBody>
                    <a:bodyPr/>
                    <a:lstStyle/>
                    <a:p>
                      <a:pPr algn="ctr"/>
                      <a:r>
                        <a:rPr lang="en-US" dirty="0" smtClean="0">
                          <a:solidFill>
                            <a:srgbClr val="19457A"/>
                          </a:solidFill>
                        </a:rPr>
                        <a:t>390</a:t>
                      </a:r>
                      <a:endParaRPr lang="en-US" dirty="0">
                        <a:solidFill>
                          <a:srgbClr val="19457A"/>
                        </a:solidFill>
                      </a:endParaRPr>
                    </a:p>
                  </a:txBody>
                  <a:tcPr anchor="ctr">
                    <a:solidFill>
                      <a:srgbClr val="19457A">
                        <a:alpha val="30000"/>
                      </a:srgbClr>
                    </a:solidFill>
                  </a:tcPr>
                </a:tc>
                <a:tc>
                  <a:txBody>
                    <a:bodyPr/>
                    <a:lstStyle/>
                    <a:p>
                      <a:pPr algn="ctr"/>
                      <a:r>
                        <a:rPr lang="en-US" dirty="0" smtClean="0">
                          <a:solidFill>
                            <a:srgbClr val="19457A"/>
                          </a:solidFill>
                        </a:rPr>
                        <a:t>623</a:t>
                      </a:r>
                      <a:endParaRPr lang="en-US" dirty="0">
                        <a:solidFill>
                          <a:srgbClr val="19457A"/>
                        </a:solidFill>
                      </a:endParaRPr>
                    </a:p>
                  </a:txBody>
                  <a:tcPr anchor="ctr">
                    <a:solidFill>
                      <a:srgbClr val="19457A">
                        <a:alpha val="30000"/>
                      </a:srgbClr>
                    </a:solidFill>
                  </a:tcPr>
                </a:tc>
                <a:tc>
                  <a:txBody>
                    <a:bodyPr/>
                    <a:lstStyle/>
                    <a:p>
                      <a:pPr algn="ctr"/>
                      <a:r>
                        <a:rPr lang="en-US" dirty="0" smtClean="0">
                          <a:solidFill>
                            <a:srgbClr val="19457A"/>
                          </a:solidFill>
                        </a:rPr>
                        <a:t>540</a:t>
                      </a:r>
                      <a:endParaRPr lang="en-US" dirty="0">
                        <a:solidFill>
                          <a:srgbClr val="19457A"/>
                        </a:solidFill>
                      </a:endParaRPr>
                    </a:p>
                  </a:txBody>
                  <a:tcPr anchor="ctr">
                    <a:solidFill>
                      <a:srgbClr val="19457A">
                        <a:alpha val="30000"/>
                      </a:srgbClr>
                    </a:solidFill>
                  </a:tcPr>
                </a:tc>
                <a:tc>
                  <a:txBody>
                    <a:bodyPr/>
                    <a:lstStyle/>
                    <a:p>
                      <a:pPr algn="ctr"/>
                      <a:r>
                        <a:rPr lang="en-US" b="1" dirty="0" smtClean="0">
                          <a:solidFill>
                            <a:srgbClr val="19457A"/>
                          </a:solidFill>
                        </a:rPr>
                        <a:t>49.5%</a:t>
                      </a:r>
                      <a:endParaRPr lang="en-US" b="1" dirty="0">
                        <a:solidFill>
                          <a:srgbClr val="19457A"/>
                        </a:solidFill>
                      </a:endParaRPr>
                    </a:p>
                  </a:txBody>
                  <a:tcPr anchor="ctr">
                    <a:solidFill>
                      <a:srgbClr val="19457A">
                        <a:alpha val="30000"/>
                      </a:srgbClr>
                    </a:solidFill>
                  </a:tcPr>
                </a:tc>
              </a:tr>
              <a:tr h="201790">
                <a:tc>
                  <a:txBody>
                    <a:bodyPr/>
                    <a:lstStyle/>
                    <a:p>
                      <a:r>
                        <a:rPr lang="en-US" sz="1800" dirty="0" smtClean="0">
                          <a:solidFill>
                            <a:srgbClr val="19457A"/>
                          </a:solidFill>
                        </a:rPr>
                        <a:t>Skills</a:t>
                      </a:r>
                      <a:r>
                        <a:rPr lang="en-US" sz="1800" baseline="0" dirty="0" smtClean="0">
                          <a:solidFill>
                            <a:srgbClr val="19457A"/>
                          </a:solidFill>
                        </a:rPr>
                        <a:t> Certificates</a:t>
                      </a:r>
                      <a:endParaRPr lang="en-US" sz="1800" dirty="0">
                        <a:solidFill>
                          <a:srgbClr val="19457A"/>
                        </a:solidFill>
                      </a:endParaRPr>
                    </a:p>
                  </a:txBody>
                  <a:tcPr>
                    <a:solidFill>
                      <a:srgbClr val="19457A">
                        <a:alpha val="10000"/>
                      </a:srgbClr>
                    </a:solidFill>
                  </a:tcPr>
                </a:tc>
                <a:tc>
                  <a:txBody>
                    <a:bodyPr/>
                    <a:lstStyle/>
                    <a:p>
                      <a:pPr algn="ctr"/>
                      <a:r>
                        <a:rPr lang="en-US" dirty="0" smtClean="0">
                          <a:solidFill>
                            <a:srgbClr val="19457A"/>
                          </a:solidFill>
                        </a:rPr>
                        <a:t>--</a:t>
                      </a:r>
                      <a:endParaRPr lang="en-US" dirty="0">
                        <a:solidFill>
                          <a:srgbClr val="19457A"/>
                        </a:solidFill>
                      </a:endParaRPr>
                    </a:p>
                  </a:txBody>
                  <a:tcPr anchor="ctr">
                    <a:solidFill>
                      <a:srgbClr val="19457A">
                        <a:alpha val="10000"/>
                      </a:srgbClr>
                    </a:solidFill>
                  </a:tcPr>
                </a:tc>
                <a:tc>
                  <a:txBody>
                    <a:bodyPr/>
                    <a:lstStyle/>
                    <a:p>
                      <a:pPr algn="ctr"/>
                      <a:r>
                        <a:rPr lang="en-US" dirty="0" smtClean="0">
                          <a:solidFill>
                            <a:srgbClr val="19457A"/>
                          </a:solidFill>
                        </a:rPr>
                        <a:t>--</a:t>
                      </a:r>
                      <a:endParaRPr lang="en-US" dirty="0">
                        <a:solidFill>
                          <a:srgbClr val="19457A"/>
                        </a:solidFill>
                      </a:endParaRPr>
                    </a:p>
                  </a:txBody>
                  <a:tcPr anchor="ctr">
                    <a:solidFill>
                      <a:srgbClr val="19457A">
                        <a:alpha val="10000"/>
                      </a:srgbClr>
                    </a:solidFill>
                  </a:tcPr>
                </a:tc>
                <a:tc>
                  <a:txBody>
                    <a:bodyPr/>
                    <a:lstStyle/>
                    <a:p>
                      <a:pPr algn="ctr"/>
                      <a:r>
                        <a:rPr lang="en-US" dirty="0" smtClean="0">
                          <a:solidFill>
                            <a:srgbClr val="19457A"/>
                          </a:solidFill>
                        </a:rPr>
                        <a:t>--</a:t>
                      </a:r>
                      <a:endParaRPr lang="en-US" dirty="0">
                        <a:solidFill>
                          <a:srgbClr val="19457A"/>
                        </a:solidFill>
                      </a:endParaRPr>
                    </a:p>
                  </a:txBody>
                  <a:tcPr anchor="ctr">
                    <a:solidFill>
                      <a:srgbClr val="19457A">
                        <a:alpha val="10000"/>
                      </a:srgbClr>
                    </a:solidFill>
                  </a:tcPr>
                </a:tc>
                <a:tc>
                  <a:txBody>
                    <a:bodyPr/>
                    <a:lstStyle/>
                    <a:p>
                      <a:pPr algn="ctr"/>
                      <a:r>
                        <a:rPr lang="en-US" dirty="0" smtClean="0">
                          <a:solidFill>
                            <a:srgbClr val="19457A"/>
                          </a:solidFill>
                        </a:rPr>
                        <a:t>--</a:t>
                      </a:r>
                      <a:endParaRPr lang="en-US" dirty="0">
                        <a:solidFill>
                          <a:srgbClr val="19457A"/>
                        </a:solidFill>
                      </a:endParaRPr>
                    </a:p>
                  </a:txBody>
                  <a:tcPr anchor="ctr">
                    <a:solidFill>
                      <a:srgbClr val="19457A">
                        <a:alpha val="10000"/>
                      </a:srgbClr>
                    </a:solidFill>
                  </a:tcPr>
                </a:tc>
                <a:tc>
                  <a:txBody>
                    <a:bodyPr/>
                    <a:lstStyle/>
                    <a:p>
                      <a:pPr algn="ctr"/>
                      <a:r>
                        <a:rPr lang="en-US" dirty="0" smtClean="0">
                          <a:solidFill>
                            <a:srgbClr val="19457A"/>
                          </a:solidFill>
                        </a:rPr>
                        <a:t>--</a:t>
                      </a:r>
                      <a:endParaRPr lang="en-US" dirty="0">
                        <a:solidFill>
                          <a:srgbClr val="19457A"/>
                        </a:solidFill>
                      </a:endParaRPr>
                    </a:p>
                  </a:txBody>
                  <a:tcPr anchor="ctr">
                    <a:solidFill>
                      <a:srgbClr val="19457A">
                        <a:alpha val="10000"/>
                      </a:srgbClr>
                    </a:solidFill>
                  </a:tcPr>
                </a:tc>
                <a:tc>
                  <a:txBody>
                    <a:bodyPr/>
                    <a:lstStyle/>
                    <a:p>
                      <a:pPr algn="ctr"/>
                      <a:r>
                        <a:rPr lang="en-US" b="1" dirty="0" smtClean="0">
                          <a:solidFill>
                            <a:srgbClr val="19457A"/>
                          </a:solidFill>
                        </a:rPr>
                        <a:t>--</a:t>
                      </a:r>
                      <a:endParaRPr lang="en-US" b="1" dirty="0">
                        <a:solidFill>
                          <a:srgbClr val="19457A"/>
                        </a:solidFill>
                      </a:endParaRPr>
                    </a:p>
                  </a:txBody>
                  <a:tcPr anchor="ctr">
                    <a:solidFill>
                      <a:srgbClr val="19457A">
                        <a:alpha val="10000"/>
                      </a:srgbClr>
                    </a:solidFill>
                  </a:tcPr>
                </a:tc>
              </a:tr>
              <a:tr h="201790">
                <a:tc>
                  <a:txBody>
                    <a:bodyPr/>
                    <a:lstStyle/>
                    <a:p>
                      <a:r>
                        <a:rPr lang="en-US" dirty="0" smtClean="0">
                          <a:solidFill>
                            <a:srgbClr val="19457A"/>
                          </a:solidFill>
                        </a:rPr>
                        <a:t>Associates degrees</a:t>
                      </a:r>
                      <a:endParaRPr lang="en-US"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2,936</a:t>
                      </a:r>
                      <a:endParaRPr lang="en-US"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3,054</a:t>
                      </a:r>
                      <a:endParaRPr lang="en-US"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3,377</a:t>
                      </a:r>
                      <a:endParaRPr lang="en-US"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3,811</a:t>
                      </a:r>
                      <a:endParaRPr lang="en-US"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3,853</a:t>
                      </a:r>
                      <a:endParaRPr lang="en-US" dirty="0">
                        <a:solidFill>
                          <a:srgbClr val="19457A"/>
                        </a:solidFill>
                      </a:endParaRPr>
                    </a:p>
                  </a:txBody>
                  <a:tcPr>
                    <a:solidFill>
                      <a:srgbClr val="19457A">
                        <a:alpha val="30000"/>
                      </a:srgbClr>
                    </a:solidFill>
                  </a:tcPr>
                </a:tc>
                <a:tc>
                  <a:txBody>
                    <a:bodyPr/>
                    <a:lstStyle/>
                    <a:p>
                      <a:pPr algn="ctr"/>
                      <a:r>
                        <a:rPr lang="en-US" b="1" dirty="0" smtClean="0">
                          <a:solidFill>
                            <a:srgbClr val="19457A"/>
                          </a:solidFill>
                        </a:rPr>
                        <a:t>31.2%</a:t>
                      </a:r>
                      <a:endParaRPr lang="en-US" b="1" dirty="0">
                        <a:solidFill>
                          <a:srgbClr val="19457A"/>
                        </a:solidFill>
                      </a:endParaRPr>
                    </a:p>
                  </a:txBody>
                  <a:tcPr>
                    <a:solidFill>
                      <a:srgbClr val="19457A">
                        <a:alpha val="30000"/>
                      </a:srgbClr>
                    </a:solidFill>
                  </a:tcPr>
                </a:tc>
              </a:tr>
              <a:tr h="201790">
                <a:tc>
                  <a:txBody>
                    <a:bodyPr/>
                    <a:lstStyle/>
                    <a:p>
                      <a:r>
                        <a:rPr lang="en-US" dirty="0" smtClean="0">
                          <a:solidFill>
                            <a:srgbClr val="19457A"/>
                          </a:solidFill>
                        </a:rPr>
                        <a:t>Bachelor’s degrees</a:t>
                      </a:r>
                      <a:endParaRPr lang="en-US" dirty="0">
                        <a:solidFill>
                          <a:srgbClr val="19457A"/>
                        </a:solidFill>
                      </a:endParaRPr>
                    </a:p>
                  </a:txBody>
                  <a:tcPr>
                    <a:solidFill>
                      <a:srgbClr val="19457A">
                        <a:alpha val="10000"/>
                      </a:srgbClr>
                    </a:solidFill>
                  </a:tcPr>
                </a:tc>
                <a:tc>
                  <a:txBody>
                    <a:bodyPr/>
                    <a:lstStyle/>
                    <a:p>
                      <a:pPr algn="ctr"/>
                      <a:r>
                        <a:rPr lang="en-US" dirty="0" smtClean="0">
                          <a:solidFill>
                            <a:srgbClr val="19457A"/>
                          </a:solidFill>
                        </a:rPr>
                        <a:t>6,058</a:t>
                      </a:r>
                      <a:endParaRPr lang="en-US" dirty="0">
                        <a:solidFill>
                          <a:srgbClr val="19457A"/>
                        </a:solidFill>
                      </a:endParaRPr>
                    </a:p>
                  </a:txBody>
                  <a:tcPr>
                    <a:solidFill>
                      <a:srgbClr val="19457A">
                        <a:alpha val="10000"/>
                      </a:srgbClr>
                    </a:solidFill>
                  </a:tcPr>
                </a:tc>
                <a:tc>
                  <a:txBody>
                    <a:bodyPr/>
                    <a:lstStyle/>
                    <a:p>
                      <a:pPr algn="ctr"/>
                      <a:r>
                        <a:rPr lang="en-US" dirty="0" smtClean="0">
                          <a:solidFill>
                            <a:srgbClr val="19457A"/>
                          </a:solidFill>
                        </a:rPr>
                        <a:t>6,231</a:t>
                      </a:r>
                      <a:endParaRPr lang="en-US" dirty="0">
                        <a:solidFill>
                          <a:srgbClr val="19457A"/>
                        </a:solidFill>
                      </a:endParaRPr>
                    </a:p>
                  </a:txBody>
                  <a:tcPr>
                    <a:solidFill>
                      <a:srgbClr val="19457A">
                        <a:alpha val="10000"/>
                      </a:srgbClr>
                    </a:solidFill>
                  </a:tcPr>
                </a:tc>
                <a:tc>
                  <a:txBody>
                    <a:bodyPr/>
                    <a:lstStyle/>
                    <a:p>
                      <a:pPr algn="ctr"/>
                      <a:r>
                        <a:rPr lang="en-US" dirty="0" smtClean="0">
                          <a:solidFill>
                            <a:srgbClr val="19457A"/>
                          </a:solidFill>
                        </a:rPr>
                        <a:t>6,251</a:t>
                      </a:r>
                      <a:endParaRPr lang="en-US" dirty="0">
                        <a:solidFill>
                          <a:srgbClr val="19457A"/>
                        </a:solidFill>
                      </a:endParaRPr>
                    </a:p>
                  </a:txBody>
                  <a:tcPr>
                    <a:solidFill>
                      <a:srgbClr val="19457A">
                        <a:alpha val="10000"/>
                      </a:srgbClr>
                    </a:solidFill>
                  </a:tcPr>
                </a:tc>
                <a:tc>
                  <a:txBody>
                    <a:bodyPr/>
                    <a:lstStyle/>
                    <a:p>
                      <a:pPr algn="ctr"/>
                      <a:r>
                        <a:rPr lang="en-US" dirty="0" smtClean="0">
                          <a:solidFill>
                            <a:srgbClr val="19457A"/>
                          </a:solidFill>
                        </a:rPr>
                        <a:t>6,531</a:t>
                      </a:r>
                      <a:endParaRPr lang="en-US" dirty="0">
                        <a:solidFill>
                          <a:srgbClr val="19457A"/>
                        </a:solidFill>
                      </a:endParaRPr>
                    </a:p>
                  </a:txBody>
                  <a:tcPr>
                    <a:solidFill>
                      <a:srgbClr val="19457A">
                        <a:alpha val="10000"/>
                      </a:srgbClr>
                    </a:solidFill>
                  </a:tcPr>
                </a:tc>
                <a:tc>
                  <a:txBody>
                    <a:bodyPr/>
                    <a:lstStyle/>
                    <a:p>
                      <a:pPr algn="ctr"/>
                      <a:r>
                        <a:rPr lang="en-US" dirty="0" smtClean="0">
                          <a:solidFill>
                            <a:srgbClr val="19457A"/>
                          </a:solidFill>
                        </a:rPr>
                        <a:t>6,625</a:t>
                      </a:r>
                      <a:endParaRPr lang="en-US" dirty="0">
                        <a:solidFill>
                          <a:srgbClr val="19457A"/>
                        </a:solidFill>
                      </a:endParaRPr>
                    </a:p>
                  </a:txBody>
                  <a:tcPr>
                    <a:solidFill>
                      <a:srgbClr val="19457A">
                        <a:alpha val="10000"/>
                      </a:srgbClr>
                    </a:solidFill>
                  </a:tcPr>
                </a:tc>
                <a:tc>
                  <a:txBody>
                    <a:bodyPr/>
                    <a:lstStyle/>
                    <a:p>
                      <a:pPr algn="ctr"/>
                      <a:r>
                        <a:rPr lang="en-US" b="1" dirty="0" smtClean="0">
                          <a:solidFill>
                            <a:srgbClr val="19457A"/>
                          </a:solidFill>
                        </a:rPr>
                        <a:t>9.6%</a:t>
                      </a:r>
                      <a:endParaRPr lang="en-US" b="1" dirty="0">
                        <a:solidFill>
                          <a:srgbClr val="19457A"/>
                        </a:solidFill>
                      </a:endParaRPr>
                    </a:p>
                  </a:txBody>
                  <a:tcPr>
                    <a:solidFill>
                      <a:srgbClr val="19457A">
                        <a:alpha val="10000"/>
                      </a:srgbClr>
                    </a:solidFill>
                  </a:tcPr>
                </a:tc>
              </a:tr>
              <a:tr h="201790">
                <a:tc>
                  <a:txBody>
                    <a:bodyPr/>
                    <a:lstStyle/>
                    <a:p>
                      <a:r>
                        <a:rPr lang="en-US" dirty="0" smtClean="0">
                          <a:solidFill>
                            <a:srgbClr val="19457A"/>
                          </a:solidFill>
                        </a:rPr>
                        <a:t>  Total</a:t>
                      </a:r>
                      <a:endParaRPr lang="en-US"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9,407</a:t>
                      </a:r>
                      <a:endParaRPr lang="en-US"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9,753</a:t>
                      </a:r>
                      <a:endParaRPr lang="en-US"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10,184</a:t>
                      </a:r>
                      <a:endParaRPr lang="en-US"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11,103</a:t>
                      </a:r>
                      <a:endParaRPr lang="en-US" dirty="0">
                        <a:solidFill>
                          <a:srgbClr val="19457A"/>
                        </a:solidFill>
                      </a:endParaRPr>
                    </a:p>
                  </a:txBody>
                  <a:tcPr>
                    <a:solidFill>
                      <a:srgbClr val="19457A">
                        <a:alpha val="30000"/>
                      </a:srgbClr>
                    </a:solidFill>
                  </a:tcPr>
                </a:tc>
                <a:tc>
                  <a:txBody>
                    <a:bodyPr/>
                    <a:lstStyle/>
                    <a:p>
                      <a:pPr algn="ctr"/>
                      <a:r>
                        <a:rPr lang="en-US" dirty="0" smtClean="0">
                          <a:solidFill>
                            <a:srgbClr val="19457A"/>
                          </a:solidFill>
                        </a:rPr>
                        <a:t>10,985</a:t>
                      </a:r>
                      <a:endParaRPr lang="en-US" dirty="0">
                        <a:solidFill>
                          <a:srgbClr val="19457A"/>
                        </a:solidFill>
                      </a:endParaRPr>
                    </a:p>
                  </a:txBody>
                  <a:tcPr>
                    <a:solidFill>
                      <a:srgbClr val="19457A">
                        <a:alpha val="30000"/>
                      </a:srgbClr>
                    </a:solidFill>
                  </a:tcPr>
                </a:tc>
                <a:tc>
                  <a:txBody>
                    <a:bodyPr/>
                    <a:lstStyle/>
                    <a:p>
                      <a:pPr algn="ctr"/>
                      <a:r>
                        <a:rPr lang="en-US" b="1" dirty="0" smtClean="0">
                          <a:solidFill>
                            <a:srgbClr val="19457A"/>
                          </a:solidFill>
                        </a:rPr>
                        <a:t>16.8%</a:t>
                      </a:r>
                      <a:endParaRPr lang="en-US" b="1" dirty="0">
                        <a:solidFill>
                          <a:srgbClr val="19457A"/>
                        </a:solidFill>
                      </a:endParaRPr>
                    </a:p>
                  </a:txBody>
                  <a:tcPr>
                    <a:solidFill>
                      <a:srgbClr val="19457A">
                        <a:alpha val="30000"/>
                      </a:srgbClr>
                    </a:solidFill>
                  </a:tcPr>
                </a:tc>
              </a:tr>
            </a:tbl>
          </a:graphicData>
        </a:graphic>
      </p:graphicFrame>
      <p:sp>
        <p:nvSpPr>
          <p:cNvPr id="18" name="Rectangle 17"/>
          <p:cNvSpPr/>
          <p:nvPr/>
        </p:nvSpPr>
        <p:spPr>
          <a:xfrm>
            <a:off x="346881" y="5105400"/>
            <a:ext cx="8382000" cy="830997"/>
          </a:xfrm>
          <a:prstGeom prst="rect">
            <a:avLst/>
          </a:prstGeom>
        </p:spPr>
        <p:txBody>
          <a:bodyPr wrap="square">
            <a:spAutoFit/>
          </a:bodyPr>
          <a:lstStyle/>
          <a:p>
            <a:pPr algn="ctr"/>
            <a:r>
              <a:rPr lang="en-US" sz="1600" dirty="0"/>
              <a:t>Note:  Figures do not include master’s, doctoral, first-professional degrees and post-baccalaureate certificates.  Bachelor’s degrees with second majors are counted only once.</a:t>
            </a:r>
          </a:p>
          <a:p>
            <a:pPr algn="ctr"/>
            <a:r>
              <a:rPr lang="en-US" sz="1600" dirty="0"/>
              <a:t>Source:  IPEDS </a:t>
            </a:r>
          </a:p>
        </p:txBody>
      </p:sp>
    </p:spTree>
    <p:extLst>
      <p:ext uri="{BB962C8B-B14F-4D97-AF65-F5344CB8AC3E}">
        <p14:creationId xmlns:p14="http://schemas.microsoft.com/office/powerpoint/2010/main" val="2180595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14</a:t>
            </a:fld>
            <a:endParaRPr lang="en-US" dirty="0"/>
          </a:p>
        </p:txBody>
      </p:sp>
      <p:sp>
        <p:nvSpPr>
          <p:cNvPr id="8" name="TextBox 7"/>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ACCOUNTABILITY &amp; PERFORMANCE</a:t>
            </a:r>
            <a:endParaRPr lang="en-US" b="1" dirty="0">
              <a:solidFill>
                <a:schemeClr val="bg1"/>
              </a:solidFill>
            </a:endParaRPr>
          </a:p>
        </p:txBody>
      </p:sp>
      <p:sp>
        <p:nvSpPr>
          <p:cNvPr id="10" name="TextBox 9"/>
          <p:cNvSpPr txBox="1"/>
          <p:nvPr/>
        </p:nvSpPr>
        <p:spPr>
          <a:xfrm>
            <a:off x="1" y="1076980"/>
            <a:ext cx="9144000" cy="523220"/>
          </a:xfrm>
          <a:prstGeom prst="rect">
            <a:avLst/>
          </a:prstGeom>
          <a:noFill/>
        </p:spPr>
        <p:txBody>
          <a:bodyPr wrap="square" rtlCol="0">
            <a:spAutoFit/>
          </a:bodyPr>
          <a:lstStyle/>
          <a:p>
            <a:pPr algn="ctr"/>
            <a:r>
              <a:rPr lang="en-US" sz="2800" b="1" dirty="0" smtClean="0">
                <a:solidFill>
                  <a:srgbClr val="19457A"/>
                </a:solidFill>
              </a:rPr>
              <a:t>Skills Certificates – A New </a:t>
            </a:r>
            <a:r>
              <a:rPr lang="en-US" sz="2800" b="1" dirty="0">
                <a:solidFill>
                  <a:srgbClr val="19457A"/>
                </a:solidFill>
              </a:rPr>
              <a:t>R</a:t>
            </a:r>
            <a:r>
              <a:rPr lang="en-US" sz="2800" b="1" dirty="0" smtClean="0">
                <a:solidFill>
                  <a:srgbClr val="19457A"/>
                </a:solidFill>
              </a:rPr>
              <a:t>eporting </a:t>
            </a:r>
            <a:r>
              <a:rPr lang="en-US" sz="2800" b="1" dirty="0">
                <a:solidFill>
                  <a:srgbClr val="19457A"/>
                </a:solidFill>
              </a:rPr>
              <a:t>M</a:t>
            </a:r>
            <a:r>
              <a:rPr lang="en-US" sz="2800" b="1" dirty="0" smtClean="0">
                <a:solidFill>
                  <a:srgbClr val="19457A"/>
                </a:solidFill>
              </a:rPr>
              <a:t>easure</a:t>
            </a:r>
          </a:p>
        </p:txBody>
      </p:sp>
      <p:graphicFrame>
        <p:nvGraphicFramePr>
          <p:cNvPr id="11" name="Table 10"/>
          <p:cNvGraphicFramePr>
            <a:graphicFrameLocks noGrp="1"/>
          </p:cNvGraphicFramePr>
          <p:nvPr>
            <p:extLst>
              <p:ext uri="{D42A27DB-BD31-4B8C-83A1-F6EECF244321}">
                <p14:modId xmlns:p14="http://schemas.microsoft.com/office/powerpoint/2010/main" val="1124581860"/>
              </p:ext>
            </p:extLst>
          </p:nvPr>
        </p:nvGraphicFramePr>
        <p:xfrm>
          <a:off x="4038600" y="1752600"/>
          <a:ext cx="4800600" cy="3402841"/>
        </p:xfrm>
        <a:graphic>
          <a:graphicData uri="http://schemas.openxmlformats.org/drawingml/2006/table">
            <a:tbl>
              <a:tblPr firstRow="1" bandRow="1">
                <a:tableStyleId>{5C22544A-7EE6-4342-B048-85BDC9FD1C3A}</a:tableStyleId>
              </a:tblPr>
              <a:tblGrid>
                <a:gridCol w="1380173"/>
                <a:gridCol w="3420427"/>
              </a:tblGrid>
              <a:tr h="893676">
                <a:tc>
                  <a:txBody>
                    <a:bodyPr/>
                    <a:lstStyle/>
                    <a:p>
                      <a:pPr algn="ctr"/>
                      <a:r>
                        <a:rPr lang="en-US" dirty="0" smtClean="0"/>
                        <a:t>2012-13</a:t>
                      </a:r>
                      <a:endParaRPr lang="en-US" dirty="0"/>
                    </a:p>
                  </a:txBody>
                  <a:tcPr anchor="ctr">
                    <a:solidFill>
                      <a:srgbClr val="19457A"/>
                    </a:solidFill>
                  </a:tcPr>
                </a:tc>
                <a:tc>
                  <a:txBody>
                    <a:bodyPr/>
                    <a:lstStyle/>
                    <a:p>
                      <a:pPr algn="ctr"/>
                      <a:r>
                        <a:rPr lang="en-US" dirty="0" smtClean="0"/>
                        <a:t>Skills</a:t>
                      </a:r>
                      <a:r>
                        <a:rPr lang="en-US" baseline="0" dirty="0" smtClean="0"/>
                        <a:t> Certificates</a:t>
                      </a:r>
                    </a:p>
                    <a:p>
                      <a:pPr algn="ctr"/>
                      <a:r>
                        <a:rPr lang="en-US" baseline="0" dirty="0" smtClean="0"/>
                        <a:t>Less than 30 Credit Hours</a:t>
                      </a:r>
                      <a:endParaRPr lang="en-US" dirty="0"/>
                    </a:p>
                  </a:txBody>
                  <a:tcPr>
                    <a:solidFill>
                      <a:srgbClr val="19457A"/>
                    </a:solidFill>
                  </a:tcPr>
                </a:tc>
              </a:tr>
              <a:tr h="501833">
                <a:tc>
                  <a:txBody>
                    <a:bodyPr/>
                    <a:lstStyle/>
                    <a:p>
                      <a:r>
                        <a:rPr lang="en-US" b="1" dirty="0" smtClean="0">
                          <a:solidFill>
                            <a:srgbClr val="19457A"/>
                          </a:solidFill>
                        </a:rPr>
                        <a:t>CSN</a:t>
                      </a:r>
                      <a:endParaRPr lang="en-US" b="1" dirty="0">
                        <a:solidFill>
                          <a:srgbClr val="19457A"/>
                        </a:solidFill>
                      </a:endParaRPr>
                    </a:p>
                  </a:txBody>
                  <a:tcPr>
                    <a:solidFill>
                      <a:srgbClr val="19457A">
                        <a:alpha val="30000"/>
                      </a:srgbClr>
                    </a:solidFill>
                  </a:tcPr>
                </a:tc>
                <a:tc>
                  <a:txBody>
                    <a:bodyPr/>
                    <a:lstStyle/>
                    <a:p>
                      <a:pPr algn="ctr"/>
                      <a:r>
                        <a:rPr lang="en-US" b="1" dirty="0" smtClean="0">
                          <a:solidFill>
                            <a:srgbClr val="19457A"/>
                          </a:solidFill>
                        </a:rPr>
                        <a:t>1,489</a:t>
                      </a:r>
                      <a:endParaRPr lang="en-US" b="1" dirty="0">
                        <a:solidFill>
                          <a:srgbClr val="19457A"/>
                        </a:solidFill>
                      </a:endParaRPr>
                    </a:p>
                  </a:txBody>
                  <a:tcPr>
                    <a:solidFill>
                      <a:srgbClr val="19457A">
                        <a:alpha val="30000"/>
                      </a:srgbClr>
                    </a:solidFill>
                  </a:tcPr>
                </a:tc>
              </a:tr>
              <a:tr h="501833">
                <a:tc>
                  <a:txBody>
                    <a:bodyPr/>
                    <a:lstStyle/>
                    <a:p>
                      <a:r>
                        <a:rPr lang="en-US" b="1" dirty="0" smtClean="0">
                          <a:solidFill>
                            <a:srgbClr val="19457A"/>
                          </a:solidFill>
                        </a:rPr>
                        <a:t>GBC</a:t>
                      </a:r>
                      <a:endParaRPr lang="en-US" b="1" dirty="0">
                        <a:solidFill>
                          <a:srgbClr val="19457A"/>
                        </a:solidFill>
                      </a:endParaRPr>
                    </a:p>
                  </a:txBody>
                  <a:tcPr>
                    <a:solidFill>
                      <a:srgbClr val="19457A">
                        <a:alpha val="10000"/>
                      </a:srgbClr>
                    </a:solidFill>
                  </a:tcPr>
                </a:tc>
                <a:tc>
                  <a:txBody>
                    <a:bodyPr/>
                    <a:lstStyle/>
                    <a:p>
                      <a:pPr algn="ctr"/>
                      <a:r>
                        <a:rPr lang="en-US" b="1" dirty="0" smtClean="0">
                          <a:solidFill>
                            <a:srgbClr val="19457A"/>
                          </a:solidFill>
                        </a:rPr>
                        <a:t>171</a:t>
                      </a:r>
                      <a:endParaRPr lang="en-US" b="1" dirty="0">
                        <a:solidFill>
                          <a:srgbClr val="19457A"/>
                        </a:solidFill>
                      </a:endParaRPr>
                    </a:p>
                  </a:txBody>
                  <a:tcPr>
                    <a:solidFill>
                      <a:srgbClr val="19457A">
                        <a:alpha val="10000"/>
                      </a:srgbClr>
                    </a:solidFill>
                  </a:tcPr>
                </a:tc>
              </a:tr>
              <a:tr h="501833">
                <a:tc>
                  <a:txBody>
                    <a:bodyPr/>
                    <a:lstStyle/>
                    <a:p>
                      <a:r>
                        <a:rPr lang="en-US" b="1" dirty="0" smtClean="0">
                          <a:solidFill>
                            <a:srgbClr val="19457A"/>
                          </a:solidFill>
                        </a:rPr>
                        <a:t>TMCC</a:t>
                      </a:r>
                      <a:endParaRPr lang="en-US" b="1" dirty="0">
                        <a:solidFill>
                          <a:srgbClr val="19457A"/>
                        </a:solidFill>
                      </a:endParaRPr>
                    </a:p>
                  </a:txBody>
                  <a:tcPr>
                    <a:solidFill>
                      <a:srgbClr val="19457A">
                        <a:alpha val="30000"/>
                      </a:srgbClr>
                    </a:solidFill>
                  </a:tcPr>
                </a:tc>
                <a:tc>
                  <a:txBody>
                    <a:bodyPr/>
                    <a:lstStyle/>
                    <a:p>
                      <a:pPr algn="ctr"/>
                      <a:r>
                        <a:rPr lang="en-US" b="1" dirty="0" smtClean="0">
                          <a:solidFill>
                            <a:srgbClr val="19457A"/>
                          </a:solidFill>
                        </a:rPr>
                        <a:t>534</a:t>
                      </a:r>
                      <a:endParaRPr lang="en-US" b="1" dirty="0">
                        <a:solidFill>
                          <a:srgbClr val="19457A"/>
                        </a:solidFill>
                      </a:endParaRPr>
                    </a:p>
                  </a:txBody>
                  <a:tcPr>
                    <a:solidFill>
                      <a:srgbClr val="19457A">
                        <a:alpha val="30000"/>
                      </a:srgbClr>
                    </a:solidFill>
                  </a:tcPr>
                </a:tc>
              </a:tr>
              <a:tr h="501833">
                <a:tc>
                  <a:txBody>
                    <a:bodyPr/>
                    <a:lstStyle/>
                    <a:p>
                      <a:r>
                        <a:rPr lang="en-US" b="1" dirty="0" smtClean="0">
                          <a:solidFill>
                            <a:srgbClr val="19457A"/>
                          </a:solidFill>
                        </a:rPr>
                        <a:t>WNC</a:t>
                      </a:r>
                      <a:endParaRPr lang="en-US" b="1" dirty="0">
                        <a:solidFill>
                          <a:srgbClr val="19457A"/>
                        </a:solidFill>
                      </a:endParaRPr>
                    </a:p>
                  </a:txBody>
                  <a:tcPr>
                    <a:solidFill>
                      <a:srgbClr val="19457A">
                        <a:alpha val="10000"/>
                      </a:srgbClr>
                    </a:solidFill>
                  </a:tcPr>
                </a:tc>
                <a:tc>
                  <a:txBody>
                    <a:bodyPr/>
                    <a:lstStyle/>
                    <a:p>
                      <a:pPr algn="ctr"/>
                      <a:r>
                        <a:rPr lang="en-US" b="1" dirty="0" smtClean="0">
                          <a:solidFill>
                            <a:srgbClr val="19457A"/>
                          </a:solidFill>
                        </a:rPr>
                        <a:t>293</a:t>
                      </a:r>
                      <a:endParaRPr lang="en-US" b="1" dirty="0">
                        <a:solidFill>
                          <a:srgbClr val="19457A"/>
                        </a:solidFill>
                      </a:endParaRPr>
                    </a:p>
                  </a:txBody>
                  <a:tcPr>
                    <a:solidFill>
                      <a:srgbClr val="19457A">
                        <a:alpha val="10000"/>
                      </a:srgbClr>
                    </a:solidFill>
                  </a:tcPr>
                </a:tc>
              </a:tr>
              <a:tr h="501833">
                <a:tc>
                  <a:txBody>
                    <a:bodyPr/>
                    <a:lstStyle/>
                    <a:p>
                      <a:pPr algn="r"/>
                      <a:r>
                        <a:rPr lang="en-US" b="1" dirty="0" smtClean="0">
                          <a:solidFill>
                            <a:srgbClr val="19457A"/>
                          </a:solidFill>
                        </a:rPr>
                        <a:t>  TOTAL</a:t>
                      </a:r>
                      <a:endParaRPr lang="en-US" b="1" dirty="0">
                        <a:solidFill>
                          <a:srgbClr val="19457A"/>
                        </a:solidFill>
                      </a:endParaRPr>
                    </a:p>
                  </a:txBody>
                  <a:tcPr>
                    <a:solidFill>
                      <a:srgbClr val="19457A">
                        <a:alpha val="30000"/>
                      </a:srgbClr>
                    </a:solidFill>
                  </a:tcPr>
                </a:tc>
                <a:tc>
                  <a:txBody>
                    <a:bodyPr/>
                    <a:lstStyle/>
                    <a:p>
                      <a:pPr algn="ctr"/>
                      <a:r>
                        <a:rPr lang="en-US" b="1" dirty="0" smtClean="0">
                          <a:solidFill>
                            <a:srgbClr val="19457A"/>
                          </a:solidFill>
                        </a:rPr>
                        <a:t>2,487</a:t>
                      </a:r>
                      <a:endParaRPr lang="en-US" b="1" dirty="0">
                        <a:solidFill>
                          <a:srgbClr val="19457A"/>
                        </a:solidFill>
                      </a:endParaRPr>
                    </a:p>
                  </a:txBody>
                  <a:tcPr>
                    <a:solidFill>
                      <a:srgbClr val="19457A">
                        <a:alpha val="30000"/>
                      </a:srgbClr>
                    </a:solidFill>
                  </a:tcPr>
                </a:tc>
              </a:tr>
            </a:tbl>
          </a:graphicData>
        </a:graphic>
      </p:graphicFrame>
      <p:sp>
        <p:nvSpPr>
          <p:cNvPr id="12" name="TextBox 11"/>
          <p:cNvSpPr txBox="1"/>
          <p:nvPr/>
        </p:nvSpPr>
        <p:spPr>
          <a:xfrm>
            <a:off x="377757" y="1600200"/>
            <a:ext cx="3279843" cy="5355312"/>
          </a:xfrm>
          <a:prstGeom prst="rect">
            <a:avLst/>
          </a:prstGeom>
          <a:noFill/>
        </p:spPr>
        <p:txBody>
          <a:bodyPr wrap="square" rtlCol="0">
            <a:spAutoFit/>
          </a:bodyPr>
          <a:lstStyle/>
          <a:p>
            <a:pPr marL="342900" indent="-342900">
              <a:buFont typeface="Arial" panose="020B0604020202020204" pitchFamily="34" charset="0"/>
              <a:buChar char="•"/>
            </a:pPr>
            <a:r>
              <a:rPr lang="en-US" dirty="0" smtClean="0"/>
              <a:t>Certificates of less than 30 credit hours</a:t>
            </a:r>
          </a:p>
          <a:p>
            <a:pPr marL="171450" indent="-17145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Provide preparation necessary to test for state, national or industry recognized certifications</a:t>
            </a:r>
          </a:p>
          <a:p>
            <a:pPr marL="171450" indent="-1714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Examples:  American Welding Society, National Institute for Automotive Service Excellence, Commission on Dietetic Registration</a:t>
            </a:r>
          </a:p>
          <a:p>
            <a:pPr marL="800100" lvl="1"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Portable and stackable credentials</a:t>
            </a:r>
          </a:p>
          <a:p>
            <a:endParaRPr lang="en-US" dirty="0" smtClean="0">
              <a:solidFill>
                <a:srgbClr val="19457A"/>
              </a:solidFill>
            </a:endParaRPr>
          </a:p>
          <a:p>
            <a:endParaRPr lang="en-US" dirty="0" smtClean="0">
              <a:solidFill>
                <a:srgbClr val="19457A"/>
              </a:solidFill>
            </a:endParaRPr>
          </a:p>
        </p:txBody>
      </p:sp>
    </p:spTree>
    <p:extLst>
      <p:ext uri="{BB962C8B-B14F-4D97-AF65-F5344CB8AC3E}">
        <p14:creationId xmlns:p14="http://schemas.microsoft.com/office/powerpoint/2010/main" val="609593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15</a:t>
            </a:fld>
            <a:endParaRPr lang="en-US" dirty="0"/>
          </a:p>
        </p:txBody>
      </p:sp>
      <p:sp>
        <p:nvSpPr>
          <p:cNvPr id="8" name="TextBox 7"/>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ACCOUNTABILITY &amp; PERFORMANCE</a:t>
            </a:r>
            <a:endParaRPr lang="en-US" b="1" dirty="0">
              <a:solidFill>
                <a:schemeClr val="bg1"/>
              </a:solidFill>
            </a:endParaRPr>
          </a:p>
        </p:txBody>
      </p:sp>
      <p:sp>
        <p:nvSpPr>
          <p:cNvPr id="13" name="Title 3"/>
          <p:cNvSpPr>
            <a:spLocks noGrp="1"/>
          </p:cNvSpPr>
          <p:nvPr>
            <p:ph type="title"/>
          </p:nvPr>
        </p:nvSpPr>
        <p:spPr>
          <a:xfrm>
            <a:off x="-31845" y="1085585"/>
            <a:ext cx="9144000" cy="374725"/>
          </a:xfrm>
        </p:spPr>
        <p:txBody>
          <a:bodyPr>
            <a:noAutofit/>
          </a:bodyPr>
          <a:lstStyle/>
          <a:p>
            <a:r>
              <a:rPr lang="en-US" sz="3200" b="1" dirty="0" smtClean="0">
                <a:solidFill>
                  <a:srgbClr val="19457A"/>
                </a:solidFill>
                <a:latin typeface="+mn-lt"/>
              </a:rPr>
              <a:t>Closing the Gap</a:t>
            </a:r>
            <a:endParaRPr lang="en-US" sz="3200" b="1" dirty="0">
              <a:solidFill>
                <a:srgbClr val="19457A"/>
              </a:solidFill>
              <a:latin typeface="+mn-lt"/>
            </a:endParaRPr>
          </a:p>
        </p:txBody>
      </p:sp>
      <p:sp>
        <p:nvSpPr>
          <p:cNvPr id="14" name="Text Placeholder 4"/>
          <p:cNvSpPr txBox="1">
            <a:spLocks/>
          </p:cNvSpPr>
          <p:nvPr/>
        </p:nvSpPr>
        <p:spPr>
          <a:xfrm>
            <a:off x="956921" y="1447800"/>
            <a:ext cx="3602501" cy="762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800" b="1" dirty="0" smtClean="0">
                <a:solidFill>
                  <a:schemeClr val="accent3"/>
                </a:solidFill>
              </a:rPr>
              <a:t>Enrollment Gap</a:t>
            </a:r>
          </a:p>
          <a:p>
            <a:pPr marL="0" indent="0" algn="ctr">
              <a:buNone/>
            </a:pPr>
            <a:r>
              <a:rPr lang="en-US" sz="2000" dirty="0" smtClean="0">
                <a:solidFill>
                  <a:schemeClr val="accent3"/>
                </a:solidFill>
              </a:rPr>
              <a:t>All Enrollments by Category</a:t>
            </a:r>
            <a:endParaRPr lang="en-US" sz="2000" dirty="0">
              <a:solidFill>
                <a:schemeClr val="accent3"/>
              </a:solidFill>
            </a:endParaRPr>
          </a:p>
        </p:txBody>
      </p:sp>
      <p:sp>
        <p:nvSpPr>
          <p:cNvPr id="15" name="Text Placeholder 6"/>
          <p:cNvSpPr txBox="1">
            <a:spLocks/>
          </p:cNvSpPr>
          <p:nvPr/>
        </p:nvSpPr>
        <p:spPr>
          <a:xfrm>
            <a:off x="5257800" y="1460310"/>
            <a:ext cx="3603916" cy="9144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2800" b="1" dirty="0" smtClean="0">
                <a:solidFill>
                  <a:schemeClr val="accent3"/>
                </a:solidFill>
              </a:rPr>
              <a:t>Achievement Gap</a:t>
            </a:r>
          </a:p>
          <a:p>
            <a:pPr marL="0" indent="0" algn="ctr">
              <a:buNone/>
            </a:pPr>
            <a:r>
              <a:rPr lang="en-US" sz="2200" dirty="0" smtClean="0">
                <a:solidFill>
                  <a:schemeClr val="accent3"/>
                </a:solidFill>
              </a:rPr>
              <a:t>All Awards Conferred</a:t>
            </a:r>
            <a:endParaRPr lang="en-US" sz="2200" dirty="0">
              <a:solidFill>
                <a:schemeClr val="accent3"/>
              </a:solidFill>
            </a:endParaRPr>
          </a:p>
        </p:txBody>
      </p:sp>
      <p:graphicFrame>
        <p:nvGraphicFramePr>
          <p:cNvPr id="16" name="Content Placeholder 8"/>
          <p:cNvGraphicFramePr>
            <a:graphicFrameLocks noGrp="1"/>
          </p:cNvGraphicFramePr>
          <p:nvPr>
            <p:ph sz="half" idx="4294967295"/>
            <p:extLst>
              <p:ext uri="{D42A27DB-BD31-4B8C-83A1-F6EECF244321}">
                <p14:modId xmlns:p14="http://schemas.microsoft.com/office/powerpoint/2010/main" val="3510856521"/>
              </p:ext>
            </p:extLst>
          </p:nvPr>
        </p:nvGraphicFramePr>
        <p:xfrm>
          <a:off x="533400" y="1905000"/>
          <a:ext cx="3602501" cy="3523232"/>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Content Placeholder 9"/>
          <p:cNvGraphicFramePr>
            <a:graphicFrameLocks noGrp="1"/>
          </p:cNvGraphicFramePr>
          <p:nvPr>
            <p:ph sz="quarter" idx="4294967295"/>
            <p:extLst>
              <p:ext uri="{D42A27DB-BD31-4B8C-83A1-F6EECF244321}">
                <p14:modId xmlns:p14="http://schemas.microsoft.com/office/powerpoint/2010/main" val="3709293609"/>
              </p:ext>
            </p:extLst>
          </p:nvPr>
        </p:nvGraphicFramePr>
        <p:xfrm>
          <a:off x="5208314" y="1917510"/>
          <a:ext cx="3603916" cy="3523232"/>
        </p:xfrm>
        <a:graphic>
          <a:graphicData uri="http://schemas.openxmlformats.org/drawingml/2006/chart">
            <c:chart xmlns:c="http://schemas.openxmlformats.org/drawingml/2006/chart" xmlns:r="http://schemas.openxmlformats.org/officeDocument/2006/relationships" r:id="rId5"/>
          </a:graphicData>
        </a:graphic>
      </p:graphicFrame>
      <p:pic>
        <p:nvPicPr>
          <p:cNvPr id="18" name="Picture 17"/>
          <p:cNvPicPr/>
          <p:nvPr/>
        </p:nvPicPr>
        <p:blipFill rotWithShape="1">
          <a:blip r:embed="rId6">
            <a:extLst>
              <a:ext uri="{28A0092B-C50C-407E-A947-70E740481C1C}">
                <a14:useLocalDpi xmlns:a14="http://schemas.microsoft.com/office/drawing/2010/main" val="0"/>
              </a:ext>
            </a:extLst>
          </a:blip>
          <a:srcRect l="69895" t="35601" r="1401" b="34399"/>
          <a:stretch/>
        </p:blipFill>
        <p:spPr bwMode="auto">
          <a:xfrm>
            <a:off x="4000488" y="4176712"/>
            <a:ext cx="1494790" cy="509588"/>
          </a:xfrm>
          <a:prstGeom prst="rect">
            <a:avLst/>
          </a:prstGeom>
          <a:noFill/>
          <a:ln>
            <a:noFill/>
          </a:ln>
          <a:extLst>
            <a:ext uri="{53640926-AAD7-44D8-BBD7-CCE9431645EC}">
              <a14:shadowObscured xmlns:a14="http://schemas.microsoft.com/office/drawing/2010/main"/>
            </a:ext>
          </a:extLst>
        </p:spPr>
      </p:pic>
      <p:sp>
        <p:nvSpPr>
          <p:cNvPr id="2" name="TextBox 1"/>
          <p:cNvSpPr txBox="1"/>
          <p:nvPr/>
        </p:nvSpPr>
        <p:spPr>
          <a:xfrm>
            <a:off x="551923" y="5475982"/>
            <a:ext cx="8229600" cy="1077218"/>
          </a:xfrm>
          <a:prstGeom prst="rect">
            <a:avLst/>
          </a:prstGeom>
          <a:noFill/>
        </p:spPr>
        <p:txBody>
          <a:bodyPr wrap="square" rtlCol="0">
            <a:spAutoFit/>
          </a:bodyPr>
          <a:lstStyle/>
          <a:p>
            <a:r>
              <a:rPr lang="en-US" sz="1600" dirty="0"/>
              <a:t>In the last decade, NSHE made notable progress in closing the enrollment gap – across the System more minority students are enrolled than ever before.  More work needs to be done on graduating students of color, but steady progress is being made.</a:t>
            </a:r>
          </a:p>
          <a:p>
            <a:endParaRPr lang="en-US" sz="1600" dirty="0"/>
          </a:p>
        </p:txBody>
      </p:sp>
    </p:spTree>
    <p:extLst>
      <p:ext uri="{BB962C8B-B14F-4D97-AF65-F5344CB8AC3E}">
        <p14:creationId xmlns:p14="http://schemas.microsoft.com/office/powerpoint/2010/main" val="33637312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16</a:t>
            </a:fld>
            <a:endParaRPr lang="en-US" dirty="0"/>
          </a:p>
        </p:txBody>
      </p:sp>
      <p:sp>
        <p:nvSpPr>
          <p:cNvPr id="8" name="TextBox 7"/>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ACCOUNTABILITY &amp; PERFORMANCE</a:t>
            </a:r>
            <a:endParaRPr lang="en-US" b="1" dirty="0">
              <a:solidFill>
                <a:schemeClr val="bg1"/>
              </a:solidFill>
            </a:endParaRPr>
          </a:p>
        </p:txBody>
      </p:sp>
      <p:graphicFrame>
        <p:nvGraphicFramePr>
          <p:cNvPr id="19" name="Chart 18"/>
          <p:cNvGraphicFramePr/>
          <p:nvPr>
            <p:extLst>
              <p:ext uri="{D42A27DB-BD31-4B8C-83A1-F6EECF244321}">
                <p14:modId xmlns:p14="http://schemas.microsoft.com/office/powerpoint/2010/main" val="2571232919"/>
              </p:ext>
            </p:extLst>
          </p:nvPr>
        </p:nvGraphicFramePr>
        <p:xfrm>
          <a:off x="609600" y="847761"/>
          <a:ext cx="4496869" cy="5248239"/>
        </p:xfrm>
        <a:graphic>
          <a:graphicData uri="http://schemas.openxmlformats.org/drawingml/2006/chart">
            <c:chart xmlns:c="http://schemas.openxmlformats.org/drawingml/2006/chart" xmlns:r="http://schemas.openxmlformats.org/officeDocument/2006/relationships" r:id="rId4"/>
          </a:graphicData>
        </a:graphic>
      </p:graphicFrame>
      <p:sp>
        <p:nvSpPr>
          <p:cNvPr id="20" name="TextBox 19"/>
          <p:cNvSpPr txBox="1"/>
          <p:nvPr/>
        </p:nvSpPr>
        <p:spPr>
          <a:xfrm>
            <a:off x="2438400" y="5715000"/>
            <a:ext cx="6096000" cy="646331"/>
          </a:xfrm>
          <a:prstGeom prst="rect">
            <a:avLst/>
          </a:prstGeom>
          <a:noFill/>
        </p:spPr>
        <p:txBody>
          <a:bodyPr wrap="square" rtlCol="0">
            <a:spAutoFit/>
          </a:bodyPr>
          <a:lstStyle/>
          <a:p>
            <a:r>
              <a:rPr lang="en-US" sz="1200" dirty="0" smtClean="0">
                <a:solidFill>
                  <a:schemeClr val="accent1"/>
                </a:solidFill>
              </a:rPr>
              <a:t>Source</a:t>
            </a:r>
            <a:r>
              <a:rPr lang="en-US" sz="1200" dirty="0">
                <a:solidFill>
                  <a:schemeClr val="accent1"/>
                </a:solidFill>
              </a:rPr>
              <a:t>: NCHEMS, NCES, IPEDS 2009-10, </a:t>
            </a:r>
            <a:r>
              <a:rPr lang="en-US" sz="1200" dirty="0" smtClean="0">
                <a:solidFill>
                  <a:schemeClr val="accent1"/>
                </a:solidFill>
              </a:rPr>
              <a:t>2011-12 </a:t>
            </a:r>
            <a:r>
              <a:rPr lang="en-US" sz="1200" dirty="0">
                <a:solidFill>
                  <a:schemeClr val="accent1"/>
                </a:solidFill>
              </a:rPr>
              <a:t>Completions File</a:t>
            </a:r>
            <a:r>
              <a:rPr lang="en-US" sz="1200" dirty="0" smtClean="0">
                <a:solidFill>
                  <a:schemeClr val="accent1"/>
                </a:solidFill>
              </a:rPr>
              <a:t/>
            </a:r>
            <a:br>
              <a:rPr lang="en-US" sz="1200" dirty="0" smtClean="0">
                <a:solidFill>
                  <a:schemeClr val="accent1"/>
                </a:solidFill>
              </a:rPr>
            </a:br>
            <a:r>
              <a:rPr lang="en-US" sz="1200" dirty="0" smtClean="0">
                <a:solidFill>
                  <a:schemeClr val="accent1"/>
                </a:solidFill>
              </a:rPr>
              <a:t>Awards include 30+ credit certificates, </a:t>
            </a:r>
            <a:r>
              <a:rPr lang="en-US" sz="1200" dirty="0">
                <a:solidFill>
                  <a:schemeClr val="accent1"/>
                </a:solidFill>
              </a:rPr>
              <a:t>a</a:t>
            </a:r>
            <a:r>
              <a:rPr lang="en-US" sz="1200" dirty="0" smtClean="0">
                <a:solidFill>
                  <a:schemeClr val="accent1"/>
                </a:solidFill>
              </a:rPr>
              <a:t>ssociates </a:t>
            </a:r>
            <a:r>
              <a:rPr lang="en-US" sz="1200" dirty="0">
                <a:solidFill>
                  <a:schemeClr val="accent1"/>
                </a:solidFill>
              </a:rPr>
              <a:t>degree, </a:t>
            </a:r>
            <a:r>
              <a:rPr lang="en-US" sz="1200" dirty="0" smtClean="0">
                <a:solidFill>
                  <a:schemeClr val="accent1"/>
                </a:solidFill>
              </a:rPr>
              <a:t>and bachelor’s degrees &amp; includes private institutions.</a:t>
            </a:r>
            <a:endParaRPr lang="en-US" sz="1200" dirty="0">
              <a:solidFill>
                <a:schemeClr val="accent1"/>
              </a:solidFill>
            </a:endParaRPr>
          </a:p>
        </p:txBody>
      </p:sp>
      <p:sp>
        <p:nvSpPr>
          <p:cNvPr id="21" name="TextBox 1"/>
          <p:cNvSpPr txBox="1"/>
          <p:nvPr/>
        </p:nvSpPr>
        <p:spPr>
          <a:xfrm>
            <a:off x="3876675" y="990600"/>
            <a:ext cx="4657725" cy="1066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2400" b="1" dirty="0" smtClean="0">
                <a:solidFill>
                  <a:srgbClr val="19457A"/>
                </a:solidFill>
              </a:rPr>
              <a:t>Percent Change in Awards Conferred, 2010 through 2012</a:t>
            </a:r>
            <a:endParaRPr lang="en-US" sz="2400" b="1" dirty="0">
              <a:solidFill>
                <a:srgbClr val="19457A"/>
              </a:solidFill>
            </a:endParaRPr>
          </a:p>
        </p:txBody>
      </p:sp>
      <p:sp>
        <p:nvSpPr>
          <p:cNvPr id="22" name="TextBox 21"/>
          <p:cNvSpPr txBox="1"/>
          <p:nvPr/>
        </p:nvSpPr>
        <p:spPr>
          <a:xfrm>
            <a:off x="4413467" y="2067636"/>
            <a:ext cx="3429000" cy="3416320"/>
          </a:xfrm>
          <a:prstGeom prst="rect">
            <a:avLst/>
          </a:prstGeom>
          <a:solidFill>
            <a:srgbClr val="C00000"/>
          </a:solidFill>
        </p:spPr>
        <p:txBody>
          <a:bodyPr wrap="square" rtlCol="0">
            <a:spAutoFit/>
          </a:bodyPr>
          <a:lstStyle/>
          <a:p>
            <a:pPr algn="ctr"/>
            <a:r>
              <a:rPr lang="en-US" b="1" u="sng" dirty="0" smtClean="0">
                <a:solidFill>
                  <a:schemeClr val="bg1"/>
                </a:solidFill>
              </a:rPr>
              <a:t>Bottom Line</a:t>
            </a:r>
            <a:r>
              <a:rPr lang="en-US" b="1" dirty="0" smtClean="0">
                <a:solidFill>
                  <a:schemeClr val="bg1"/>
                </a:solidFill>
              </a:rPr>
              <a:t>: Are we making progress in the first three years of our CCA participation?</a:t>
            </a:r>
          </a:p>
          <a:p>
            <a:pPr algn="ctr"/>
            <a:r>
              <a:rPr lang="en-US" b="1" dirty="0" smtClean="0">
                <a:solidFill>
                  <a:schemeClr val="bg1"/>
                </a:solidFill>
              </a:rPr>
              <a:t>  </a:t>
            </a:r>
          </a:p>
          <a:p>
            <a:pPr algn="ctr"/>
            <a:r>
              <a:rPr lang="en-US" b="1" dirty="0" smtClean="0">
                <a:solidFill>
                  <a:schemeClr val="bg1"/>
                </a:solidFill>
              </a:rPr>
              <a:t>YES!!!  A 21% increase in awards conferred in the first three years of Complete College America participation --  the policy initiatives and campaigns associated with CCA are making a difference relative to other states and the national average (13.5%)!</a:t>
            </a:r>
            <a:endParaRPr lang="en-US" b="1" dirty="0">
              <a:solidFill>
                <a:schemeClr val="bg1"/>
              </a:solidFill>
            </a:endParaRPr>
          </a:p>
        </p:txBody>
      </p:sp>
    </p:spTree>
    <p:extLst>
      <p:ext uri="{BB962C8B-B14F-4D97-AF65-F5344CB8AC3E}">
        <p14:creationId xmlns:p14="http://schemas.microsoft.com/office/powerpoint/2010/main" val="1576854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57400"/>
            <a:ext cx="7924800" cy="3657600"/>
          </a:xfrm>
        </p:spPr>
        <p:txBody>
          <a:bodyPr>
            <a:normAutofit fontScale="77500" lnSpcReduction="20000"/>
          </a:bodyPr>
          <a:lstStyle/>
          <a:p>
            <a:endParaRPr lang="en-US" dirty="0" smtClean="0">
              <a:cs typeface="Arial" pitchFamily="34" charset="0"/>
            </a:endParaRPr>
          </a:p>
          <a:p>
            <a:r>
              <a:rPr lang="en-US" dirty="0" smtClean="0">
                <a:cs typeface="Arial" pitchFamily="34" charset="0"/>
              </a:rPr>
              <a:t>NSHE offers over 700 degrees and certificate programs that are aligned with the nine industry sectors as identified within Nevada’s 2012 economic development plan </a:t>
            </a:r>
          </a:p>
          <a:p>
            <a:r>
              <a:rPr lang="en-US" dirty="0" smtClean="0">
                <a:cs typeface="Arial" pitchFamily="34" charset="0"/>
              </a:rPr>
              <a:t>Over 860 research projects from DRI, UNLV and UNR are aligned with single or multiple industry sectors </a:t>
            </a:r>
          </a:p>
          <a:p>
            <a:r>
              <a:rPr lang="en-US" dirty="0" smtClean="0">
                <a:cs typeface="Arial" pitchFamily="34" charset="0"/>
              </a:rPr>
              <a:t>NSHE is an active member </a:t>
            </a:r>
            <a:r>
              <a:rPr lang="en-US" dirty="0">
                <a:cs typeface="Arial" pitchFamily="34" charset="0"/>
              </a:rPr>
              <a:t>within all nine GOED sector </a:t>
            </a:r>
            <a:r>
              <a:rPr lang="en-US" dirty="0" smtClean="0">
                <a:cs typeface="Arial" pitchFamily="34" charset="0"/>
              </a:rPr>
              <a:t>councils; NSHE leads the health sector council </a:t>
            </a:r>
          </a:p>
          <a:p>
            <a:r>
              <a:rPr lang="en-US" dirty="0">
                <a:cs typeface="Arial" pitchFamily="34" charset="0"/>
              </a:rPr>
              <a:t>Recent example: NSHE and Tesla </a:t>
            </a:r>
          </a:p>
          <a:p>
            <a:endParaRPr lang="en-US" dirty="0" smtClean="0">
              <a:cs typeface="Arial" pitchFamily="34" charset="0"/>
            </a:endParaRPr>
          </a:p>
          <a:p>
            <a:endParaRPr lang="en-US" dirty="0">
              <a:cs typeface="Arial" pitchFamily="34" charset="0"/>
            </a:endParaRPr>
          </a:p>
          <a:p>
            <a:pPr marL="0" indent="0">
              <a:buNone/>
            </a:pPr>
            <a:endParaRPr lang="en-US" dirty="0" smtClean="0">
              <a:cs typeface="Arial" pitchFamily="34" charset="0"/>
            </a:endParaRPr>
          </a:p>
          <a:p>
            <a:pPr marL="0" indent="0">
              <a:buNone/>
            </a:pPr>
            <a:endParaRPr lang="en-US" dirty="0">
              <a:cs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17</a:t>
            </a:fld>
            <a:endParaRPr lang="en-US" dirty="0"/>
          </a:p>
        </p:txBody>
      </p:sp>
      <p:sp>
        <p:nvSpPr>
          <p:cNvPr id="2" name="TextBox 1"/>
          <p:cNvSpPr txBox="1"/>
          <p:nvPr/>
        </p:nvSpPr>
        <p:spPr>
          <a:xfrm>
            <a:off x="30707" y="739422"/>
            <a:ext cx="9159030" cy="1200329"/>
          </a:xfrm>
          <a:prstGeom prst="rect">
            <a:avLst/>
          </a:prstGeom>
          <a:noFill/>
        </p:spPr>
        <p:txBody>
          <a:bodyPr wrap="square" rtlCol="0">
            <a:spAutoFit/>
          </a:bodyPr>
          <a:lstStyle/>
          <a:p>
            <a:pPr algn="ctr"/>
            <a:r>
              <a:rPr lang="en-US" sz="3600" b="1" dirty="0" smtClean="0">
                <a:solidFill>
                  <a:srgbClr val="19457A"/>
                </a:solidFill>
              </a:rPr>
              <a:t>Workforce Alignment and</a:t>
            </a:r>
          </a:p>
          <a:p>
            <a:pPr algn="ctr"/>
            <a:r>
              <a:rPr lang="en-US" sz="3600" b="1" dirty="0" smtClean="0">
                <a:solidFill>
                  <a:srgbClr val="19457A"/>
                </a:solidFill>
              </a:rPr>
              <a:t>Nevada’s Economic Development Plan</a:t>
            </a:r>
          </a:p>
        </p:txBody>
      </p:sp>
      <p:sp>
        <p:nvSpPr>
          <p:cNvPr id="12" name="TextBox 11"/>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ACCOUNTABILITY &amp; PERFORMANCE</a:t>
            </a:r>
            <a:endParaRPr lang="en-US" b="1" dirty="0">
              <a:solidFill>
                <a:schemeClr val="bg1"/>
              </a:solidFill>
            </a:endParaRPr>
          </a:p>
        </p:txBody>
      </p:sp>
    </p:spTree>
    <p:extLst>
      <p:ext uri="{BB962C8B-B14F-4D97-AF65-F5344CB8AC3E}">
        <p14:creationId xmlns:p14="http://schemas.microsoft.com/office/powerpoint/2010/main" val="2261329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4038600" cy="4314825"/>
          </a:xfrm>
        </p:spPr>
        <p:txBody>
          <a:bodyPr>
            <a:noAutofit/>
          </a:bodyPr>
          <a:lstStyle/>
          <a:p>
            <a:r>
              <a:rPr lang="en-US" sz="1800" b="1" dirty="0" smtClean="0">
                <a:cs typeface="Arial" pitchFamily="34" charset="0"/>
              </a:rPr>
              <a:t>Sponsored Projects: </a:t>
            </a:r>
            <a:r>
              <a:rPr lang="en-US" sz="1800" dirty="0" smtClean="0">
                <a:cs typeface="Arial" pitchFamily="34" charset="0"/>
              </a:rPr>
              <a:t>NSHE institutions were awarded $</a:t>
            </a:r>
            <a:r>
              <a:rPr lang="en-US" sz="1800" smtClean="0">
                <a:cs typeface="Arial" pitchFamily="34" charset="0"/>
              </a:rPr>
              <a:t>321 Million </a:t>
            </a:r>
            <a:r>
              <a:rPr lang="en-US" sz="1800" dirty="0" smtClean="0">
                <a:cs typeface="Arial" pitchFamily="34" charset="0"/>
              </a:rPr>
              <a:t>in FY 2012 </a:t>
            </a:r>
          </a:p>
          <a:p>
            <a:r>
              <a:rPr lang="en-US" sz="1800" b="1" dirty="0" smtClean="0">
                <a:cs typeface="Arial" pitchFamily="34" charset="0"/>
              </a:rPr>
              <a:t>Sponsored Projects: </a:t>
            </a:r>
            <a:r>
              <a:rPr lang="en-US" sz="1800" dirty="0" smtClean="0">
                <a:cs typeface="Arial" pitchFamily="34" charset="0"/>
              </a:rPr>
              <a:t>NSHE institutions were awarded $385 </a:t>
            </a:r>
            <a:r>
              <a:rPr lang="en-US" sz="1800" dirty="0">
                <a:cs typeface="Arial" pitchFamily="34" charset="0"/>
              </a:rPr>
              <a:t>M</a:t>
            </a:r>
            <a:r>
              <a:rPr lang="en-US" sz="1800" dirty="0" smtClean="0">
                <a:cs typeface="Arial" pitchFamily="34" charset="0"/>
              </a:rPr>
              <a:t>illion in FY 2013</a:t>
            </a:r>
            <a:endParaRPr lang="en-US" sz="1800" i="1" dirty="0" smtClean="0">
              <a:solidFill>
                <a:schemeClr val="tx2">
                  <a:lumMod val="60000"/>
                  <a:lumOff val="40000"/>
                </a:schemeClr>
              </a:solidFill>
              <a:cs typeface="Arial" pitchFamily="34" charset="0"/>
            </a:endParaRPr>
          </a:p>
          <a:p>
            <a:r>
              <a:rPr lang="en-US" sz="1800" b="1" dirty="0" smtClean="0">
                <a:cs typeface="Arial" pitchFamily="34" charset="0"/>
              </a:rPr>
              <a:t>Recent </a:t>
            </a:r>
            <a:r>
              <a:rPr lang="en-US" sz="1800" b="1" dirty="0" smtClean="0">
                <a:solidFill>
                  <a:srgbClr val="000000"/>
                </a:solidFill>
                <a:cs typeface="Arial" pitchFamily="34" charset="0"/>
              </a:rPr>
              <a:t>FY 2014 award</a:t>
            </a:r>
            <a:r>
              <a:rPr lang="en-US" sz="1800" b="1" dirty="0" smtClean="0">
                <a:cs typeface="Arial" pitchFamily="34" charset="0"/>
              </a:rPr>
              <a:t>: </a:t>
            </a:r>
            <a:r>
              <a:rPr lang="en-US" sz="1800" dirty="0" smtClean="0">
                <a:cs typeface="Arial" pitchFamily="34" charset="0"/>
              </a:rPr>
              <a:t>TAACCCT IV grant, $9.9 </a:t>
            </a:r>
            <a:r>
              <a:rPr lang="en-US" sz="1800" dirty="0">
                <a:cs typeface="Arial" pitchFamily="34" charset="0"/>
              </a:rPr>
              <a:t>M</a:t>
            </a:r>
            <a:r>
              <a:rPr lang="en-US" sz="1800" dirty="0" smtClean="0">
                <a:cs typeface="Arial" pitchFamily="34" charset="0"/>
              </a:rPr>
              <a:t>illion</a:t>
            </a:r>
            <a:endParaRPr lang="en-US" sz="1800" dirty="0" smtClean="0">
              <a:solidFill>
                <a:srgbClr val="92D050"/>
              </a:solidFill>
              <a:cs typeface="Arial" pitchFamily="34" charset="0"/>
            </a:endParaRPr>
          </a:p>
          <a:p>
            <a:pPr lvl="1"/>
            <a:r>
              <a:rPr lang="en-US" sz="1800" dirty="0" smtClean="0">
                <a:cs typeface="Arial" pitchFamily="34" charset="0"/>
              </a:rPr>
              <a:t>Align training needs and increase capacity in the areas of health care, business administration, information technology, transportation and machining </a:t>
            </a:r>
          </a:p>
          <a:p>
            <a:pPr lvl="1"/>
            <a:r>
              <a:rPr lang="en-US" sz="1800" dirty="0" smtClean="0">
                <a:cs typeface="Arial" pitchFamily="34" charset="0"/>
              </a:rPr>
              <a:t>Expand services provided at Veteran’s Resource Centers </a:t>
            </a:r>
            <a:endParaRPr lang="en-US" sz="1800" dirty="0">
              <a:cs typeface="Arial" pitchFamily="34" charset="0"/>
            </a:endParaRPr>
          </a:p>
          <a:p>
            <a:pPr marL="0" indent="0">
              <a:buNone/>
            </a:pPr>
            <a:endParaRPr lang="en-US" sz="1800" dirty="0" smtClean="0">
              <a:cs typeface="Arial" pitchFamily="34" charset="0"/>
            </a:endParaRPr>
          </a:p>
          <a:p>
            <a:pPr marL="0" indent="0">
              <a:buNone/>
            </a:pPr>
            <a:endParaRPr lang="en-US" sz="1800" dirty="0">
              <a:cs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18</a:t>
            </a:fld>
            <a:endParaRPr lang="en-US" dirty="0"/>
          </a:p>
        </p:txBody>
      </p:sp>
      <p:sp>
        <p:nvSpPr>
          <p:cNvPr id="2" name="TextBox 1"/>
          <p:cNvSpPr txBox="1"/>
          <p:nvPr/>
        </p:nvSpPr>
        <p:spPr>
          <a:xfrm>
            <a:off x="0" y="990600"/>
            <a:ext cx="9159030" cy="646331"/>
          </a:xfrm>
          <a:prstGeom prst="rect">
            <a:avLst/>
          </a:prstGeom>
          <a:noFill/>
        </p:spPr>
        <p:txBody>
          <a:bodyPr wrap="square" rtlCol="0">
            <a:spAutoFit/>
          </a:bodyPr>
          <a:lstStyle/>
          <a:p>
            <a:pPr algn="ctr"/>
            <a:r>
              <a:rPr lang="en-US" sz="3600" b="1" dirty="0" smtClean="0">
                <a:solidFill>
                  <a:srgbClr val="19457A"/>
                </a:solidFill>
              </a:rPr>
              <a:t>Sponsored Projects </a:t>
            </a:r>
          </a:p>
        </p:txBody>
      </p:sp>
      <p:sp>
        <p:nvSpPr>
          <p:cNvPr id="12" name="TextBox 11"/>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ACCOUNTABILITY &amp; PERFORMANCE</a:t>
            </a:r>
            <a:endParaRPr lang="en-US" b="1" dirty="0">
              <a:solidFill>
                <a:schemeClr val="bg1"/>
              </a:solidFill>
            </a:endParaRPr>
          </a:p>
        </p:txBody>
      </p:sp>
      <p:graphicFrame>
        <p:nvGraphicFramePr>
          <p:cNvPr id="11" name="Chart 10"/>
          <p:cNvGraphicFramePr/>
          <p:nvPr>
            <p:extLst>
              <p:ext uri="{D42A27DB-BD31-4B8C-83A1-F6EECF244321}">
                <p14:modId xmlns:p14="http://schemas.microsoft.com/office/powerpoint/2010/main" val="3655479170"/>
              </p:ext>
            </p:extLst>
          </p:nvPr>
        </p:nvGraphicFramePr>
        <p:xfrm>
          <a:off x="3962400" y="1905000"/>
          <a:ext cx="4914900" cy="4064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971539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19</a:t>
            </a:fld>
            <a:endParaRPr lang="en-US" dirty="0"/>
          </a:p>
        </p:txBody>
      </p:sp>
      <p:sp>
        <p:nvSpPr>
          <p:cNvPr id="12" name="TextBox 11"/>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ACCOUNTABILITY &amp; PERFORMANCE</a:t>
            </a:r>
            <a:endParaRPr lang="en-US" b="1" dirty="0">
              <a:solidFill>
                <a:schemeClr val="bg1"/>
              </a:solidFill>
            </a:endParaRPr>
          </a:p>
        </p:txBody>
      </p:sp>
      <p:sp>
        <p:nvSpPr>
          <p:cNvPr id="10" name="Content Placeholder 2"/>
          <p:cNvSpPr>
            <a:spLocks noGrp="1"/>
          </p:cNvSpPr>
          <p:nvPr>
            <p:ph idx="1"/>
          </p:nvPr>
        </p:nvSpPr>
        <p:spPr>
          <a:xfrm>
            <a:off x="617114" y="1636931"/>
            <a:ext cx="8222085" cy="4535269"/>
          </a:xfrm>
        </p:spPr>
        <p:txBody>
          <a:bodyPr>
            <a:normAutofit fontScale="92500" lnSpcReduction="10000"/>
          </a:bodyPr>
          <a:lstStyle/>
          <a:p>
            <a:pPr marL="0" indent="0" algn="ctr">
              <a:buNone/>
            </a:pPr>
            <a:r>
              <a:rPr lang="en-US" sz="1800" b="1" i="1" dirty="0" smtClean="0"/>
              <a:t>Fairly and equitably distribute state general fund (SGF) among all NSHE institutions</a:t>
            </a:r>
          </a:p>
          <a:p>
            <a:r>
              <a:rPr lang="en-US" sz="2000" b="1" dirty="0" smtClean="0"/>
              <a:t>Base Formula </a:t>
            </a:r>
            <a:r>
              <a:rPr lang="en-US" sz="2000" dirty="0" smtClean="0"/>
              <a:t>driven by course completions</a:t>
            </a:r>
            <a:endParaRPr lang="en-US" sz="2000" b="1" dirty="0" smtClean="0"/>
          </a:p>
          <a:p>
            <a:pPr lvl="1"/>
            <a:r>
              <a:rPr lang="en-US" sz="2000" dirty="0" smtClean="0"/>
              <a:t>Based on weighted student credit hours (WSCH), excluding F grades for non-attendance</a:t>
            </a:r>
          </a:p>
          <a:p>
            <a:pPr lvl="1"/>
            <a:r>
              <a:rPr lang="en-US" sz="2000" dirty="0" smtClean="0"/>
              <a:t>Completions by non-residents  are excluded, not funded by SGF</a:t>
            </a:r>
            <a:endParaRPr lang="en-US" sz="2000" dirty="0"/>
          </a:p>
          <a:p>
            <a:r>
              <a:rPr lang="en-US" sz="2000" b="1" dirty="0" smtClean="0"/>
              <a:t>Performance Pool </a:t>
            </a:r>
            <a:r>
              <a:rPr lang="en-US" sz="2000" dirty="0" smtClean="0"/>
              <a:t>driven by performance metrics</a:t>
            </a:r>
            <a:endParaRPr lang="en-US" sz="2000" b="1" dirty="0"/>
          </a:p>
          <a:p>
            <a:pPr lvl="1"/>
            <a:r>
              <a:rPr lang="en-US" sz="2000" dirty="0"/>
              <a:t>Carve-out </a:t>
            </a:r>
            <a:r>
              <a:rPr lang="en-US" sz="2000" dirty="0" smtClean="0"/>
              <a:t>SGF </a:t>
            </a:r>
            <a:r>
              <a:rPr lang="en-US" sz="2000" dirty="0"/>
              <a:t>during initial </a:t>
            </a:r>
            <a:r>
              <a:rPr lang="en-US" sz="2000" dirty="0" smtClean="0"/>
              <a:t>4-year implementation </a:t>
            </a:r>
            <a:endParaRPr lang="en-US" sz="2000" dirty="0"/>
          </a:p>
          <a:p>
            <a:pPr lvl="1"/>
            <a:r>
              <a:rPr lang="en-US" sz="2000" dirty="0" smtClean="0"/>
              <a:t>Compete against themselves to “earn back” set aside funds</a:t>
            </a:r>
            <a:endParaRPr lang="en-US" sz="2000" dirty="0"/>
          </a:p>
          <a:p>
            <a:pPr lvl="1"/>
            <a:r>
              <a:rPr lang="en-US" sz="2000" dirty="0" smtClean="0"/>
              <a:t>Unearned funds distributed to all schools for need-based financial aid</a:t>
            </a:r>
            <a:endParaRPr lang="en-US" sz="2000" dirty="0"/>
          </a:p>
          <a:p>
            <a:r>
              <a:rPr lang="en-US" sz="2000" b="1" dirty="0" smtClean="0"/>
              <a:t>Formula Set Asides</a:t>
            </a:r>
            <a:endParaRPr lang="en-US" sz="2000" b="1" dirty="0"/>
          </a:p>
          <a:p>
            <a:pPr lvl="1"/>
            <a:r>
              <a:rPr lang="en-US" sz="2000" dirty="0" smtClean="0"/>
              <a:t>Small Institution Factor</a:t>
            </a:r>
            <a:endParaRPr lang="en-US" sz="2000" dirty="0"/>
          </a:p>
          <a:p>
            <a:pPr lvl="1"/>
            <a:r>
              <a:rPr lang="en-US" sz="2000" dirty="0" smtClean="0"/>
              <a:t>University O&amp;M of research infrastructure space</a:t>
            </a:r>
          </a:p>
          <a:p>
            <a:r>
              <a:rPr lang="en-US" sz="2000" b="1" dirty="0" smtClean="0"/>
              <a:t>DRI Funding Model</a:t>
            </a:r>
          </a:p>
          <a:p>
            <a:pPr lvl="1"/>
            <a:r>
              <a:rPr lang="en-US" sz="2000" dirty="0" smtClean="0"/>
              <a:t>Sliding scale based on level of grants and contract activity</a:t>
            </a:r>
            <a:endParaRPr lang="en-US" sz="2000" dirty="0"/>
          </a:p>
        </p:txBody>
      </p:sp>
      <p:sp>
        <p:nvSpPr>
          <p:cNvPr id="11" name="TextBox 10"/>
          <p:cNvSpPr txBox="1"/>
          <p:nvPr/>
        </p:nvSpPr>
        <p:spPr>
          <a:xfrm>
            <a:off x="0" y="990600"/>
            <a:ext cx="9159030" cy="646331"/>
          </a:xfrm>
          <a:prstGeom prst="rect">
            <a:avLst/>
          </a:prstGeom>
          <a:noFill/>
        </p:spPr>
        <p:txBody>
          <a:bodyPr wrap="square" rtlCol="0">
            <a:spAutoFit/>
          </a:bodyPr>
          <a:lstStyle/>
          <a:p>
            <a:pPr algn="ctr"/>
            <a:r>
              <a:rPr lang="en-US" sz="3600" b="1" dirty="0" smtClean="0">
                <a:solidFill>
                  <a:srgbClr val="1D457A"/>
                </a:solidFill>
              </a:rPr>
              <a:t>New Funding Formula - Update</a:t>
            </a:r>
            <a:endParaRPr lang="en-US" sz="3600" b="1" dirty="0">
              <a:solidFill>
                <a:srgbClr val="1D457A"/>
              </a:solidFill>
            </a:endParaRPr>
          </a:p>
        </p:txBody>
      </p:sp>
    </p:spTree>
    <p:extLst>
      <p:ext uri="{BB962C8B-B14F-4D97-AF65-F5344CB8AC3E}">
        <p14:creationId xmlns:p14="http://schemas.microsoft.com/office/powerpoint/2010/main" val="3940342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115" y="2057400"/>
            <a:ext cx="7924800" cy="3992563"/>
          </a:xfrm>
        </p:spPr>
        <p:txBody>
          <a:bodyPr>
            <a:normAutofit fontScale="62500" lnSpcReduction="20000"/>
          </a:bodyPr>
          <a:lstStyle/>
          <a:p>
            <a:pPr marL="0" indent="0">
              <a:buNone/>
            </a:pPr>
            <a:r>
              <a:rPr lang="en-US" b="1" dirty="0">
                <a:solidFill>
                  <a:srgbClr val="19457A"/>
                </a:solidFill>
                <a:cs typeface="Arial" pitchFamily="34" charset="0"/>
              </a:rPr>
              <a:t>NSHE Overview </a:t>
            </a:r>
            <a:r>
              <a:rPr lang="en-US" sz="3000" dirty="0">
                <a:solidFill>
                  <a:srgbClr val="19457A"/>
                </a:solidFill>
                <a:cs typeface="Arial" pitchFamily="34" charset="0"/>
              </a:rPr>
              <a:t>	</a:t>
            </a:r>
            <a:endParaRPr lang="en-US" sz="3000" dirty="0" smtClean="0">
              <a:solidFill>
                <a:srgbClr val="19457A"/>
              </a:solidFill>
              <a:cs typeface="Arial" pitchFamily="34" charset="0"/>
            </a:endParaRPr>
          </a:p>
          <a:p>
            <a:pPr lvl="1">
              <a:spcBef>
                <a:spcPts val="0"/>
              </a:spcBef>
            </a:pPr>
            <a:r>
              <a:rPr lang="en-US" dirty="0" smtClean="0">
                <a:cs typeface="Arial" pitchFamily="34" charset="0"/>
              </a:rPr>
              <a:t>Who </a:t>
            </a:r>
            <a:r>
              <a:rPr lang="en-US" dirty="0">
                <a:cs typeface="Arial" pitchFamily="34" charset="0"/>
              </a:rPr>
              <a:t>we are, what we do, </a:t>
            </a:r>
            <a:r>
              <a:rPr lang="en-US" dirty="0" smtClean="0">
                <a:cs typeface="Arial" pitchFamily="34" charset="0"/>
              </a:rPr>
              <a:t>and where we are heading </a:t>
            </a:r>
          </a:p>
          <a:p>
            <a:pPr marL="0" indent="0">
              <a:spcBef>
                <a:spcPts val="0"/>
              </a:spcBef>
              <a:buNone/>
            </a:pPr>
            <a:endParaRPr lang="en-US" sz="2800" dirty="0">
              <a:cs typeface="Arial" pitchFamily="34" charset="0"/>
            </a:endParaRPr>
          </a:p>
          <a:p>
            <a:pPr marL="0" indent="0">
              <a:spcBef>
                <a:spcPts val="0"/>
              </a:spcBef>
              <a:buNone/>
            </a:pPr>
            <a:r>
              <a:rPr lang="en-US" b="1" dirty="0" smtClean="0">
                <a:solidFill>
                  <a:srgbClr val="19457A"/>
                </a:solidFill>
                <a:cs typeface="Arial" pitchFamily="34" charset="0"/>
              </a:rPr>
              <a:t>NSHE Accountability and Performance</a:t>
            </a:r>
          </a:p>
          <a:p>
            <a:pPr lvl="1">
              <a:spcBef>
                <a:spcPts val="0"/>
              </a:spcBef>
            </a:pPr>
            <a:r>
              <a:rPr lang="en-US" dirty="0">
                <a:cs typeface="Arial" pitchFamily="34" charset="0"/>
              </a:rPr>
              <a:t>Closing the </a:t>
            </a:r>
            <a:r>
              <a:rPr lang="en-US" dirty="0" smtClean="0">
                <a:cs typeface="Arial" pitchFamily="34" charset="0"/>
              </a:rPr>
              <a:t>Achievement </a:t>
            </a:r>
            <a:r>
              <a:rPr lang="en-US" dirty="0">
                <a:cs typeface="Arial" pitchFamily="34" charset="0"/>
              </a:rPr>
              <a:t>G</a:t>
            </a:r>
            <a:r>
              <a:rPr lang="en-US" dirty="0" smtClean="0">
                <a:cs typeface="Arial" pitchFamily="34" charset="0"/>
              </a:rPr>
              <a:t>ap </a:t>
            </a:r>
          </a:p>
          <a:p>
            <a:pPr lvl="2">
              <a:spcBef>
                <a:spcPts val="0"/>
              </a:spcBef>
            </a:pPr>
            <a:r>
              <a:rPr lang="en-US" dirty="0" smtClean="0">
                <a:cs typeface="Arial" pitchFamily="34" charset="0"/>
              </a:rPr>
              <a:t>Creating opportunities for student success </a:t>
            </a:r>
          </a:p>
          <a:p>
            <a:pPr marL="914400" lvl="2" indent="0">
              <a:spcBef>
                <a:spcPts val="0"/>
              </a:spcBef>
              <a:buNone/>
            </a:pPr>
            <a:endParaRPr lang="en-US" dirty="0" smtClean="0">
              <a:cs typeface="Arial" pitchFamily="34" charset="0"/>
            </a:endParaRPr>
          </a:p>
          <a:p>
            <a:pPr lvl="1">
              <a:spcBef>
                <a:spcPts val="0"/>
              </a:spcBef>
            </a:pPr>
            <a:r>
              <a:rPr lang="en-US" dirty="0" smtClean="0">
                <a:cs typeface="Arial" pitchFamily="34" charset="0"/>
              </a:rPr>
              <a:t>Workforce Development</a:t>
            </a:r>
          </a:p>
          <a:p>
            <a:pPr lvl="2">
              <a:spcBef>
                <a:spcPts val="0"/>
              </a:spcBef>
            </a:pPr>
            <a:r>
              <a:rPr lang="en-US" dirty="0">
                <a:cs typeface="Arial" pitchFamily="34" charset="0"/>
              </a:rPr>
              <a:t>Skills Certificates</a:t>
            </a:r>
          </a:p>
          <a:p>
            <a:pPr lvl="2">
              <a:spcBef>
                <a:spcPts val="0"/>
              </a:spcBef>
            </a:pPr>
            <a:r>
              <a:rPr lang="en-US" dirty="0">
                <a:cs typeface="Arial" pitchFamily="34" charset="0"/>
              </a:rPr>
              <a:t>Workforce Alignment </a:t>
            </a:r>
          </a:p>
          <a:p>
            <a:pPr marL="457200" lvl="1" indent="0">
              <a:spcBef>
                <a:spcPts val="0"/>
              </a:spcBef>
              <a:buNone/>
            </a:pPr>
            <a:endParaRPr lang="en-US" dirty="0" smtClean="0">
              <a:cs typeface="Arial" pitchFamily="34" charset="0"/>
            </a:endParaRPr>
          </a:p>
          <a:p>
            <a:pPr lvl="1">
              <a:spcBef>
                <a:spcPts val="0"/>
              </a:spcBef>
            </a:pPr>
            <a:r>
              <a:rPr lang="en-US" dirty="0" smtClean="0">
                <a:cs typeface="Arial" pitchFamily="34" charset="0"/>
              </a:rPr>
              <a:t>Grants and Sponsored </a:t>
            </a:r>
            <a:r>
              <a:rPr lang="en-US" dirty="0">
                <a:cs typeface="Arial" pitchFamily="34" charset="0"/>
              </a:rPr>
              <a:t>P</a:t>
            </a:r>
            <a:r>
              <a:rPr lang="en-US" dirty="0" smtClean="0">
                <a:cs typeface="Arial" pitchFamily="34" charset="0"/>
              </a:rPr>
              <a:t>rojects </a:t>
            </a:r>
            <a:endParaRPr lang="en-US" dirty="0">
              <a:cs typeface="Arial" pitchFamily="34" charset="0"/>
            </a:endParaRPr>
          </a:p>
          <a:p>
            <a:pPr>
              <a:spcBef>
                <a:spcPts val="0"/>
              </a:spcBef>
            </a:pPr>
            <a:endParaRPr lang="en-US" dirty="0">
              <a:cs typeface="Arial" pitchFamily="34" charset="0"/>
            </a:endParaRPr>
          </a:p>
          <a:p>
            <a:pPr marL="0" indent="0">
              <a:buNone/>
            </a:pPr>
            <a:r>
              <a:rPr lang="en-US" b="1" dirty="0">
                <a:solidFill>
                  <a:srgbClr val="19457A"/>
                </a:solidFill>
                <a:cs typeface="Arial" pitchFamily="34" charset="0"/>
              </a:rPr>
              <a:t>Nevada’s Future </a:t>
            </a:r>
            <a:r>
              <a:rPr lang="en-US" sz="2800" dirty="0">
                <a:cs typeface="Arial" pitchFamily="34" charset="0"/>
              </a:rPr>
              <a:t>	</a:t>
            </a:r>
          </a:p>
          <a:p>
            <a:pPr lvl="1"/>
            <a:r>
              <a:rPr lang="en-US" sz="2900" dirty="0">
                <a:cs typeface="Arial" pitchFamily="34" charset="0"/>
              </a:rPr>
              <a:t>Reinvestment in </a:t>
            </a:r>
            <a:r>
              <a:rPr lang="en-US" sz="2900" dirty="0" smtClean="0">
                <a:cs typeface="Arial" pitchFamily="34" charset="0"/>
              </a:rPr>
              <a:t>Higher </a:t>
            </a:r>
            <a:r>
              <a:rPr lang="en-US" sz="2900" dirty="0">
                <a:cs typeface="Arial" pitchFamily="34" charset="0"/>
              </a:rPr>
              <a:t>E</a:t>
            </a:r>
            <a:r>
              <a:rPr lang="en-US" sz="2900" dirty="0" smtClean="0">
                <a:cs typeface="Arial" pitchFamily="34" charset="0"/>
              </a:rPr>
              <a:t>ducation </a:t>
            </a:r>
          </a:p>
          <a:p>
            <a:pPr lvl="1"/>
            <a:r>
              <a:rPr lang="en-US" sz="2900" dirty="0" smtClean="0">
                <a:cs typeface="Arial" pitchFamily="34" charset="0"/>
              </a:rPr>
              <a:t>2015 Legislative Priorities </a:t>
            </a:r>
          </a:p>
          <a:p>
            <a:pPr marL="457200" lvl="1" indent="0">
              <a:buNone/>
            </a:pPr>
            <a:endParaRPr lang="en-US" sz="2900" dirty="0">
              <a:cs typeface="Arial" pitchFamily="34" charset="0"/>
            </a:endParaRPr>
          </a:p>
          <a:p>
            <a:endParaRPr lang="en-US" sz="20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2</a:t>
            </a:fld>
            <a:endParaRPr lang="en-US" dirty="0"/>
          </a:p>
        </p:txBody>
      </p:sp>
      <p:sp>
        <p:nvSpPr>
          <p:cNvPr id="2" name="TextBox 1"/>
          <p:cNvSpPr txBox="1"/>
          <p:nvPr/>
        </p:nvSpPr>
        <p:spPr>
          <a:xfrm>
            <a:off x="-34364" y="1066800"/>
            <a:ext cx="9159030" cy="830997"/>
          </a:xfrm>
          <a:prstGeom prst="rect">
            <a:avLst/>
          </a:prstGeom>
          <a:noFill/>
        </p:spPr>
        <p:txBody>
          <a:bodyPr wrap="square" rtlCol="0">
            <a:spAutoFit/>
          </a:bodyPr>
          <a:lstStyle/>
          <a:p>
            <a:pPr algn="ctr"/>
            <a:r>
              <a:rPr lang="en-US" sz="4800" b="1" dirty="0" smtClean="0">
                <a:solidFill>
                  <a:srgbClr val="19457A"/>
                </a:solidFill>
              </a:rPr>
              <a:t>Today’s Presentation</a:t>
            </a:r>
            <a:endParaRPr lang="en-US" sz="4800" b="1" dirty="0">
              <a:solidFill>
                <a:srgbClr val="19457A"/>
              </a:solidFill>
            </a:endParaRPr>
          </a:p>
        </p:txBody>
      </p:sp>
    </p:spTree>
    <p:extLst>
      <p:ext uri="{BB962C8B-B14F-4D97-AF65-F5344CB8AC3E}">
        <p14:creationId xmlns:p14="http://schemas.microsoft.com/office/powerpoint/2010/main" val="2230719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0750" y="1028700"/>
            <a:ext cx="4762500" cy="48006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20</a:t>
            </a:fld>
            <a:endParaRPr lang="en-US" dirty="0"/>
          </a:p>
        </p:txBody>
      </p:sp>
      <p:sp>
        <p:nvSpPr>
          <p:cNvPr id="2" name="TextBox 1"/>
          <p:cNvSpPr txBox="1"/>
          <p:nvPr/>
        </p:nvSpPr>
        <p:spPr>
          <a:xfrm>
            <a:off x="0" y="2901413"/>
            <a:ext cx="9159030" cy="830997"/>
          </a:xfrm>
          <a:prstGeom prst="rect">
            <a:avLst/>
          </a:prstGeom>
          <a:noFill/>
        </p:spPr>
        <p:txBody>
          <a:bodyPr wrap="square" rtlCol="0">
            <a:spAutoFit/>
          </a:bodyPr>
          <a:lstStyle/>
          <a:p>
            <a:pPr algn="ctr"/>
            <a:r>
              <a:rPr lang="en-US" sz="4800" b="1" dirty="0" smtClean="0">
                <a:solidFill>
                  <a:srgbClr val="1D457A"/>
                </a:solidFill>
              </a:rPr>
              <a:t>NSHE’s Future</a:t>
            </a:r>
            <a:endParaRPr lang="en-US" sz="4800" b="1" dirty="0">
              <a:solidFill>
                <a:srgbClr val="1D457A"/>
              </a:solidFill>
            </a:endParaRPr>
          </a:p>
        </p:txBody>
      </p:sp>
    </p:spTree>
    <p:extLst>
      <p:ext uri="{BB962C8B-B14F-4D97-AF65-F5344CB8AC3E}">
        <p14:creationId xmlns:p14="http://schemas.microsoft.com/office/powerpoint/2010/main" val="3180372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21</a:t>
            </a:fld>
            <a:endParaRPr lang="en-US" dirty="0"/>
          </a:p>
        </p:txBody>
      </p:sp>
      <p:sp>
        <p:nvSpPr>
          <p:cNvPr id="12" name="TextBox 11"/>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NSHE’S FUTURE</a:t>
            </a:r>
            <a:endParaRPr lang="en-US" b="1" dirty="0">
              <a:solidFill>
                <a:schemeClr val="bg1"/>
              </a:solidFill>
            </a:endParaRPr>
          </a:p>
        </p:txBody>
      </p:sp>
      <p:sp>
        <p:nvSpPr>
          <p:cNvPr id="13" name="Content Placeholder 2"/>
          <p:cNvSpPr>
            <a:spLocks noGrp="1"/>
          </p:cNvSpPr>
          <p:nvPr>
            <p:ph idx="1"/>
          </p:nvPr>
        </p:nvSpPr>
        <p:spPr>
          <a:xfrm>
            <a:off x="617115" y="1919288"/>
            <a:ext cx="7924800" cy="4710112"/>
          </a:xfrm>
        </p:spPr>
        <p:txBody>
          <a:bodyPr>
            <a:noAutofit/>
          </a:bodyPr>
          <a:lstStyle/>
          <a:p>
            <a:endParaRPr lang="en-US" sz="2000" b="1" dirty="0" smtClean="0"/>
          </a:p>
          <a:p>
            <a:r>
              <a:rPr lang="en-US" sz="2000" b="1" dirty="0" smtClean="0"/>
              <a:t>Increase WSCH in New </a:t>
            </a:r>
            <a:r>
              <a:rPr lang="en-US" sz="2000" b="1" dirty="0"/>
              <a:t>F</a:t>
            </a:r>
            <a:r>
              <a:rPr lang="en-US" sz="2000" b="1" dirty="0" smtClean="0"/>
              <a:t>unding </a:t>
            </a:r>
            <a:r>
              <a:rPr lang="en-US" sz="2000" b="1" dirty="0"/>
              <a:t>F</a:t>
            </a:r>
            <a:r>
              <a:rPr lang="en-US" sz="2000" b="1" dirty="0" smtClean="0"/>
              <a:t>ormula</a:t>
            </a:r>
            <a:endParaRPr lang="en-US" sz="2000" b="1" dirty="0"/>
          </a:p>
          <a:p>
            <a:pPr lvl="1"/>
            <a:r>
              <a:rPr lang="en-US" sz="2000" dirty="0" smtClean="0"/>
              <a:t>Over $400 million in budget cuts over last 3 biennia necessitates an increase in the WSCH for all NSHE institutions </a:t>
            </a:r>
          </a:p>
          <a:p>
            <a:pPr lvl="2"/>
            <a:r>
              <a:rPr lang="en-US" sz="1600" dirty="0"/>
              <a:t>(</a:t>
            </a:r>
            <a:r>
              <a:rPr lang="en-US" sz="1600" dirty="0" smtClean="0"/>
              <a:t>equivalent increase for DRI) </a:t>
            </a:r>
            <a:endParaRPr lang="en-US" sz="1600" dirty="0"/>
          </a:p>
          <a:p>
            <a:r>
              <a:rPr lang="en-US" sz="2000" b="1" dirty="0" smtClean="0"/>
              <a:t>Bridge </a:t>
            </a:r>
            <a:r>
              <a:rPr lang="en-US" sz="2000" b="1" dirty="0"/>
              <a:t>Funding </a:t>
            </a:r>
          </a:p>
          <a:p>
            <a:pPr lvl="1"/>
            <a:r>
              <a:rPr lang="en-US" sz="2000" dirty="0"/>
              <a:t>GBC and </a:t>
            </a:r>
            <a:r>
              <a:rPr lang="en-US" sz="2000" dirty="0" smtClean="0"/>
              <a:t>WNC </a:t>
            </a:r>
            <a:endParaRPr lang="en-US" sz="2000" dirty="0"/>
          </a:p>
          <a:p>
            <a:pPr lvl="1"/>
            <a:r>
              <a:rPr lang="en-US" sz="2000" dirty="0"/>
              <a:t>William S. Boyd School of Law </a:t>
            </a:r>
            <a:r>
              <a:rPr lang="en-US" sz="2000" dirty="0" smtClean="0"/>
              <a:t>at UNLV</a:t>
            </a:r>
            <a:endParaRPr lang="en-US" sz="2000" dirty="0"/>
          </a:p>
          <a:p>
            <a:r>
              <a:rPr lang="en-US" sz="2000" b="1" dirty="0"/>
              <a:t>Expand Public Medical Education</a:t>
            </a:r>
          </a:p>
          <a:p>
            <a:pPr lvl="1"/>
            <a:r>
              <a:rPr lang="en-US" sz="2000" dirty="0"/>
              <a:t>UNLV School of </a:t>
            </a:r>
            <a:r>
              <a:rPr lang="en-US" sz="2000" dirty="0" smtClean="0"/>
              <a:t>Medicine </a:t>
            </a:r>
            <a:endParaRPr lang="en-US" sz="2000" dirty="0"/>
          </a:p>
          <a:p>
            <a:pPr lvl="1"/>
            <a:r>
              <a:rPr lang="en-US" sz="2000" dirty="0"/>
              <a:t>UNSOM, Undergraduate Medical Education </a:t>
            </a:r>
          </a:p>
          <a:p>
            <a:pPr lvl="1"/>
            <a:r>
              <a:rPr lang="en-US" sz="2000" dirty="0"/>
              <a:t>Graduate Medical Education </a:t>
            </a:r>
          </a:p>
        </p:txBody>
      </p:sp>
      <p:sp>
        <p:nvSpPr>
          <p:cNvPr id="14" name="TextBox 13"/>
          <p:cNvSpPr txBox="1"/>
          <p:nvPr/>
        </p:nvSpPr>
        <p:spPr>
          <a:xfrm>
            <a:off x="0" y="990600"/>
            <a:ext cx="9159030" cy="1200329"/>
          </a:xfrm>
          <a:prstGeom prst="rect">
            <a:avLst/>
          </a:prstGeom>
          <a:noFill/>
        </p:spPr>
        <p:txBody>
          <a:bodyPr wrap="square" rtlCol="0">
            <a:spAutoFit/>
          </a:bodyPr>
          <a:lstStyle/>
          <a:p>
            <a:pPr algn="ctr"/>
            <a:r>
              <a:rPr lang="en-US" sz="3600" b="1" dirty="0" smtClean="0">
                <a:solidFill>
                  <a:srgbClr val="1D457A"/>
                </a:solidFill>
              </a:rPr>
              <a:t>Nevada’s Reinvestment in Higher Education</a:t>
            </a:r>
          </a:p>
          <a:p>
            <a:pPr algn="ctr"/>
            <a:r>
              <a:rPr lang="en-US" sz="3600" b="1" dirty="0" smtClean="0">
                <a:solidFill>
                  <a:srgbClr val="1D457A"/>
                </a:solidFill>
              </a:rPr>
              <a:t>NSHE 2015 Legislative Priorities</a:t>
            </a:r>
            <a:endParaRPr lang="en-US" sz="3600" b="1" dirty="0">
              <a:solidFill>
                <a:srgbClr val="1D457A"/>
              </a:solidFill>
            </a:endParaRPr>
          </a:p>
        </p:txBody>
      </p:sp>
    </p:spTree>
    <p:extLst>
      <p:ext uri="{BB962C8B-B14F-4D97-AF65-F5344CB8AC3E}">
        <p14:creationId xmlns:p14="http://schemas.microsoft.com/office/powerpoint/2010/main" val="1889028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36431"/>
            <a:ext cx="7924800" cy="4710112"/>
          </a:xfrm>
        </p:spPr>
        <p:txBody>
          <a:bodyPr>
            <a:noAutofit/>
          </a:bodyPr>
          <a:lstStyle/>
          <a:p>
            <a:r>
              <a:rPr lang="en-US" sz="2400" dirty="0"/>
              <a:t>Knowledge Fund - $</a:t>
            </a:r>
            <a:r>
              <a:rPr lang="en-US" sz="2400" dirty="0" smtClean="0"/>
              <a:t>10M</a:t>
            </a:r>
            <a:endParaRPr lang="en-US" sz="2400" dirty="0"/>
          </a:p>
          <a:p>
            <a:r>
              <a:rPr lang="en-US" sz="2400" dirty="0"/>
              <a:t>Workforce Development Fund - $</a:t>
            </a:r>
            <a:r>
              <a:rPr lang="en-US" sz="2400" dirty="0" smtClean="0"/>
              <a:t>6M</a:t>
            </a:r>
            <a:endParaRPr lang="en-US" sz="2400" dirty="0"/>
          </a:p>
          <a:p>
            <a:r>
              <a:rPr lang="en-US" sz="2400" dirty="0" smtClean="0"/>
              <a:t>STEM </a:t>
            </a:r>
            <a:r>
              <a:rPr lang="en-US" sz="2400" dirty="0"/>
              <a:t>Workforce Challenge Grant Program - $</a:t>
            </a:r>
            <a:r>
              <a:rPr lang="en-US" sz="2400" dirty="0" smtClean="0"/>
              <a:t>3.5M</a:t>
            </a:r>
            <a:endParaRPr lang="en-US" sz="2400" dirty="0"/>
          </a:p>
          <a:p>
            <a:r>
              <a:rPr lang="en-US" sz="2400" dirty="0"/>
              <a:t>Need Based Financial Aid - $</a:t>
            </a:r>
            <a:r>
              <a:rPr lang="en-US" sz="2400" dirty="0" smtClean="0"/>
              <a:t>5M</a:t>
            </a:r>
            <a:endParaRPr lang="en-US" sz="2400" dirty="0"/>
          </a:p>
          <a:p>
            <a:r>
              <a:rPr lang="en-US" sz="2400" dirty="0"/>
              <a:t>Millennium Scholarship Expansion to support “15 to Finish” - $</a:t>
            </a:r>
            <a:r>
              <a:rPr lang="en-US" sz="2400" dirty="0" smtClean="0"/>
              <a:t>5M - $6.5M</a:t>
            </a: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22</a:t>
            </a:fld>
            <a:endParaRPr lang="en-US" dirty="0"/>
          </a:p>
        </p:txBody>
      </p:sp>
      <p:sp>
        <p:nvSpPr>
          <p:cNvPr id="2" name="TextBox 1"/>
          <p:cNvSpPr txBox="1"/>
          <p:nvPr/>
        </p:nvSpPr>
        <p:spPr>
          <a:xfrm>
            <a:off x="0" y="990600"/>
            <a:ext cx="9159030" cy="646331"/>
          </a:xfrm>
          <a:prstGeom prst="rect">
            <a:avLst/>
          </a:prstGeom>
          <a:noFill/>
        </p:spPr>
        <p:txBody>
          <a:bodyPr wrap="square" rtlCol="0">
            <a:spAutoFit/>
          </a:bodyPr>
          <a:lstStyle/>
          <a:p>
            <a:pPr algn="ctr"/>
            <a:r>
              <a:rPr lang="en-US" sz="3600" b="1" dirty="0" smtClean="0">
                <a:solidFill>
                  <a:srgbClr val="1D457A"/>
                </a:solidFill>
              </a:rPr>
              <a:t>2015 Legislative Priorities</a:t>
            </a:r>
            <a:endParaRPr lang="en-US" sz="3600" b="1" dirty="0">
              <a:solidFill>
                <a:srgbClr val="1D457A"/>
              </a:solidFill>
            </a:endParaRPr>
          </a:p>
        </p:txBody>
      </p:sp>
      <p:sp>
        <p:nvSpPr>
          <p:cNvPr id="12" name="TextBox 11"/>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NSHE’S FUTURE</a:t>
            </a:r>
            <a:endParaRPr lang="en-US" b="1" dirty="0">
              <a:solidFill>
                <a:schemeClr val="bg1"/>
              </a:solidFill>
            </a:endParaRPr>
          </a:p>
        </p:txBody>
      </p:sp>
    </p:spTree>
    <p:extLst>
      <p:ext uri="{BB962C8B-B14F-4D97-AF65-F5344CB8AC3E}">
        <p14:creationId xmlns:p14="http://schemas.microsoft.com/office/powerpoint/2010/main" val="191681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0750" y="1028700"/>
            <a:ext cx="4762499" cy="48006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23</a:t>
            </a:fld>
            <a:endParaRPr lang="en-US" dirty="0"/>
          </a:p>
        </p:txBody>
      </p:sp>
    </p:spTree>
    <p:extLst>
      <p:ext uri="{BB962C8B-B14F-4D97-AF65-F5344CB8AC3E}">
        <p14:creationId xmlns:p14="http://schemas.microsoft.com/office/powerpoint/2010/main" val="1620473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90750" y="1028700"/>
            <a:ext cx="4762500" cy="4800600"/>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3</a:t>
            </a:fld>
            <a:endParaRPr lang="en-US" dirty="0"/>
          </a:p>
        </p:txBody>
      </p:sp>
      <p:sp>
        <p:nvSpPr>
          <p:cNvPr id="2" name="TextBox 1"/>
          <p:cNvSpPr txBox="1"/>
          <p:nvPr/>
        </p:nvSpPr>
        <p:spPr>
          <a:xfrm>
            <a:off x="0" y="2901413"/>
            <a:ext cx="9159030" cy="1107996"/>
          </a:xfrm>
          <a:prstGeom prst="rect">
            <a:avLst/>
          </a:prstGeom>
          <a:noFill/>
        </p:spPr>
        <p:txBody>
          <a:bodyPr wrap="square" rtlCol="0">
            <a:spAutoFit/>
          </a:bodyPr>
          <a:lstStyle/>
          <a:p>
            <a:pPr algn="ctr"/>
            <a:r>
              <a:rPr lang="en-US" sz="6600" b="1" dirty="0" smtClean="0">
                <a:solidFill>
                  <a:srgbClr val="19457A"/>
                </a:solidFill>
              </a:rPr>
              <a:t>NSHE Overview</a:t>
            </a:r>
            <a:endParaRPr lang="en-US" sz="6600" b="1" dirty="0">
              <a:solidFill>
                <a:srgbClr val="19457A"/>
              </a:solidFill>
            </a:endParaRPr>
          </a:p>
        </p:txBody>
      </p:sp>
    </p:spTree>
    <p:extLst>
      <p:ext uri="{BB962C8B-B14F-4D97-AF65-F5344CB8AC3E}">
        <p14:creationId xmlns:p14="http://schemas.microsoft.com/office/powerpoint/2010/main" val="3865334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115" y="1752600"/>
            <a:ext cx="7924800" cy="609599"/>
          </a:xfrm>
        </p:spPr>
        <p:txBody>
          <a:bodyPr>
            <a:normAutofit fontScale="62500" lnSpcReduction="20000"/>
          </a:bodyPr>
          <a:lstStyle/>
          <a:p>
            <a:pPr marL="0" indent="0">
              <a:buNone/>
            </a:pPr>
            <a:r>
              <a:rPr lang="en-US" dirty="0">
                <a:cs typeface="Arial" pitchFamily="34" charset="0"/>
              </a:rPr>
              <a:t>Eight institutions serving more than 106,000 </a:t>
            </a:r>
            <a:r>
              <a:rPr lang="en-US" dirty="0" smtClean="0">
                <a:cs typeface="Arial" pitchFamily="34" charset="0"/>
              </a:rPr>
              <a:t>students, 5,600 faculty, governed </a:t>
            </a:r>
            <a:r>
              <a:rPr lang="en-US" dirty="0">
                <a:cs typeface="Arial" pitchFamily="34" charset="0"/>
              </a:rPr>
              <a:t>by a 13-member elected Board of </a:t>
            </a:r>
            <a:r>
              <a:rPr lang="en-US" dirty="0" smtClean="0">
                <a:cs typeface="Arial" pitchFamily="34" charset="0"/>
              </a:rPr>
              <a:t>Regents</a:t>
            </a:r>
            <a:endParaRPr lang="en-US" dirty="0">
              <a:cs typeface="Arial" pitchFamily="34"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4</a:t>
            </a:fld>
            <a:endParaRPr lang="en-US" dirty="0"/>
          </a:p>
        </p:txBody>
      </p:sp>
      <p:sp>
        <p:nvSpPr>
          <p:cNvPr id="2" name="TextBox 1"/>
          <p:cNvSpPr txBox="1"/>
          <p:nvPr/>
        </p:nvSpPr>
        <p:spPr>
          <a:xfrm>
            <a:off x="0" y="990600"/>
            <a:ext cx="9159030" cy="646331"/>
          </a:xfrm>
          <a:prstGeom prst="rect">
            <a:avLst/>
          </a:prstGeom>
          <a:noFill/>
        </p:spPr>
        <p:txBody>
          <a:bodyPr wrap="square" rtlCol="0">
            <a:spAutoFit/>
          </a:bodyPr>
          <a:lstStyle/>
          <a:p>
            <a:pPr algn="ctr"/>
            <a:r>
              <a:rPr lang="en-US" sz="3600" b="1" dirty="0" smtClean="0">
                <a:solidFill>
                  <a:srgbClr val="19457A"/>
                </a:solidFill>
              </a:rPr>
              <a:t>NSHE Administration</a:t>
            </a:r>
            <a:endParaRPr lang="en-US" sz="3600" b="1" dirty="0">
              <a:solidFill>
                <a:srgbClr val="19457A"/>
              </a:solidFill>
            </a:endParaRPr>
          </a:p>
        </p:txBody>
      </p:sp>
      <p:sp>
        <p:nvSpPr>
          <p:cNvPr id="8" name="TextBox 7"/>
          <p:cNvSpPr txBox="1"/>
          <p:nvPr/>
        </p:nvSpPr>
        <p:spPr>
          <a:xfrm>
            <a:off x="685800" y="2362200"/>
            <a:ext cx="4267200" cy="3939540"/>
          </a:xfrm>
          <a:prstGeom prst="rect">
            <a:avLst/>
          </a:prstGeom>
          <a:noFill/>
        </p:spPr>
        <p:txBody>
          <a:bodyPr wrap="square" rtlCol="0">
            <a:spAutoFit/>
          </a:bodyPr>
          <a:lstStyle/>
          <a:p>
            <a:r>
              <a:rPr lang="en-US" sz="2400" b="1" dirty="0" smtClean="0">
                <a:solidFill>
                  <a:srgbClr val="19457A"/>
                </a:solidFill>
                <a:cs typeface="Arial" pitchFamily="34" charset="0"/>
              </a:rPr>
              <a:t>Nevada Board </a:t>
            </a:r>
            <a:r>
              <a:rPr lang="en-US" sz="2400" b="1" dirty="0">
                <a:solidFill>
                  <a:srgbClr val="19457A"/>
                </a:solidFill>
                <a:cs typeface="Arial" pitchFamily="34" charset="0"/>
              </a:rPr>
              <a:t>of Regents</a:t>
            </a:r>
          </a:p>
          <a:p>
            <a:pPr marL="285750" indent="-285750">
              <a:buFont typeface="Arial" panose="020B0604020202020204" pitchFamily="34" charset="0"/>
              <a:buChar char="•"/>
            </a:pPr>
            <a:r>
              <a:rPr lang="en-US" sz="1600" dirty="0" smtClean="0">
                <a:cs typeface="Arial" pitchFamily="34" charset="0"/>
              </a:rPr>
              <a:t>Kevin J. Page, Chair</a:t>
            </a:r>
          </a:p>
          <a:p>
            <a:pPr marL="285750" indent="-285750">
              <a:buFont typeface="Arial" panose="020B0604020202020204" pitchFamily="34" charset="0"/>
              <a:buChar char="•"/>
            </a:pPr>
            <a:r>
              <a:rPr lang="en-US" sz="1600" dirty="0" smtClean="0">
                <a:cs typeface="Arial" pitchFamily="34" charset="0"/>
              </a:rPr>
              <a:t>Rick </a:t>
            </a:r>
            <a:r>
              <a:rPr lang="en-US" sz="1600" dirty="0" err="1" smtClean="0">
                <a:cs typeface="Arial" pitchFamily="34" charset="0"/>
              </a:rPr>
              <a:t>Trachok</a:t>
            </a:r>
            <a:r>
              <a:rPr lang="en-US" sz="1600" dirty="0" smtClean="0">
                <a:cs typeface="Arial" pitchFamily="34" charset="0"/>
              </a:rPr>
              <a:t>, Vice Chair</a:t>
            </a:r>
          </a:p>
          <a:p>
            <a:pPr marL="285750" indent="-285750">
              <a:buFont typeface="Arial" panose="020B0604020202020204" pitchFamily="34" charset="0"/>
              <a:buChar char="•"/>
            </a:pPr>
            <a:r>
              <a:rPr lang="en-US" sz="1600" dirty="0" smtClean="0">
                <a:cs typeface="Arial" pitchFamily="34" charset="0"/>
              </a:rPr>
              <a:t>Dr. Andrea Anderson</a:t>
            </a:r>
          </a:p>
          <a:p>
            <a:pPr marL="285750" indent="-285750">
              <a:buFont typeface="Arial" panose="020B0604020202020204" pitchFamily="34" charset="0"/>
              <a:buChar char="•"/>
            </a:pPr>
            <a:r>
              <a:rPr lang="en-US" sz="1600" dirty="0" smtClean="0">
                <a:cs typeface="Arial" pitchFamily="34" charset="0"/>
              </a:rPr>
              <a:t>Robert J. Blakely</a:t>
            </a:r>
          </a:p>
          <a:p>
            <a:pPr marL="285750" indent="-285750">
              <a:buFont typeface="Arial" panose="020B0604020202020204" pitchFamily="34" charset="0"/>
              <a:buChar char="•"/>
            </a:pPr>
            <a:r>
              <a:rPr lang="en-US" sz="1600" dirty="0" smtClean="0">
                <a:cs typeface="Arial" pitchFamily="34" charset="0"/>
              </a:rPr>
              <a:t>Cedric </a:t>
            </a:r>
            <a:r>
              <a:rPr lang="en-US" sz="1600" dirty="0" err="1" smtClean="0">
                <a:cs typeface="Arial" pitchFamily="34" charset="0"/>
              </a:rPr>
              <a:t>Crear</a:t>
            </a:r>
            <a:endParaRPr lang="en-US" sz="1600" dirty="0" smtClean="0">
              <a:cs typeface="Arial" pitchFamily="34" charset="0"/>
            </a:endParaRPr>
          </a:p>
          <a:p>
            <a:pPr marL="285750" indent="-285750">
              <a:buFont typeface="Arial" panose="020B0604020202020204" pitchFamily="34" charset="0"/>
              <a:buChar char="•"/>
            </a:pPr>
            <a:r>
              <a:rPr lang="en-US" sz="1600" dirty="0" smtClean="0">
                <a:cs typeface="Arial" pitchFamily="34" charset="0"/>
              </a:rPr>
              <a:t>Mark W. </a:t>
            </a:r>
            <a:r>
              <a:rPr lang="en-US" sz="1600" dirty="0" err="1" smtClean="0">
                <a:cs typeface="Arial" pitchFamily="34" charset="0"/>
              </a:rPr>
              <a:t>Doubrava</a:t>
            </a:r>
            <a:r>
              <a:rPr lang="en-US" sz="1600" dirty="0" smtClean="0">
                <a:cs typeface="Arial" pitchFamily="34" charset="0"/>
              </a:rPr>
              <a:t>, M.D.</a:t>
            </a:r>
          </a:p>
          <a:p>
            <a:pPr marL="285750" indent="-285750">
              <a:buFont typeface="Arial" panose="020B0604020202020204" pitchFamily="34" charset="0"/>
              <a:buChar char="•"/>
            </a:pPr>
            <a:r>
              <a:rPr lang="en-US" sz="1600" dirty="0" smtClean="0">
                <a:cs typeface="Arial" pitchFamily="34" charset="0"/>
              </a:rPr>
              <a:t>Jason Geddes, Ph.D.</a:t>
            </a:r>
          </a:p>
          <a:p>
            <a:pPr marL="285750" indent="-285750">
              <a:buFont typeface="Arial" panose="020B0604020202020204" pitchFamily="34" charset="0"/>
              <a:buChar char="•"/>
            </a:pPr>
            <a:r>
              <a:rPr lang="en-US" sz="1600" dirty="0" smtClean="0">
                <a:cs typeface="Arial" pitchFamily="34" charset="0"/>
              </a:rPr>
              <a:t>Ron </a:t>
            </a:r>
            <a:r>
              <a:rPr lang="en-US" sz="1600" dirty="0" err="1" smtClean="0">
                <a:cs typeface="Arial" pitchFamily="34" charset="0"/>
              </a:rPr>
              <a:t>Knecht</a:t>
            </a:r>
            <a:endParaRPr lang="en-US" sz="1600" dirty="0" smtClean="0">
              <a:cs typeface="Arial" pitchFamily="34" charset="0"/>
            </a:endParaRPr>
          </a:p>
          <a:p>
            <a:pPr marL="285750" indent="-285750">
              <a:buFont typeface="Arial" panose="020B0604020202020204" pitchFamily="34" charset="0"/>
              <a:buChar char="•"/>
            </a:pPr>
            <a:r>
              <a:rPr lang="en-US" sz="1600" dirty="0" smtClean="0">
                <a:cs typeface="Arial" pitchFamily="34" charset="0"/>
              </a:rPr>
              <a:t>James </a:t>
            </a:r>
            <a:r>
              <a:rPr lang="en-US" sz="1600" dirty="0">
                <a:cs typeface="Arial" pitchFamily="34" charset="0"/>
              </a:rPr>
              <a:t>Dean </a:t>
            </a:r>
            <a:r>
              <a:rPr lang="en-US" sz="1600" dirty="0" smtClean="0">
                <a:cs typeface="Arial" pitchFamily="34" charset="0"/>
              </a:rPr>
              <a:t>Leavitt</a:t>
            </a:r>
          </a:p>
          <a:p>
            <a:pPr marL="285750" indent="-285750">
              <a:buFont typeface="Arial" panose="020B0604020202020204" pitchFamily="34" charset="0"/>
              <a:buChar char="•"/>
            </a:pPr>
            <a:r>
              <a:rPr lang="en-US" sz="1600" dirty="0" smtClean="0">
                <a:cs typeface="Arial" pitchFamily="34" charset="0"/>
              </a:rPr>
              <a:t>Kevin C. Melcher</a:t>
            </a:r>
          </a:p>
          <a:p>
            <a:pPr marL="285750" indent="-285750">
              <a:buFont typeface="Arial" panose="020B0604020202020204" pitchFamily="34" charset="0"/>
              <a:buChar char="•"/>
            </a:pPr>
            <a:r>
              <a:rPr lang="en-US" sz="1600" dirty="0" smtClean="0">
                <a:cs typeface="Arial" pitchFamily="34" charset="0"/>
              </a:rPr>
              <a:t>Dr</a:t>
            </a:r>
            <a:r>
              <a:rPr lang="en-US" sz="1600" dirty="0">
                <a:cs typeface="Arial" pitchFamily="34" charset="0"/>
              </a:rPr>
              <a:t>. Jack Lund </a:t>
            </a:r>
            <a:r>
              <a:rPr lang="en-US" sz="1600" dirty="0" smtClean="0">
                <a:cs typeface="Arial" pitchFamily="34" charset="0"/>
              </a:rPr>
              <a:t>Schofield</a:t>
            </a:r>
          </a:p>
          <a:p>
            <a:pPr marL="285750" indent="-285750">
              <a:buFont typeface="Arial" panose="020B0604020202020204" pitchFamily="34" charset="0"/>
              <a:buChar char="•"/>
            </a:pPr>
            <a:r>
              <a:rPr lang="en-US" sz="1600" dirty="0" smtClean="0">
                <a:cs typeface="Arial" pitchFamily="34" charset="0"/>
              </a:rPr>
              <a:t>Allison Stephens</a:t>
            </a:r>
          </a:p>
          <a:p>
            <a:pPr marL="285750" indent="-285750">
              <a:buFont typeface="Arial" panose="020B0604020202020204" pitchFamily="34" charset="0"/>
              <a:buChar char="•"/>
            </a:pPr>
            <a:r>
              <a:rPr lang="en-US" sz="1600" dirty="0" smtClean="0">
                <a:cs typeface="Arial" pitchFamily="34" charset="0"/>
              </a:rPr>
              <a:t>Michael B. Wixom  </a:t>
            </a:r>
            <a:endParaRPr lang="en-US" sz="1600" dirty="0">
              <a:cs typeface="Arial" pitchFamily="34" charset="0"/>
            </a:endParaRPr>
          </a:p>
          <a:p>
            <a:endParaRPr lang="en-US" dirty="0"/>
          </a:p>
        </p:txBody>
      </p:sp>
      <p:sp>
        <p:nvSpPr>
          <p:cNvPr id="9" name="TextBox 8"/>
          <p:cNvSpPr txBox="1"/>
          <p:nvPr/>
        </p:nvSpPr>
        <p:spPr>
          <a:xfrm>
            <a:off x="4953000" y="2362200"/>
            <a:ext cx="3429000" cy="3877985"/>
          </a:xfrm>
          <a:prstGeom prst="rect">
            <a:avLst/>
          </a:prstGeom>
          <a:noFill/>
        </p:spPr>
        <p:txBody>
          <a:bodyPr wrap="square" rtlCol="0">
            <a:spAutoFit/>
          </a:bodyPr>
          <a:lstStyle/>
          <a:p>
            <a:r>
              <a:rPr lang="en-US" sz="2400" b="1" dirty="0" smtClean="0">
                <a:solidFill>
                  <a:srgbClr val="19457A"/>
                </a:solidFill>
                <a:cs typeface="Arial" pitchFamily="34" charset="0"/>
              </a:rPr>
              <a:t>System Administration</a:t>
            </a:r>
            <a:endParaRPr lang="en-US" sz="2400" b="1" dirty="0">
              <a:solidFill>
                <a:srgbClr val="19457A"/>
              </a:solidFill>
              <a:cs typeface="Arial" pitchFamily="34" charset="0"/>
            </a:endParaRPr>
          </a:p>
          <a:p>
            <a:pPr marL="285750" indent="-285750">
              <a:buFont typeface="Arial" panose="020B0604020202020204" pitchFamily="34" charset="0"/>
              <a:buChar char="•"/>
            </a:pPr>
            <a:r>
              <a:rPr lang="en-US" sz="1600" dirty="0" smtClean="0">
                <a:cs typeface="Arial" pitchFamily="34" charset="0"/>
              </a:rPr>
              <a:t>Daniel </a:t>
            </a:r>
            <a:r>
              <a:rPr lang="en-US" sz="1600" dirty="0">
                <a:cs typeface="Arial" pitchFamily="34" charset="0"/>
              </a:rPr>
              <a:t>J. </a:t>
            </a:r>
            <a:r>
              <a:rPr lang="en-US" sz="1600" dirty="0" err="1" smtClean="0">
                <a:cs typeface="Arial" pitchFamily="34" charset="0"/>
              </a:rPr>
              <a:t>Klaich</a:t>
            </a:r>
            <a:r>
              <a:rPr lang="en-US" sz="1600" dirty="0" smtClean="0">
                <a:cs typeface="Arial" pitchFamily="34" charset="0"/>
              </a:rPr>
              <a:t>, Chancellor</a:t>
            </a:r>
          </a:p>
          <a:p>
            <a:endParaRPr lang="en-US" dirty="0">
              <a:cs typeface="Arial" pitchFamily="34" charset="0"/>
            </a:endParaRPr>
          </a:p>
          <a:p>
            <a:r>
              <a:rPr lang="en-US" sz="2400" b="1" dirty="0" smtClean="0">
                <a:solidFill>
                  <a:srgbClr val="19457A"/>
                </a:solidFill>
                <a:cs typeface="Arial" pitchFamily="34" charset="0"/>
              </a:rPr>
              <a:t>NSHE Presidents</a:t>
            </a:r>
            <a:endParaRPr lang="en-US" dirty="0">
              <a:solidFill>
                <a:srgbClr val="19457A"/>
              </a:solidFill>
              <a:cs typeface="Arial" pitchFamily="34" charset="0"/>
            </a:endParaRPr>
          </a:p>
          <a:p>
            <a:pPr marL="285750" indent="-285750">
              <a:buFont typeface="Arial" panose="020B0604020202020204" pitchFamily="34" charset="0"/>
              <a:buChar char="•"/>
            </a:pPr>
            <a:r>
              <a:rPr lang="en-US" sz="1600" dirty="0" smtClean="0">
                <a:cs typeface="Arial" pitchFamily="34" charset="0"/>
              </a:rPr>
              <a:t>Mr. Chester </a:t>
            </a:r>
            <a:r>
              <a:rPr lang="en-US" sz="1600" dirty="0">
                <a:cs typeface="Arial" pitchFamily="34" charset="0"/>
              </a:rPr>
              <a:t>Burton (WNC</a:t>
            </a:r>
            <a:r>
              <a:rPr lang="en-US" sz="1600" dirty="0" smtClean="0">
                <a:cs typeface="Arial" pitchFamily="34" charset="0"/>
              </a:rPr>
              <a:t>)</a:t>
            </a:r>
          </a:p>
          <a:p>
            <a:pPr marL="285750" indent="-285750">
              <a:buFont typeface="Arial" panose="020B0604020202020204" pitchFamily="34" charset="0"/>
              <a:buChar char="•"/>
            </a:pPr>
            <a:r>
              <a:rPr lang="en-US" sz="1600" dirty="0" smtClean="0">
                <a:cs typeface="Arial" pitchFamily="34" charset="0"/>
              </a:rPr>
              <a:t>Dr</a:t>
            </a:r>
            <a:r>
              <a:rPr lang="en-US" sz="1600" dirty="0">
                <a:cs typeface="Arial" pitchFamily="34" charset="0"/>
              </a:rPr>
              <a:t>. Mark Curtis (GBC</a:t>
            </a:r>
            <a:r>
              <a:rPr lang="en-US" sz="1600" dirty="0" smtClean="0">
                <a:cs typeface="Arial" pitchFamily="34" charset="0"/>
              </a:rPr>
              <a:t>) </a:t>
            </a:r>
          </a:p>
          <a:p>
            <a:pPr marL="285750" indent="-285750">
              <a:buFont typeface="Arial" panose="020B0604020202020204" pitchFamily="34" charset="0"/>
              <a:buChar char="•"/>
            </a:pPr>
            <a:r>
              <a:rPr lang="en-US" sz="1600" dirty="0" smtClean="0">
                <a:cs typeface="Arial" pitchFamily="34" charset="0"/>
              </a:rPr>
              <a:t>Dr</a:t>
            </a:r>
            <a:r>
              <a:rPr lang="en-US" sz="1600" dirty="0">
                <a:cs typeface="Arial" pitchFamily="34" charset="0"/>
              </a:rPr>
              <a:t>. Marc Johnson (UNR</a:t>
            </a:r>
            <a:r>
              <a:rPr lang="en-US" sz="1600" dirty="0" smtClean="0">
                <a:cs typeface="Arial" pitchFamily="34" charset="0"/>
              </a:rPr>
              <a:t>)</a:t>
            </a:r>
          </a:p>
          <a:p>
            <a:pPr marL="285750" indent="-285750">
              <a:buFont typeface="Arial" panose="020B0604020202020204" pitchFamily="34" charset="0"/>
              <a:buChar char="•"/>
            </a:pPr>
            <a:r>
              <a:rPr lang="en-US" sz="1600" dirty="0" smtClean="0">
                <a:cs typeface="Arial" pitchFamily="34" charset="0"/>
              </a:rPr>
              <a:t>Mr. Bart </a:t>
            </a:r>
            <a:r>
              <a:rPr lang="en-US" sz="1600" dirty="0">
                <a:cs typeface="Arial" pitchFamily="34" charset="0"/>
              </a:rPr>
              <a:t>Patterson (NSC</a:t>
            </a:r>
            <a:r>
              <a:rPr lang="en-US" sz="1600" dirty="0" smtClean="0">
                <a:cs typeface="Arial" pitchFamily="34" charset="0"/>
              </a:rPr>
              <a:t>)</a:t>
            </a:r>
          </a:p>
          <a:p>
            <a:pPr marL="285750" indent="-285750">
              <a:buFont typeface="Arial" panose="020B0604020202020204" pitchFamily="34" charset="0"/>
              <a:buChar char="•"/>
            </a:pPr>
            <a:r>
              <a:rPr lang="en-US" sz="1600" dirty="0" smtClean="0">
                <a:cs typeface="Arial" pitchFamily="34" charset="0"/>
              </a:rPr>
              <a:t>Dr</a:t>
            </a:r>
            <a:r>
              <a:rPr lang="en-US" sz="1600" dirty="0">
                <a:cs typeface="Arial" pitchFamily="34" charset="0"/>
              </a:rPr>
              <a:t>. Michael Richards (CSN</a:t>
            </a:r>
            <a:r>
              <a:rPr lang="en-US" sz="1600" dirty="0" smtClean="0">
                <a:cs typeface="Arial" pitchFamily="34" charset="0"/>
              </a:rPr>
              <a:t>) </a:t>
            </a:r>
          </a:p>
          <a:p>
            <a:pPr marL="285750" indent="-285750">
              <a:buFont typeface="Arial" panose="020B0604020202020204" pitchFamily="34" charset="0"/>
              <a:buChar char="•"/>
            </a:pPr>
            <a:r>
              <a:rPr lang="en-US" sz="1600" dirty="0" smtClean="0">
                <a:cs typeface="Arial" pitchFamily="34" charset="0"/>
              </a:rPr>
              <a:t>Dr</a:t>
            </a:r>
            <a:r>
              <a:rPr lang="en-US" sz="1600" dirty="0">
                <a:cs typeface="Arial" pitchFamily="34" charset="0"/>
              </a:rPr>
              <a:t>. Maria Sheehan (TMCC</a:t>
            </a:r>
            <a:r>
              <a:rPr lang="en-US" sz="1600" dirty="0" smtClean="0">
                <a:cs typeface="Arial" pitchFamily="34" charset="0"/>
              </a:rPr>
              <a:t>)</a:t>
            </a:r>
          </a:p>
          <a:p>
            <a:pPr marL="285750" indent="-285750">
              <a:buFont typeface="Arial" panose="020B0604020202020204" pitchFamily="34" charset="0"/>
              <a:buChar char="•"/>
            </a:pPr>
            <a:r>
              <a:rPr lang="en-US" sz="1600" dirty="0" smtClean="0">
                <a:cs typeface="Arial" pitchFamily="34" charset="0"/>
              </a:rPr>
              <a:t>Mr. Donald </a:t>
            </a:r>
            <a:r>
              <a:rPr lang="en-US" sz="1600" dirty="0">
                <a:cs typeface="Arial" pitchFamily="34" charset="0"/>
              </a:rPr>
              <a:t>Snyder (UNLV) </a:t>
            </a:r>
            <a:endParaRPr lang="en-US" sz="1600" dirty="0" smtClean="0">
              <a:cs typeface="Arial" pitchFamily="34" charset="0"/>
            </a:endParaRPr>
          </a:p>
          <a:p>
            <a:pPr marL="285750" indent="-285750">
              <a:buFont typeface="Arial" panose="020B0604020202020204" pitchFamily="34" charset="0"/>
              <a:buChar char="•"/>
            </a:pPr>
            <a:r>
              <a:rPr lang="en-US" sz="1600" dirty="0" smtClean="0">
                <a:cs typeface="Arial" pitchFamily="34" charset="0"/>
              </a:rPr>
              <a:t>Dr</a:t>
            </a:r>
            <a:r>
              <a:rPr lang="en-US" sz="1600" dirty="0">
                <a:cs typeface="Arial" pitchFamily="34" charset="0"/>
              </a:rPr>
              <a:t>. Stephen Wells (DRI)</a:t>
            </a:r>
          </a:p>
          <a:p>
            <a:pPr marL="285750" indent="-285750">
              <a:buFont typeface="Arial" panose="020B0604020202020204" pitchFamily="34" charset="0"/>
              <a:buChar char="•"/>
            </a:pPr>
            <a:endParaRPr lang="en-US" dirty="0">
              <a:cs typeface="Arial" pitchFamily="34" charset="0"/>
            </a:endParaRPr>
          </a:p>
          <a:p>
            <a:endParaRPr lang="en-US" dirty="0"/>
          </a:p>
        </p:txBody>
      </p:sp>
      <p:sp>
        <p:nvSpPr>
          <p:cNvPr id="10" name="TextBox 9"/>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NSHE OVERVIEW</a:t>
            </a:r>
            <a:endParaRPr lang="en-US" b="1" dirty="0">
              <a:solidFill>
                <a:schemeClr val="bg1"/>
              </a:solidFill>
            </a:endParaRPr>
          </a:p>
        </p:txBody>
      </p:sp>
    </p:spTree>
    <p:extLst>
      <p:ext uri="{BB962C8B-B14F-4D97-AF65-F5344CB8AC3E}">
        <p14:creationId xmlns:p14="http://schemas.microsoft.com/office/powerpoint/2010/main" val="406238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115" y="1295400"/>
            <a:ext cx="7924800" cy="4800600"/>
          </a:xfrm>
        </p:spPr>
        <p:txBody>
          <a:bodyPr>
            <a:normAutofit/>
          </a:bodyPr>
          <a:lstStyle/>
          <a:p>
            <a:pPr marL="0" indent="0">
              <a:buNone/>
            </a:pPr>
            <a:r>
              <a:rPr lang="en-US" b="1" dirty="0" smtClean="0">
                <a:solidFill>
                  <a:srgbClr val="19457A"/>
                </a:solidFill>
                <a:cs typeface="Arial" pitchFamily="34" charset="0"/>
              </a:rPr>
              <a:t>Two Research Universities (UNLV &amp; UNR)</a:t>
            </a:r>
            <a:endParaRPr lang="en-US" sz="3000" dirty="0" smtClean="0">
              <a:solidFill>
                <a:srgbClr val="19457A"/>
              </a:solidFill>
              <a:cs typeface="Arial" pitchFamily="34" charset="0"/>
            </a:endParaRPr>
          </a:p>
          <a:p>
            <a:r>
              <a:rPr lang="en-US" sz="2200" dirty="0" smtClean="0">
                <a:cs typeface="Arial" pitchFamily="34" charset="0"/>
              </a:rPr>
              <a:t>Offer </a:t>
            </a:r>
            <a:r>
              <a:rPr lang="en-US" sz="2200" dirty="0">
                <a:cs typeface="Arial" pitchFamily="34" charset="0"/>
              </a:rPr>
              <a:t>education from the baccalaureate through the master’s and doctoral levels</a:t>
            </a:r>
          </a:p>
          <a:p>
            <a:r>
              <a:rPr lang="en-US" sz="2200" dirty="0" smtClean="0">
                <a:cs typeface="Arial" pitchFamily="34" charset="0"/>
              </a:rPr>
              <a:t>Provide </a:t>
            </a:r>
            <a:r>
              <a:rPr lang="en-US" sz="2200" dirty="0">
                <a:cs typeface="Arial" pitchFamily="34" charset="0"/>
              </a:rPr>
              <a:t>comprehensive research opportunities</a:t>
            </a:r>
          </a:p>
          <a:p>
            <a:r>
              <a:rPr lang="en-US" sz="2200" dirty="0" smtClean="0">
                <a:cs typeface="Arial" pitchFamily="34" charset="0"/>
              </a:rPr>
              <a:t>Strive </a:t>
            </a:r>
            <a:r>
              <a:rPr lang="en-US" sz="2200" dirty="0">
                <a:cs typeface="Arial" pitchFamily="34" charset="0"/>
              </a:rPr>
              <a:t>to make significant contributions to new knowledge, economic development and the culture of the state</a:t>
            </a:r>
          </a:p>
          <a:p>
            <a:r>
              <a:rPr lang="en-US" sz="2200" dirty="0">
                <a:solidFill>
                  <a:srgbClr val="C00000"/>
                </a:solidFill>
                <a:cs typeface="Arial" pitchFamily="34" charset="0"/>
              </a:rPr>
              <a:t>Combined preliminary student headcount of </a:t>
            </a:r>
            <a:r>
              <a:rPr lang="en-US" sz="2200" dirty="0" smtClean="0">
                <a:solidFill>
                  <a:srgbClr val="C00000"/>
                </a:solidFill>
                <a:cs typeface="Arial" pitchFamily="34" charset="0"/>
              </a:rPr>
              <a:t>47,949 </a:t>
            </a:r>
            <a:r>
              <a:rPr lang="en-US" sz="2200" dirty="0">
                <a:solidFill>
                  <a:srgbClr val="C00000"/>
                </a:solidFill>
                <a:cs typeface="Arial" pitchFamily="34" charset="0"/>
              </a:rPr>
              <a:t>in Fall </a:t>
            </a:r>
            <a:r>
              <a:rPr lang="en-US" sz="2200" dirty="0" smtClean="0">
                <a:solidFill>
                  <a:srgbClr val="C00000"/>
                </a:solidFill>
                <a:cs typeface="Arial" pitchFamily="34" charset="0"/>
              </a:rPr>
              <a:t>2014</a:t>
            </a:r>
            <a:endParaRPr lang="en-US" sz="2200" dirty="0">
              <a:solidFill>
                <a:srgbClr val="C00000"/>
              </a:solidFill>
              <a:cs typeface="Arial" pitchFamily="34" charset="0"/>
            </a:endParaRPr>
          </a:p>
          <a:p>
            <a:pPr marL="0" indent="0">
              <a:spcBef>
                <a:spcPts val="0"/>
              </a:spcBef>
            </a:pPr>
            <a:endParaRPr lang="en-US" sz="1200" dirty="0">
              <a:cs typeface="Arial" pitchFamily="34" charset="0"/>
            </a:endParaRPr>
          </a:p>
          <a:p>
            <a:pPr marL="0" indent="0">
              <a:buNone/>
            </a:pPr>
            <a:r>
              <a:rPr lang="en-US" b="1" dirty="0" smtClean="0">
                <a:solidFill>
                  <a:srgbClr val="19457A"/>
                </a:solidFill>
                <a:cs typeface="Arial" pitchFamily="34" charset="0"/>
              </a:rPr>
              <a:t>One State College (NSC)</a:t>
            </a:r>
            <a:endParaRPr lang="en-US" sz="2600" dirty="0">
              <a:solidFill>
                <a:srgbClr val="19457A"/>
              </a:solidFill>
              <a:cs typeface="Arial" pitchFamily="34" charset="0"/>
            </a:endParaRPr>
          </a:p>
          <a:p>
            <a:r>
              <a:rPr lang="en-US" sz="2200" dirty="0">
                <a:cs typeface="Arial" pitchFamily="34" charset="0"/>
              </a:rPr>
              <a:t>Established to provide four-year degrees that meet critical shortage areas in Nevada’s workforce (nursing &amp; teaching)</a:t>
            </a:r>
          </a:p>
          <a:p>
            <a:r>
              <a:rPr lang="en-US" sz="2200" dirty="0" smtClean="0">
                <a:solidFill>
                  <a:srgbClr val="C00000"/>
                </a:solidFill>
                <a:cs typeface="Arial" pitchFamily="34" charset="0"/>
              </a:rPr>
              <a:t>Preliminary student headcount of 3,555 </a:t>
            </a:r>
            <a:r>
              <a:rPr lang="en-US" sz="2200" dirty="0">
                <a:solidFill>
                  <a:srgbClr val="C00000"/>
                </a:solidFill>
                <a:cs typeface="Arial" pitchFamily="34" charset="0"/>
              </a:rPr>
              <a:t>students </a:t>
            </a:r>
            <a:r>
              <a:rPr lang="en-US" sz="2200" dirty="0" smtClean="0">
                <a:solidFill>
                  <a:srgbClr val="C00000"/>
                </a:solidFill>
                <a:cs typeface="Arial" pitchFamily="34" charset="0"/>
              </a:rPr>
              <a:t>in </a:t>
            </a:r>
            <a:r>
              <a:rPr lang="en-US" sz="2200" dirty="0">
                <a:solidFill>
                  <a:srgbClr val="C00000"/>
                </a:solidFill>
                <a:cs typeface="Arial" pitchFamily="34" charset="0"/>
              </a:rPr>
              <a:t>Fall </a:t>
            </a:r>
            <a:r>
              <a:rPr lang="en-US" sz="2200" dirty="0" smtClean="0">
                <a:solidFill>
                  <a:srgbClr val="C00000"/>
                </a:solidFill>
                <a:cs typeface="Arial" pitchFamily="34" charset="0"/>
              </a:rPr>
              <a:t>2014</a:t>
            </a:r>
            <a:endParaRPr lang="en-US" sz="2200" dirty="0">
              <a:solidFill>
                <a:srgbClr val="C0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5</a:t>
            </a:fld>
            <a:endParaRPr lang="en-US" dirty="0"/>
          </a:p>
        </p:txBody>
      </p:sp>
      <p:sp>
        <p:nvSpPr>
          <p:cNvPr id="8" name="TextBox 7"/>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NSHE OVERVIEW</a:t>
            </a:r>
            <a:endParaRPr lang="en-US" b="1" dirty="0">
              <a:solidFill>
                <a:schemeClr val="bg1"/>
              </a:solidFill>
            </a:endParaRPr>
          </a:p>
        </p:txBody>
      </p:sp>
    </p:spTree>
    <p:extLst>
      <p:ext uri="{BB962C8B-B14F-4D97-AF65-F5344CB8AC3E}">
        <p14:creationId xmlns:p14="http://schemas.microsoft.com/office/powerpoint/2010/main" val="1030040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115" y="1295400"/>
            <a:ext cx="7924800" cy="4800600"/>
          </a:xfrm>
        </p:spPr>
        <p:txBody>
          <a:bodyPr>
            <a:normAutofit fontScale="92500"/>
          </a:bodyPr>
          <a:lstStyle/>
          <a:p>
            <a:pPr marL="0" indent="0">
              <a:buNone/>
            </a:pPr>
            <a:r>
              <a:rPr lang="en-US" sz="3000" b="1" dirty="0">
                <a:solidFill>
                  <a:srgbClr val="19457A"/>
                </a:solidFill>
                <a:cs typeface="Arial" pitchFamily="34" charset="0"/>
              </a:rPr>
              <a:t>Four Community Colleges (CSN, GBC, TMCC, WNC)</a:t>
            </a:r>
          </a:p>
          <a:p>
            <a:r>
              <a:rPr lang="en-US" sz="2200" dirty="0">
                <a:cs typeface="Arial" pitchFamily="34" charset="0"/>
              </a:rPr>
              <a:t>Comprehensive community colleges offering two-year associate degrees including transfer and occupational </a:t>
            </a:r>
            <a:r>
              <a:rPr lang="en-US" sz="2200" dirty="0" smtClean="0">
                <a:cs typeface="Arial" pitchFamily="34" charset="0"/>
              </a:rPr>
              <a:t>programs</a:t>
            </a:r>
          </a:p>
          <a:p>
            <a:r>
              <a:rPr lang="en-US" sz="2200" dirty="0" smtClean="0">
                <a:cs typeface="Arial" pitchFamily="34" charset="0"/>
              </a:rPr>
              <a:t>Opportunity </a:t>
            </a:r>
            <a:r>
              <a:rPr lang="en-US" sz="2200" dirty="0">
                <a:cs typeface="Arial" pitchFamily="34" charset="0"/>
              </a:rPr>
              <a:t>to offer select baccalaureate degrees (GBC); dental hygiene (CSN); construction technology (</a:t>
            </a:r>
            <a:r>
              <a:rPr lang="en-US" sz="2200" dirty="0" smtClean="0">
                <a:cs typeface="Arial" pitchFamily="34" charset="0"/>
              </a:rPr>
              <a:t>WNC)</a:t>
            </a:r>
          </a:p>
          <a:p>
            <a:r>
              <a:rPr lang="en-US" sz="2200" dirty="0" smtClean="0">
                <a:cs typeface="Arial" pitchFamily="34" charset="0"/>
              </a:rPr>
              <a:t>Offer </a:t>
            </a:r>
            <a:r>
              <a:rPr lang="en-US" sz="2200" dirty="0">
                <a:cs typeface="Arial" pitchFamily="34" charset="0"/>
              </a:rPr>
              <a:t>remedial/developmental education </a:t>
            </a:r>
            <a:endParaRPr lang="en-US" sz="2200" dirty="0" smtClean="0">
              <a:cs typeface="Arial" pitchFamily="34" charset="0"/>
            </a:endParaRPr>
          </a:p>
          <a:p>
            <a:r>
              <a:rPr lang="en-US" sz="2200" dirty="0" smtClean="0">
                <a:cs typeface="Arial" pitchFamily="34" charset="0"/>
              </a:rPr>
              <a:t>Provide </a:t>
            </a:r>
            <a:r>
              <a:rPr lang="en-US" sz="2200" dirty="0">
                <a:cs typeface="Arial" pitchFamily="34" charset="0"/>
              </a:rPr>
              <a:t>occupational training and </a:t>
            </a:r>
            <a:r>
              <a:rPr lang="en-US" sz="2200" dirty="0" smtClean="0">
                <a:cs typeface="Arial" pitchFamily="34" charset="0"/>
              </a:rPr>
              <a:t>certification</a:t>
            </a:r>
          </a:p>
          <a:p>
            <a:r>
              <a:rPr lang="en-US" sz="2200" dirty="0" smtClean="0">
                <a:cs typeface="Arial" pitchFamily="34" charset="0"/>
              </a:rPr>
              <a:t>Encourage </a:t>
            </a:r>
            <a:r>
              <a:rPr lang="en-US" sz="2200" dirty="0">
                <a:cs typeface="Arial" pitchFamily="34" charset="0"/>
              </a:rPr>
              <a:t>continued education and personal </a:t>
            </a:r>
            <a:r>
              <a:rPr lang="en-US" sz="2200" dirty="0" smtClean="0">
                <a:cs typeface="Arial" pitchFamily="34" charset="0"/>
              </a:rPr>
              <a:t>enrichment</a:t>
            </a:r>
          </a:p>
          <a:p>
            <a:r>
              <a:rPr lang="en-US" sz="2200" b="1" dirty="0" smtClean="0">
                <a:cs typeface="Arial" pitchFamily="34" charset="0"/>
              </a:rPr>
              <a:t>Nevada </a:t>
            </a:r>
            <a:r>
              <a:rPr lang="en-US" sz="2200" b="1" dirty="0">
                <a:cs typeface="Arial" pitchFamily="34" charset="0"/>
              </a:rPr>
              <a:t>College Collaborative</a:t>
            </a:r>
            <a:r>
              <a:rPr lang="en-US" sz="2200" dirty="0">
                <a:cs typeface="Arial" pitchFamily="34" charset="0"/>
              </a:rPr>
              <a:t>: formed to identify opportunities for shared services, manage talent sharing, and facilitate collaborative purchasing that will help the colleges utilize scarce resources more effectively and efficiently. </a:t>
            </a:r>
            <a:endParaRPr lang="en-US" sz="2200" dirty="0" smtClean="0">
              <a:cs typeface="Arial" pitchFamily="34" charset="0"/>
            </a:endParaRPr>
          </a:p>
          <a:p>
            <a:r>
              <a:rPr lang="en-US" sz="2200" dirty="0">
                <a:solidFill>
                  <a:srgbClr val="C00000"/>
                </a:solidFill>
                <a:cs typeface="Arial" pitchFamily="34" charset="0"/>
              </a:rPr>
              <a:t>Combined preliminary student headcount of 55,286 in Fall 2014</a:t>
            </a:r>
          </a:p>
          <a:p>
            <a:endParaRPr lang="en-US" sz="2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6</a:t>
            </a:fld>
            <a:endParaRPr lang="en-US" dirty="0"/>
          </a:p>
        </p:txBody>
      </p:sp>
      <p:sp>
        <p:nvSpPr>
          <p:cNvPr id="8" name="TextBox 7"/>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NSHE OVERVIEW</a:t>
            </a:r>
            <a:endParaRPr lang="en-US" b="1" dirty="0">
              <a:solidFill>
                <a:schemeClr val="bg1"/>
              </a:solidFill>
            </a:endParaRPr>
          </a:p>
        </p:txBody>
      </p:sp>
    </p:spTree>
    <p:extLst>
      <p:ext uri="{BB962C8B-B14F-4D97-AF65-F5344CB8AC3E}">
        <p14:creationId xmlns:p14="http://schemas.microsoft.com/office/powerpoint/2010/main" val="1554127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115" y="1295400"/>
            <a:ext cx="7924800" cy="4800600"/>
          </a:xfrm>
        </p:spPr>
        <p:txBody>
          <a:bodyPr>
            <a:normAutofit fontScale="92500"/>
          </a:bodyPr>
          <a:lstStyle/>
          <a:p>
            <a:pPr marL="0" indent="0">
              <a:buNone/>
            </a:pPr>
            <a:r>
              <a:rPr lang="en-US" b="1" dirty="0" smtClean="0">
                <a:solidFill>
                  <a:srgbClr val="19457A"/>
                </a:solidFill>
                <a:cs typeface="Arial" pitchFamily="34" charset="0"/>
              </a:rPr>
              <a:t>One Research Institute (DRI)</a:t>
            </a:r>
            <a:endParaRPr lang="en-US" dirty="0">
              <a:solidFill>
                <a:srgbClr val="19457A"/>
              </a:solidFill>
              <a:cs typeface="Arial" pitchFamily="34" charset="0"/>
            </a:endParaRPr>
          </a:p>
          <a:p>
            <a:endParaRPr lang="en-US" sz="2200" dirty="0" smtClean="0"/>
          </a:p>
          <a:p>
            <a:r>
              <a:rPr lang="en-US" sz="2200" dirty="0" smtClean="0"/>
              <a:t>Environmental </a:t>
            </a:r>
            <a:r>
              <a:rPr lang="en-US" sz="2200" dirty="0"/>
              <a:t>research arm of the </a:t>
            </a:r>
            <a:r>
              <a:rPr lang="en-US" sz="2200" dirty="0" smtClean="0"/>
              <a:t>NSHE </a:t>
            </a:r>
          </a:p>
          <a:p>
            <a:r>
              <a:rPr lang="en-US" sz="2200" dirty="0" smtClean="0"/>
              <a:t>Global leader in conducting </a:t>
            </a:r>
            <a:r>
              <a:rPr lang="en-US" sz="2200" dirty="0"/>
              <a:t>cutting-edge applied research in air, land and life, and water quality across Nevada, the United States and on every </a:t>
            </a:r>
            <a:r>
              <a:rPr lang="en-US" sz="2200" dirty="0" smtClean="0"/>
              <a:t>continent</a:t>
            </a:r>
            <a:endParaRPr lang="en-US" sz="2200" dirty="0">
              <a:cs typeface="Arial" pitchFamily="34" charset="0"/>
            </a:endParaRPr>
          </a:p>
          <a:p>
            <a:r>
              <a:rPr lang="en-US" sz="2200" dirty="0">
                <a:cs typeface="Arial" pitchFamily="34" charset="0"/>
              </a:rPr>
              <a:t>Engages in fundamental and problem-oriented research within an entrepreneurial and academic </a:t>
            </a:r>
            <a:r>
              <a:rPr lang="en-US" sz="2200" dirty="0" smtClean="0">
                <a:cs typeface="Arial" pitchFamily="34" charset="0"/>
              </a:rPr>
              <a:t>culture</a:t>
            </a:r>
          </a:p>
          <a:p>
            <a:r>
              <a:rPr lang="en-US" sz="2200" dirty="0" smtClean="0"/>
              <a:t>Partner with IBM and other stakeholders in the Nevada </a:t>
            </a:r>
            <a:r>
              <a:rPr lang="en-US" sz="2200" dirty="0"/>
              <a:t>Center of Excellence (COE) </a:t>
            </a:r>
            <a:r>
              <a:rPr lang="en-US" sz="2200" dirty="0" smtClean="0"/>
              <a:t>which explores </a:t>
            </a:r>
            <a:r>
              <a:rPr lang="en-US" sz="2200" dirty="0"/>
              <a:t>water issues </a:t>
            </a:r>
            <a:r>
              <a:rPr lang="en-US" sz="2200" dirty="0" smtClean="0"/>
              <a:t>while improving </a:t>
            </a:r>
            <a:r>
              <a:rPr lang="en-US" sz="2200" dirty="0"/>
              <a:t>Nevada’s economic diversification and expansion, and workforce </a:t>
            </a:r>
            <a:r>
              <a:rPr lang="en-US" sz="2200" dirty="0" smtClean="0"/>
              <a:t>development </a:t>
            </a:r>
            <a:endParaRPr lang="en-US" sz="2200" dirty="0">
              <a:cs typeface="Arial" pitchFamily="34" charset="0"/>
            </a:endParaRPr>
          </a:p>
          <a:p>
            <a:r>
              <a:rPr lang="en-US" sz="2200" dirty="0">
                <a:cs typeface="Arial" pitchFamily="34" charset="0"/>
              </a:rPr>
              <a:t>Conducts more than $50 million in environmental research each year </a:t>
            </a:r>
          </a:p>
          <a:p>
            <a:r>
              <a:rPr lang="en-US" sz="2200" dirty="0">
                <a:cs typeface="Arial" pitchFamily="34" charset="0"/>
              </a:rPr>
              <a:t>Employs more than </a:t>
            </a:r>
            <a:r>
              <a:rPr lang="en-US" sz="2200" dirty="0" smtClean="0">
                <a:cs typeface="Arial" pitchFamily="34" charset="0"/>
              </a:rPr>
              <a:t>350 </a:t>
            </a:r>
            <a:r>
              <a:rPr lang="en-US" sz="2200" dirty="0">
                <a:cs typeface="Arial" pitchFamily="34" charset="0"/>
              </a:rPr>
              <a:t>research faculty and support staff</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7</a:t>
            </a:fld>
            <a:endParaRPr lang="en-US" dirty="0"/>
          </a:p>
        </p:txBody>
      </p:sp>
      <p:sp>
        <p:nvSpPr>
          <p:cNvPr id="8" name="TextBox 7"/>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NSHE OVERVIEW</a:t>
            </a:r>
            <a:endParaRPr lang="en-US" b="1" dirty="0">
              <a:solidFill>
                <a:schemeClr val="bg1"/>
              </a:solidFill>
            </a:endParaRPr>
          </a:p>
        </p:txBody>
      </p:sp>
    </p:spTree>
    <p:extLst>
      <p:ext uri="{BB962C8B-B14F-4D97-AF65-F5344CB8AC3E}">
        <p14:creationId xmlns:p14="http://schemas.microsoft.com/office/powerpoint/2010/main" val="530383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8</a:t>
            </a:fld>
            <a:endParaRPr lang="en-US" dirty="0"/>
          </a:p>
        </p:txBody>
      </p:sp>
      <p:sp>
        <p:nvSpPr>
          <p:cNvPr id="30" name="TextBox 29"/>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NSHE OVERVIEW</a:t>
            </a:r>
            <a:endParaRPr lang="en-US" b="1" dirty="0">
              <a:solidFill>
                <a:schemeClr val="bg1"/>
              </a:solidFill>
            </a:endParaRPr>
          </a:p>
        </p:txBody>
      </p:sp>
      <p:sp>
        <p:nvSpPr>
          <p:cNvPr id="3" name="TextBox 2"/>
          <p:cNvSpPr txBox="1"/>
          <p:nvPr/>
        </p:nvSpPr>
        <p:spPr>
          <a:xfrm>
            <a:off x="381000" y="1219200"/>
            <a:ext cx="2590800" cy="2862322"/>
          </a:xfrm>
          <a:prstGeom prst="rect">
            <a:avLst/>
          </a:prstGeom>
          <a:noFill/>
        </p:spPr>
        <p:txBody>
          <a:bodyPr wrap="square" rtlCol="0">
            <a:spAutoFit/>
          </a:bodyPr>
          <a:lstStyle/>
          <a:p>
            <a:pPr marL="285750" indent="-285750">
              <a:buFont typeface="Arial" panose="020B0604020202020204" pitchFamily="34" charset="0"/>
              <a:buChar char="•"/>
            </a:pPr>
            <a:r>
              <a:rPr lang="en-US" b="1" dirty="0"/>
              <a:t>Headcount </a:t>
            </a:r>
            <a:r>
              <a:rPr lang="en-US" b="1" dirty="0" smtClean="0"/>
              <a:t>Enrollment: </a:t>
            </a:r>
            <a:r>
              <a:rPr lang="en-US" dirty="0" smtClean="0"/>
              <a:t>Students </a:t>
            </a:r>
            <a:r>
              <a:rPr lang="en-US" dirty="0"/>
              <a:t>enrolled in at least one credit course.</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Community colleges </a:t>
            </a:r>
            <a:r>
              <a:rPr lang="en-US" dirty="0" smtClean="0"/>
              <a:t>comprise 52 </a:t>
            </a:r>
            <a:r>
              <a:rPr lang="en-US" dirty="0"/>
              <a:t>percent of preliminary total headcount enrollment in Fall </a:t>
            </a:r>
            <a:r>
              <a:rPr lang="en-US" dirty="0" smtClean="0"/>
              <a:t>2014</a:t>
            </a:r>
            <a:endParaRPr lang="en-US" dirty="0"/>
          </a:p>
        </p:txBody>
      </p:sp>
      <p:graphicFrame>
        <p:nvGraphicFramePr>
          <p:cNvPr id="2" name="Chart 1"/>
          <p:cNvGraphicFramePr/>
          <p:nvPr>
            <p:extLst>
              <p:ext uri="{D42A27DB-BD31-4B8C-83A1-F6EECF244321}">
                <p14:modId xmlns:p14="http://schemas.microsoft.com/office/powerpoint/2010/main" val="3966009842"/>
              </p:ext>
            </p:extLst>
          </p:nvPr>
        </p:nvGraphicFramePr>
        <p:xfrm>
          <a:off x="2933700" y="1905000"/>
          <a:ext cx="5943600" cy="40640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2971800" y="914400"/>
            <a:ext cx="5867400" cy="1231106"/>
          </a:xfrm>
          <a:prstGeom prst="rect">
            <a:avLst/>
          </a:prstGeom>
          <a:noFill/>
        </p:spPr>
        <p:txBody>
          <a:bodyPr wrap="square" rtlCol="0">
            <a:spAutoFit/>
          </a:bodyPr>
          <a:lstStyle/>
          <a:p>
            <a:pPr algn="ctr">
              <a:defRPr sz="2160" b="1" i="0" u="none" strike="noStrike" kern="1200" baseline="0">
                <a:solidFill>
                  <a:prstClr val="black"/>
                </a:solidFill>
                <a:latin typeface="+mn-lt"/>
                <a:ea typeface="+mn-ea"/>
                <a:cs typeface="+mn-cs"/>
              </a:defRPr>
            </a:pPr>
            <a:r>
              <a:rPr lang="en-US" sz="3200" dirty="0">
                <a:solidFill>
                  <a:srgbClr val="19457A"/>
                </a:solidFill>
              </a:rPr>
              <a:t>Student Headcount Distribution</a:t>
            </a:r>
          </a:p>
          <a:p>
            <a:pPr algn="ctr">
              <a:defRPr sz="2160" b="1" i="0" u="none" strike="noStrike" kern="1200" baseline="0">
                <a:solidFill>
                  <a:prstClr val="black"/>
                </a:solidFill>
                <a:latin typeface="+mn-lt"/>
                <a:ea typeface="+mn-ea"/>
                <a:cs typeface="+mn-cs"/>
              </a:defRPr>
            </a:pPr>
            <a:r>
              <a:rPr lang="en-US" sz="2400" dirty="0">
                <a:solidFill>
                  <a:srgbClr val="9BBB59"/>
                </a:solidFill>
              </a:rPr>
              <a:t>Preliminary Fall 2014</a:t>
            </a:r>
          </a:p>
          <a:p>
            <a:endParaRPr lang="en-US" dirty="0"/>
          </a:p>
        </p:txBody>
      </p:sp>
    </p:spTree>
    <p:extLst>
      <p:ext uri="{BB962C8B-B14F-4D97-AF65-F5344CB8AC3E}">
        <p14:creationId xmlns:p14="http://schemas.microsoft.com/office/powerpoint/2010/main" val="718730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59030" cy="73942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72225"/>
            <a:ext cx="9159030" cy="485775"/>
          </a:xfrm>
          <a:prstGeom prst="rect">
            <a:avLst/>
          </a:prstGeom>
        </p:spPr>
      </p:pic>
      <p:sp>
        <p:nvSpPr>
          <p:cNvPr id="7" name="Oval 6"/>
          <p:cNvSpPr/>
          <p:nvPr/>
        </p:nvSpPr>
        <p:spPr>
          <a:xfrm>
            <a:off x="4419600" y="6477000"/>
            <a:ext cx="304800" cy="304800"/>
          </a:xfrm>
          <a:prstGeom prst="ellipse">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1"/>
          <p:cNvSpPr>
            <a:spLocks noGrp="1"/>
          </p:cNvSpPr>
          <p:nvPr>
            <p:ph type="sldNum" sz="quarter" idx="12"/>
          </p:nvPr>
        </p:nvSpPr>
        <p:spPr>
          <a:xfrm>
            <a:off x="3513151" y="6492660"/>
            <a:ext cx="2133600" cy="249385"/>
          </a:xfrm>
        </p:spPr>
        <p:txBody>
          <a:bodyPr/>
          <a:lstStyle/>
          <a:p>
            <a:pPr algn="ctr"/>
            <a:fld id="{62AA80FE-AF56-462A-B4C8-FBBFB474A190}" type="slidenum">
              <a:rPr lang="en-US" smtClean="0"/>
              <a:pPr algn="ctr"/>
              <a:t>9</a:t>
            </a:fld>
            <a:endParaRPr lang="en-US" dirty="0"/>
          </a:p>
        </p:txBody>
      </p:sp>
      <p:sp>
        <p:nvSpPr>
          <p:cNvPr id="30" name="TextBox 29"/>
          <p:cNvSpPr txBox="1"/>
          <p:nvPr/>
        </p:nvSpPr>
        <p:spPr>
          <a:xfrm>
            <a:off x="0" y="152400"/>
            <a:ext cx="9144000" cy="381000"/>
          </a:xfrm>
          <a:prstGeom prst="rect">
            <a:avLst/>
          </a:prstGeom>
          <a:noFill/>
        </p:spPr>
        <p:txBody>
          <a:bodyPr wrap="square" rtlCol="0">
            <a:spAutoFit/>
          </a:bodyPr>
          <a:lstStyle/>
          <a:p>
            <a:pPr algn="ctr"/>
            <a:r>
              <a:rPr lang="en-US" b="1" dirty="0" smtClean="0">
                <a:solidFill>
                  <a:schemeClr val="bg1"/>
                </a:solidFill>
              </a:rPr>
              <a:t>NSHE OVERVIEW</a:t>
            </a:r>
            <a:endParaRPr lang="en-US" b="1" dirty="0">
              <a:solidFill>
                <a:schemeClr val="bg1"/>
              </a:solidFill>
            </a:endParaRPr>
          </a:p>
        </p:txBody>
      </p:sp>
      <p:sp>
        <p:nvSpPr>
          <p:cNvPr id="3" name="TextBox 2"/>
          <p:cNvSpPr txBox="1"/>
          <p:nvPr/>
        </p:nvSpPr>
        <p:spPr>
          <a:xfrm>
            <a:off x="379863" y="1575446"/>
            <a:ext cx="2590800" cy="4247317"/>
          </a:xfrm>
          <a:prstGeom prst="rect">
            <a:avLst/>
          </a:prstGeom>
          <a:noFill/>
        </p:spPr>
        <p:txBody>
          <a:bodyPr wrap="square" rtlCol="0">
            <a:spAutoFit/>
          </a:bodyPr>
          <a:lstStyle/>
          <a:p>
            <a:pPr marL="285750" indent="-285750">
              <a:buFont typeface="Arial" panose="020B0604020202020204" pitchFamily="34" charset="0"/>
              <a:buChar char="•"/>
            </a:pPr>
            <a:r>
              <a:rPr lang="en-US" b="1" dirty="0"/>
              <a:t>Full-time Equivalent (FTE): </a:t>
            </a:r>
            <a:r>
              <a:rPr lang="en-US" dirty="0"/>
              <a:t>Measure of student workload</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One FTE is equal to student enrollment in 15 undergraduate, 12 master’s, or 9 doctoral academic credit hours per semester.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The universities comprise </a:t>
            </a:r>
            <a:r>
              <a:rPr lang="en-US" dirty="0" smtClean="0"/>
              <a:t>54 </a:t>
            </a:r>
            <a:r>
              <a:rPr lang="en-US" dirty="0"/>
              <a:t>percent of system FTE in </a:t>
            </a:r>
            <a:r>
              <a:rPr lang="en-US" dirty="0" smtClean="0"/>
              <a:t>Fall 2014.</a:t>
            </a:r>
            <a:endParaRPr lang="en-US" dirty="0"/>
          </a:p>
        </p:txBody>
      </p:sp>
      <p:graphicFrame>
        <p:nvGraphicFramePr>
          <p:cNvPr id="2" name="Chart 1"/>
          <p:cNvGraphicFramePr/>
          <p:nvPr>
            <p:extLst>
              <p:ext uri="{D42A27DB-BD31-4B8C-83A1-F6EECF244321}">
                <p14:modId xmlns:p14="http://schemas.microsoft.com/office/powerpoint/2010/main" val="3893046023"/>
              </p:ext>
            </p:extLst>
          </p:nvPr>
        </p:nvGraphicFramePr>
        <p:xfrm>
          <a:off x="2933700" y="1905000"/>
          <a:ext cx="5943600" cy="4064000"/>
        </p:xfrm>
        <a:graphic>
          <a:graphicData uri="http://schemas.openxmlformats.org/drawingml/2006/chart">
            <c:chart xmlns:c="http://schemas.openxmlformats.org/drawingml/2006/chart" xmlns:r="http://schemas.openxmlformats.org/officeDocument/2006/relationships" r:id="rId4"/>
          </a:graphicData>
        </a:graphic>
      </p:graphicFrame>
      <p:sp>
        <p:nvSpPr>
          <p:cNvPr id="8" name="TextBox 7"/>
          <p:cNvSpPr txBox="1"/>
          <p:nvPr/>
        </p:nvSpPr>
        <p:spPr>
          <a:xfrm>
            <a:off x="2971800" y="914400"/>
            <a:ext cx="5867400" cy="1231106"/>
          </a:xfrm>
          <a:prstGeom prst="rect">
            <a:avLst/>
          </a:prstGeom>
          <a:noFill/>
        </p:spPr>
        <p:txBody>
          <a:bodyPr wrap="square" rtlCol="0">
            <a:spAutoFit/>
          </a:bodyPr>
          <a:lstStyle/>
          <a:p>
            <a:pPr algn="ctr">
              <a:defRPr sz="2160" b="1" i="0" u="none" strike="noStrike" kern="1200" baseline="0">
                <a:solidFill>
                  <a:prstClr val="black"/>
                </a:solidFill>
                <a:latin typeface="+mn-lt"/>
                <a:ea typeface="+mn-ea"/>
                <a:cs typeface="+mn-cs"/>
              </a:defRPr>
            </a:pPr>
            <a:r>
              <a:rPr lang="en-US" sz="3200" dirty="0">
                <a:solidFill>
                  <a:srgbClr val="19457A"/>
                </a:solidFill>
              </a:rPr>
              <a:t>Student </a:t>
            </a:r>
            <a:r>
              <a:rPr lang="en-US" sz="3200" dirty="0" smtClean="0">
                <a:solidFill>
                  <a:srgbClr val="19457A"/>
                </a:solidFill>
              </a:rPr>
              <a:t>FTE Distribution</a:t>
            </a:r>
            <a:endParaRPr lang="en-US" sz="3200" dirty="0">
              <a:solidFill>
                <a:srgbClr val="19457A"/>
              </a:solidFill>
            </a:endParaRPr>
          </a:p>
          <a:p>
            <a:pPr algn="ctr">
              <a:defRPr sz="2160" b="1" i="0" u="none" strike="noStrike" kern="1200" baseline="0">
                <a:solidFill>
                  <a:prstClr val="black"/>
                </a:solidFill>
                <a:latin typeface="+mn-lt"/>
                <a:ea typeface="+mn-ea"/>
                <a:cs typeface="+mn-cs"/>
              </a:defRPr>
            </a:pPr>
            <a:r>
              <a:rPr lang="en-US" sz="2400" dirty="0">
                <a:solidFill>
                  <a:srgbClr val="9BBB59"/>
                </a:solidFill>
              </a:rPr>
              <a:t>Preliminary Fall 2014</a:t>
            </a:r>
          </a:p>
          <a:p>
            <a:endParaRPr lang="en-US" dirty="0"/>
          </a:p>
        </p:txBody>
      </p:sp>
    </p:spTree>
    <p:extLst>
      <p:ext uri="{BB962C8B-B14F-4D97-AF65-F5344CB8AC3E}">
        <p14:creationId xmlns:p14="http://schemas.microsoft.com/office/powerpoint/2010/main" val="1628723265"/>
      </p:ext>
    </p:extLst>
  </p:cSld>
  <p:clrMapOvr>
    <a:masterClrMapping/>
  </p:clrMapOvr>
</p:sld>
</file>

<file path=ppt/theme/theme1.xml><?xml version="1.0" encoding="utf-8"?>
<a:theme xmlns:a="http://schemas.openxmlformats.org/drawingml/2006/main" name="2015 Legislative Template">
  <a:themeElements>
    <a:clrScheme name="NSHE">
      <a:dk1>
        <a:sysClr val="windowText" lastClr="000000"/>
      </a:dk1>
      <a:lt1>
        <a:sysClr val="window" lastClr="FFFFFF"/>
      </a:lt1>
      <a:dk2>
        <a:srgbClr val="27206A"/>
      </a:dk2>
      <a:lt2>
        <a:srgbClr val="EEECE1"/>
      </a:lt2>
      <a:accent1>
        <a:srgbClr val="352B8E"/>
      </a:accent1>
      <a:accent2>
        <a:srgbClr val="85250A"/>
      </a:accent2>
      <a:accent3>
        <a:srgbClr val="9BBB59"/>
      </a:accent3>
      <a:accent4>
        <a:srgbClr val="C09E30"/>
      </a:accent4>
      <a:accent5>
        <a:srgbClr val="4BACC6"/>
      </a:accent5>
      <a:accent6>
        <a:srgbClr val="F79646"/>
      </a:accent6>
      <a:hlink>
        <a:srgbClr val="0070C0"/>
      </a:hlink>
      <a:folHlink>
        <a:srgbClr val="3185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2015 Legislative Template</Template>
  <TotalTime>482</TotalTime>
  <Words>1425</Words>
  <Application>Microsoft Office PowerPoint</Application>
  <PresentationFormat>On-screen Show (4:3)</PresentationFormat>
  <Paragraphs>283</Paragraphs>
  <Slides>23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2015 Legislative Template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Closing the Gap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NSHE SCS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Kuhlman</dc:creator>
  <cp:lastModifiedBy>Bertocchi, Bonnie M</cp:lastModifiedBy>
  <cp:revision>58</cp:revision>
  <cp:lastPrinted>2014-11-26T20:17:04Z</cp:lastPrinted>
  <dcterms:created xsi:type="dcterms:W3CDTF">2014-11-14T22:16:09Z</dcterms:created>
  <dcterms:modified xsi:type="dcterms:W3CDTF">2014-11-26T21:50:35Z</dcterms:modified>
</cp:coreProperties>
</file>