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63" r:id="rId4"/>
    <p:sldId id="258" r:id="rId5"/>
    <p:sldId id="259" r:id="rId6"/>
    <p:sldId id="260" r:id="rId7"/>
    <p:sldId id="261" r:id="rId8"/>
    <p:sldId id="268" r:id="rId9"/>
    <p:sldId id="265" r:id="rId10"/>
    <p:sldId id="269" r:id="rId11"/>
    <p:sldId id="264" r:id="rId12"/>
    <p:sldId id="266" r:id="rId13"/>
    <p:sldId id="267" r:id="rId14"/>
    <p:sldId id="271" r:id="rId15"/>
    <p:sldId id="272" r:id="rId16"/>
    <p:sldId id="273" r:id="rId17"/>
    <p:sldId id="274" r:id="rId18"/>
    <p:sldId id="27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6272" autoAdjust="0"/>
  </p:normalViewPr>
  <p:slideViewPr>
    <p:cSldViewPr snapToGrid="0">
      <p:cViewPr varScale="1">
        <p:scale>
          <a:sx n="126" d="100"/>
          <a:sy n="126" d="100"/>
        </p:scale>
        <p:origin x="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90F13B-DB36-42AC-9F7C-0962F7C5EA64}" type="datetimeFigureOut">
              <a:rPr lang="en-US" smtClean="0"/>
              <a:t>12/6/17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D90FD56-D5E7-4A3B-AD6C-08A2336C3A25}" type="slidenum">
              <a:rPr lang="en-US" smtClean="0"/>
              <a:t>‹#›</a:t>
            </a:fld>
            <a:endParaRPr lang="en-US"/>
          </a:p>
        </p:txBody>
      </p:sp>
    </p:spTree>
    <p:extLst>
      <p:ext uri="{BB962C8B-B14F-4D97-AF65-F5344CB8AC3E}">
        <p14:creationId xmlns:p14="http://schemas.microsoft.com/office/powerpoint/2010/main" val="1294169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1A5EBB-CC73-4094-85A7-3E97432FD8AE}" type="datetimeFigureOut">
              <a:rPr lang="en-US" smtClean="0"/>
              <a:t>12/6/17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C97DF3A-842B-4014-817F-DEA4BE694C30}" type="slidenum">
              <a:rPr lang="en-US" smtClean="0"/>
              <a:t>‹#›</a:t>
            </a:fld>
            <a:endParaRPr lang="en-US"/>
          </a:p>
        </p:txBody>
      </p:sp>
    </p:spTree>
    <p:extLst>
      <p:ext uri="{BB962C8B-B14F-4D97-AF65-F5344CB8AC3E}">
        <p14:creationId xmlns:p14="http://schemas.microsoft.com/office/powerpoint/2010/main" val="277348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1</a:t>
            </a:fld>
            <a:endParaRPr lang="en-US"/>
          </a:p>
        </p:txBody>
      </p:sp>
    </p:spTree>
    <p:extLst>
      <p:ext uri="{BB962C8B-B14F-4D97-AF65-F5344CB8AC3E}">
        <p14:creationId xmlns:p14="http://schemas.microsoft.com/office/powerpoint/2010/main" val="1348078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10</a:t>
            </a:fld>
            <a:endParaRPr lang="en-US"/>
          </a:p>
        </p:txBody>
      </p:sp>
    </p:spTree>
    <p:extLst>
      <p:ext uri="{BB962C8B-B14F-4D97-AF65-F5344CB8AC3E}">
        <p14:creationId xmlns:p14="http://schemas.microsoft.com/office/powerpoint/2010/main" val="91595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11</a:t>
            </a:fld>
            <a:endParaRPr lang="en-US"/>
          </a:p>
        </p:txBody>
      </p:sp>
    </p:spTree>
    <p:extLst>
      <p:ext uri="{BB962C8B-B14F-4D97-AF65-F5344CB8AC3E}">
        <p14:creationId xmlns:p14="http://schemas.microsoft.com/office/powerpoint/2010/main" val="101075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12</a:t>
            </a:fld>
            <a:endParaRPr lang="en-US"/>
          </a:p>
        </p:txBody>
      </p:sp>
    </p:spTree>
    <p:extLst>
      <p:ext uri="{BB962C8B-B14F-4D97-AF65-F5344CB8AC3E}">
        <p14:creationId xmlns:p14="http://schemas.microsoft.com/office/powerpoint/2010/main" val="310844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13</a:t>
            </a:fld>
            <a:endParaRPr lang="en-US"/>
          </a:p>
        </p:txBody>
      </p:sp>
    </p:spTree>
    <p:extLst>
      <p:ext uri="{BB962C8B-B14F-4D97-AF65-F5344CB8AC3E}">
        <p14:creationId xmlns:p14="http://schemas.microsoft.com/office/powerpoint/2010/main" val="66383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14</a:t>
            </a:fld>
            <a:endParaRPr lang="en-US"/>
          </a:p>
        </p:txBody>
      </p:sp>
    </p:spTree>
    <p:extLst>
      <p:ext uri="{BB962C8B-B14F-4D97-AF65-F5344CB8AC3E}">
        <p14:creationId xmlns:p14="http://schemas.microsoft.com/office/powerpoint/2010/main" val="3010576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15</a:t>
            </a:fld>
            <a:endParaRPr lang="en-US"/>
          </a:p>
        </p:txBody>
      </p:sp>
    </p:spTree>
    <p:extLst>
      <p:ext uri="{BB962C8B-B14F-4D97-AF65-F5344CB8AC3E}">
        <p14:creationId xmlns:p14="http://schemas.microsoft.com/office/powerpoint/2010/main" val="4067208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16</a:t>
            </a:fld>
            <a:endParaRPr lang="en-US"/>
          </a:p>
        </p:txBody>
      </p:sp>
    </p:spTree>
    <p:extLst>
      <p:ext uri="{BB962C8B-B14F-4D97-AF65-F5344CB8AC3E}">
        <p14:creationId xmlns:p14="http://schemas.microsoft.com/office/powerpoint/2010/main" val="3357333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17</a:t>
            </a:fld>
            <a:endParaRPr lang="en-US"/>
          </a:p>
        </p:txBody>
      </p:sp>
    </p:spTree>
    <p:extLst>
      <p:ext uri="{BB962C8B-B14F-4D97-AF65-F5344CB8AC3E}">
        <p14:creationId xmlns:p14="http://schemas.microsoft.com/office/powerpoint/2010/main" val="3243997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18</a:t>
            </a:fld>
            <a:endParaRPr lang="en-US"/>
          </a:p>
        </p:txBody>
      </p:sp>
    </p:spTree>
    <p:extLst>
      <p:ext uri="{BB962C8B-B14F-4D97-AF65-F5344CB8AC3E}">
        <p14:creationId xmlns:p14="http://schemas.microsoft.com/office/powerpoint/2010/main" val="219812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2</a:t>
            </a:fld>
            <a:endParaRPr lang="en-US"/>
          </a:p>
        </p:txBody>
      </p:sp>
    </p:spTree>
    <p:extLst>
      <p:ext uri="{BB962C8B-B14F-4D97-AF65-F5344CB8AC3E}">
        <p14:creationId xmlns:p14="http://schemas.microsoft.com/office/powerpoint/2010/main" val="191883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3</a:t>
            </a:fld>
            <a:endParaRPr lang="en-US"/>
          </a:p>
        </p:txBody>
      </p:sp>
    </p:spTree>
    <p:extLst>
      <p:ext uri="{BB962C8B-B14F-4D97-AF65-F5344CB8AC3E}">
        <p14:creationId xmlns:p14="http://schemas.microsoft.com/office/powerpoint/2010/main" val="23033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4</a:t>
            </a:fld>
            <a:endParaRPr lang="en-US"/>
          </a:p>
        </p:txBody>
      </p:sp>
    </p:spTree>
    <p:extLst>
      <p:ext uri="{BB962C8B-B14F-4D97-AF65-F5344CB8AC3E}">
        <p14:creationId xmlns:p14="http://schemas.microsoft.com/office/powerpoint/2010/main" val="258572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5</a:t>
            </a:fld>
            <a:endParaRPr lang="en-US"/>
          </a:p>
        </p:txBody>
      </p:sp>
    </p:spTree>
    <p:extLst>
      <p:ext uri="{BB962C8B-B14F-4D97-AF65-F5344CB8AC3E}">
        <p14:creationId xmlns:p14="http://schemas.microsoft.com/office/powerpoint/2010/main" val="183913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6</a:t>
            </a:fld>
            <a:endParaRPr lang="en-US"/>
          </a:p>
        </p:txBody>
      </p:sp>
    </p:spTree>
    <p:extLst>
      <p:ext uri="{BB962C8B-B14F-4D97-AF65-F5344CB8AC3E}">
        <p14:creationId xmlns:p14="http://schemas.microsoft.com/office/powerpoint/2010/main" val="404274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7</a:t>
            </a:fld>
            <a:endParaRPr lang="en-US"/>
          </a:p>
        </p:txBody>
      </p:sp>
    </p:spTree>
    <p:extLst>
      <p:ext uri="{BB962C8B-B14F-4D97-AF65-F5344CB8AC3E}">
        <p14:creationId xmlns:p14="http://schemas.microsoft.com/office/powerpoint/2010/main" val="402587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8</a:t>
            </a:fld>
            <a:endParaRPr lang="en-US"/>
          </a:p>
        </p:txBody>
      </p:sp>
    </p:spTree>
    <p:extLst>
      <p:ext uri="{BB962C8B-B14F-4D97-AF65-F5344CB8AC3E}">
        <p14:creationId xmlns:p14="http://schemas.microsoft.com/office/powerpoint/2010/main" val="11162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F3A-842B-4014-817F-DEA4BE694C30}" type="slidenum">
              <a:rPr lang="en-US" smtClean="0"/>
              <a:t>9</a:t>
            </a:fld>
            <a:endParaRPr lang="en-US"/>
          </a:p>
        </p:txBody>
      </p:sp>
    </p:spTree>
    <p:extLst>
      <p:ext uri="{BB962C8B-B14F-4D97-AF65-F5344CB8AC3E}">
        <p14:creationId xmlns:p14="http://schemas.microsoft.com/office/powerpoint/2010/main" val="77738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4F4273-64B9-457F-9ED2-58A329113832}"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F0589-FB9D-4917-9D07-04100A75962A}" type="slidenum">
              <a:rPr lang="en-US" smtClean="0"/>
              <a:t>‹#›</a:t>
            </a:fld>
            <a:endParaRPr lang="en-US"/>
          </a:p>
        </p:txBody>
      </p:sp>
    </p:spTree>
    <p:extLst>
      <p:ext uri="{BB962C8B-B14F-4D97-AF65-F5344CB8AC3E}">
        <p14:creationId xmlns:p14="http://schemas.microsoft.com/office/powerpoint/2010/main" val="184953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F4273-64B9-457F-9ED2-58A329113832}"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F0589-FB9D-4917-9D07-04100A75962A}" type="slidenum">
              <a:rPr lang="en-US" smtClean="0"/>
              <a:t>‹#›</a:t>
            </a:fld>
            <a:endParaRPr lang="en-US"/>
          </a:p>
        </p:txBody>
      </p:sp>
    </p:spTree>
    <p:extLst>
      <p:ext uri="{BB962C8B-B14F-4D97-AF65-F5344CB8AC3E}">
        <p14:creationId xmlns:p14="http://schemas.microsoft.com/office/powerpoint/2010/main" val="277307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F4273-64B9-457F-9ED2-58A329113832}"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F0589-FB9D-4917-9D07-04100A75962A}" type="slidenum">
              <a:rPr lang="en-US" smtClean="0"/>
              <a:t>‹#›</a:t>
            </a:fld>
            <a:endParaRPr lang="en-US"/>
          </a:p>
        </p:txBody>
      </p:sp>
    </p:spTree>
    <p:extLst>
      <p:ext uri="{BB962C8B-B14F-4D97-AF65-F5344CB8AC3E}">
        <p14:creationId xmlns:p14="http://schemas.microsoft.com/office/powerpoint/2010/main" val="35133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F4273-64B9-457F-9ED2-58A329113832}"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F0589-FB9D-4917-9D07-04100A75962A}" type="slidenum">
              <a:rPr lang="en-US" smtClean="0"/>
              <a:t>‹#›</a:t>
            </a:fld>
            <a:endParaRPr lang="en-US"/>
          </a:p>
        </p:txBody>
      </p:sp>
    </p:spTree>
    <p:extLst>
      <p:ext uri="{BB962C8B-B14F-4D97-AF65-F5344CB8AC3E}">
        <p14:creationId xmlns:p14="http://schemas.microsoft.com/office/powerpoint/2010/main" val="279200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F4273-64B9-457F-9ED2-58A329113832}"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F0589-FB9D-4917-9D07-04100A75962A}" type="slidenum">
              <a:rPr lang="en-US" smtClean="0"/>
              <a:t>‹#›</a:t>
            </a:fld>
            <a:endParaRPr lang="en-US"/>
          </a:p>
        </p:txBody>
      </p:sp>
    </p:spTree>
    <p:extLst>
      <p:ext uri="{BB962C8B-B14F-4D97-AF65-F5344CB8AC3E}">
        <p14:creationId xmlns:p14="http://schemas.microsoft.com/office/powerpoint/2010/main" val="353520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4F4273-64B9-457F-9ED2-58A329113832}"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F0589-FB9D-4917-9D07-04100A75962A}" type="slidenum">
              <a:rPr lang="en-US" smtClean="0"/>
              <a:t>‹#›</a:t>
            </a:fld>
            <a:endParaRPr lang="en-US"/>
          </a:p>
        </p:txBody>
      </p:sp>
    </p:spTree>
    <p:extLst>
      <p:ext uri="{BB962C8B-B14F-4D97-AF65-F5344CB8AC3E}">
        <p14:creationId xmlns:p14="http://schemas.microsoft.com/office/powerpoint/2010/main" val="206249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4F4273-64B9-457F-9ED2-58A329113832}" type="datetimeFigureOut">
              <a:rPr lang="en-US" smtClean="0"/>
              <a:t>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F0589-FB9D-4917-9D07-04100A75962A}" type="slidenum">
              <a:rPr lang="en-US" smtClean="0"/>
              <a:t>‹#›</a:t>
            </a:fld>
            <a:endParaRPr lang="en-US"/>
          </a:p>
        </p:txBody>
      </p:sp>
    </p:spTree>
    <p:extLst>
      <p:ext uri="{BB962C8B-B14F-4D97-AF65-F5344CB8AC3E}">
        <p14:creationId xmlns:p14="http://schemas.microsoft.com/office/powerpoint/2010/main" val="13243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4F4273-64B9-457F-9ED2-58A329113832}" type="datetimeFigureOut">
              <a:rPr lang="en-US" smtClean="0"/>
              <a:t>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F0589-FB9D-4917-9D07-04100A75962A}" type="slidenum">
              <a:rPr lang="en-US" smtClean="0"/>
              <a:t>‹#›</a:t>
            </a:fld>
            <a:endParaRPr lang="en-US"/>
          </a:p>
        </p:txBody>
      </p:sp>
    </p:spTree>
    <p:extLst>
      <p:ext uri="{BB962C8B-B14F-4D97-AF65-F5344CB8AC3E}">
        <p14:creationId xmlns:p14="http://schemas.microsoft.com/office/powerpoint/2010/main" val="270565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F4273-64B9-457F-9ED2-58A329113832}" type="datetimeFigureOut">
              <a:rPr lang="en-US" smtClean="0"/>
              <a:t>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F0589-FB9D-4917-9D07-04100A75962A}" type="slidenum">
              <a:rPr lang="en-US" smtClean="0"/>
              <a:t>‹#›</a:t>
            </a:fld>
            <a:endParaRPr lang="en-US"/>
          </a:p>
        </p:txBody>
      </p:sp>
    </p:spTree>
    <p:extLst>
      <p:ext uri="{BB962C8B-B14F-4D97-AF65-F5344CB8AC3E}">
        <p14:creationId xmlns:p14="http://schemas.microsoft.com/office/powerpoint/2010/main" val="12529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F4273-64B9-457F-9ED2-58A329113832}"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F0589-FB9D-4917-9D07-04100A75962A}" type="slidenum">
              <a:rPr lang="en-US" smtClean="0"/>
              <a:t>‹#›</a:t>
            </a:fld>
            <a:endParaRPr lang="en-US"/>
          </a:p>
        </p:txBody>
      </p:sp>
    </p:spTree>
    <p:extLst>
      <p:ext uri="{BB962C8B-B14F-4D97-AF65-F5344CB8AC3E}">
        <p14:creationId xmlns:p14="http://schemas.microsoft.com/office/powerpoint/2010/main" val="322980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F4273-64B9-457F-9ED2-58A329113832}"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F0589-FB9D-4917-9D07-04100A75962A}" type="slidenum">
              <a:rPr lang="en-US" smtClean="0"/>
              <a:t>‹#›</a:t>
            </a:fld>
            <a:endParaRPr lang="en-US"/>
          </a:p>
        </p:txBody>
      </p:sp>
    </p:spTree>
    <p:extLst>
      <p:ext uri="{BB962C8B-B14F-4D97-AF65-F5344CB8AC3E}">
        <p14:creationId xmlns:p14="http://schemas.microsoft.com/office/powerpoint/2010/main" val="14909108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F4273-64B9-457F-9ED2-58A329113832}" type="datetimeFigureOut">
              <a:rPr lang="en-US" smtClean="0"/>
              <a:t>12/6/17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F0589-FB9D-4917-9D07-04100A75962A}" type="slidenum">
              <a:rPr lang="en-US" smtClean="0"/>
              <a:t>‹#›</a:t>
            </a:fld>
            <a:endParaRPr lang="en-US"/>
          </a:p>
        </p:txBody>
      </p:sp>
    </p:spTree>
    <p:extLst>
      <p:ext uri="{BB962C8B-B14F-4D97-AF65-F5344CB8AC3E}">
        <p14:creationId xmlns:p14="http://schemas.microsoft.com/office/powerpoint/2010/main" val="30544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bit.ly/nshe-nv-promise-scholarship-ap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6567" y="1439684"/>
            <a:ext cx="10322599" cy="2589642"/>
          </a:xfrm>
          <a:prstGeom prst="rect">
            <a:avLst/>
          </a:prstGeom>
        </p:spPr>
      </p:pic>
      <p:sp>
        <p:nvSpPr>
          <p:cNvPr id="3" name="Subtitle 2"/>
          <p:cNvSpPr>
            <a:spLocks noGrp="1"/>
          </p:cNvSpPr>
          <p:nvPr>
            <p:ph type="subTitle" idx="1"/>
          </p:nvPr>
        </p:nvSpPr>
        <p:spPr>
          <a:xfrm>
            <a:off x="1279301" y="4885267"/>
            <a:ext cx="4351032" cy="977840"/>
          </a:xfrm>
        </p:spPr>
        <p:txBody>
          <a:bodyPr/>
          <a:lstStyle/>
          <a:p>
            <a:pPr algn="l"/>
            <a:r>
              <a:rPr lang="en-US" b="1" i="1" dirty="0" smtClean="0"/>
              <a:t>JW </a:t>
            </a:r>
            <a:r>
              <a:rPr lang="en-US" b="1" i="1" dirty="0" err="1" smtClean="0"/>
              <a:t>Lazzari</a:t>
            </a:r>
            <a:endParaRPr lang="en-US" b="1" i="1" dirty="0" smtClean="0"/>
          </a:p>
          <a:p>
            <a:pPr algn="l"/>
            <a:r>
              <a:rPr lang="en-US" b="1" i="1" dirty="0" smtClean="0"/>
              <a:t>Director of Financial Assistance</a:t>
            </a:r>
          </a:p>
        </p:txBody>
      </p:sp>
      <p:sp>
        <p:nvSpPr>
          <p:cNvPr id="5" name="Subtitle 2"/>
          <p:cNvSpPr txBox="1">
            <a:spLocks/>
          </p:cNvSpPr>
          <p:nvPr/>
        </p:nvSpPr>
        <p:spPr>
          <a:xfrm>
            <a:off x="6681035" y="4885267"/>
            <a:ext cx="4351032" cy="9778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i="1" dirty="0" smtClean="0"/>
          </a:p>
        </p:txBody>
      </p:sp>
    </p:spTree>
    <p:extLst>
      <p:ext uri="{BB962C8B-B14F-4D97-AF65-F5344CB8AC3E}">
        <p14:creationId xmlns:p14="http://schemas.microsoft.com/office/powerpoint/2010/main" val="166210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703" y="738613"/>
            <a:ext cx="6040190" cy="1325563"/>
          </a:xfrm>
        </p:spPr>
        <p:txBody>
          <a:bodyPr>
            <a:normAutofit/>
          </a:bodyPr>
          <a:lstStyle/>
          <a:p>
            <a:r>
              <a:rPr lang="en-US" sz="6600" b="1" dirty="0" smtClean="0"/>
              <a:t>Mentoring </a:t>
            </a:r>
            <a:endParaRPr lang="en-US" sz="6600" b="1" dirty="0"/>
          </a:p>
        </p:txBody>
      </p:sp>
      <p:pic>
        <p:nvPicPr>
          <p:cNvPr id="3" name="Picture 2"/>
          <p:cNvPicPr>
            <a:picLocks noChangeAspect="1"/>
          </p:cNvPicPr>
          <p:nvPr/>
        </p:nvPicPr>
        <p:blipFill>
          <a:blip r:embed="rId3"/>
          <a:stretch>
            <a:fillRect/>
          </a:stretch>
        </p:blipFill>
        <p:spPr>
          <a:xfrm>
            <a:off x="127111" y="2064176"/>
            <a:ext cx="11888878" cy="3505946"/>
          </a:xfrm>
          <a:prstGeom prst="rect">
            <a:avLst/>
          </a:prstGeom>
        </p:spPr>
      </p:pic>
    </p:spTree>
    <p:extLst>
      <p:ext uri="{BB962C8B-B14F-4D97-AF65-F5344CB8AC3E}">
        <p14:creationId xmlns:p14="http://schemas.microsoft.com/office/powerpoint/2010/main" val="3118514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307" y="643944"/>
            <a:ext cx="6176493" cy="1046744"/>
          </a:xfrm>
        </p:spPr>
        <p:txBody>
          <a:bodyPr/>
          <a:lstStyle/>
          <a:p>
            <a:r>
              <a:rPr lang="en-US" dirty="0" smtClean="0"/>
              <a:t>Mentoring</a:t>
            </a:r>
            <a:endParaRPr lang="en-US" dirty="0"/>
          </a:p>
        </p:txBody>
      </p:sp>
      <p:sp>
        <p:nvSpPr>
          <p:cNvPr id="3" name="Content Placeholder 2"/>
          <p:cNvSpPr>
            <a:spLocks noGrp="1"/>
          </p:cNvSpPr>
          <p:nvPr>
            <p:ph sz="half" idx="1"/>
          </p:nvPr>
        </p:nvSpPr>
        <p:spPr/>
        <p:txBody>
          <a:bodyPr>
            <a:normAutofit fontScale="77500" lnSpcReduction="20000"/>
          </a:bodyPr>
          <a:lstStyle/>
          <a:p>
            <a:r>
              <a:rPr lang="en-US" sz="3600" b="1" dirty="0" smtClean="0"/>
              <a:t>Mentor Requirements:</a:t>
            </a:r>
            <a:endParaRPr lang="en-US" sz="3600" dirty="0" smtClean="0"/>
          </a:p>
          <a:p>
            <a:pPr lvl="1"/>
            <a:r>
              <a:rPr lang="en-US" sz="3100" dirty="0" smtClean="0"/>
              <a:t>Willingness </a:t>
            </a:r>
            <a:r>
              <a:rPr lang="en-US" sz="3100" dirty="0"/>
              <a:t>to partner with a student to help them achieve their educational and career </a:t>
            </a:r>
            <a:r>
              <a:rPr lang="en-US" sz="3100" dirty="0" smtClean="0"/>
              <a:t>goals</a:t>
            </a:r>
            <a:br>
              <a:rPr lang="en-US" sz="3100" dirty="0" smtClean="0"/>
            </a:br>
            <a:endParaRPr lang="en-US" sz="3100" dirty="0" smtClean="0"/>
          </a:p>
          <a:p>
            <a:pPr lvl="1"/>
            <a:r>
              <a:rPr lang="en-US" sz="3100" dirty="0" smtClean="0"/>
              <a:t>Must </a:t>
            </a:r>
            <a:r>
              <a:rPr lang="en-US" sz="3100" dirty="0"/>
              <a:t>be at least 21 years of </a:t>
            </a:r>
            <a:r>
              <a:rPr lang="en-US" sz="3100" dirty="0" smtClean="0"/>
              <a:t>age</a:t>
            </a:r>
            <a:br>
              <a:rPr lang="en-US" sz="3100" dirty="0" smtClean="0"/>
            </a:br>
            <a:endParaRPr lang="en-US" sz="3100" dirty="0" smtClean="0"/>
          </a:p>
          <a:p>
            <a:pPr lvl="1"/>
            <a:r>
              <a:rPr lang="en-US" sz="3100" dirty="0" smtClean="0"/>
              <a:t>Undergo </a:t>
            </a:r>
            <a:r>
              <a:rPr lang="en-US" sz="3100" dirty="0"/>
              <a:t>a Criminal Background </a:t>
            </a:r>
            <a:r>
              <a:rPr lang="en-US" sz="3100" dirty="0" smtClean="0"/>
              <a:t>Check</a:t>
            </a:r>
            <a:br>
              <a:rPr lang="en-US" sz="3100" dirty="0" smtClean="0"/>
            </a:br>
            <a:endParaRPr lang="en-US" sz="3100" dirty="0" smtClean="0"/>
          </a:p>
          <a:p>
            <a:pPr lvl="1"/>
            <a:r>
              <a:rPr lang="en-US" sz="3100" dirty="0" smtClean="0"/>
              <a:t>Attend </a:t>
            </a:r>
            <a:r>
              <a:rPr lang="en-US" sz="3100" dirty="0"/>
              <a:t>a Mentor Training meeting prior to December 31 </a:t>
            </a:r>
          </a:p>
          <a:p>
            <a:endParaRPr lang="en-US" dirty="0" smtClean="0"/>
          </a:p>
        </p:txBody>
      </p:sp>
      <p:sp>
        <p:nvSpPr>
          <p:cNvPr id="4" name="Content Placeholder 3"/>
          <p:cNvSpPr>
            <a:spLocks noGrp="1"/>
          </p:cNvSpPr>
          <p:nvPr>
            <p:ph sz="half" idx="2"/>
          </p:nvPr>
        </p:nvSpPr>
        <p:spPr/>
        <p:txBody>
          <a:bodyPr>
            <a:normAutofit fontScale="77500" lnSpcReduction="20000"/>
          </a:bodyPr>
          <a:lstStyle/>
          <a:p>
            <a:r>
              <a:rPr lang="en-US" b="1" dirty="0" smtClean="0"/>
              <a:t>Mentor Restrictions:</a:t>
            </a:r>
          </a:p>
          <a:p>
            <a:pPr lvl="1"/>
            <a:r>
              <a:rPr lang="en-US" dirty="0" smtClean="0"/>
              <a:t>Mentors cannot be the employers of their mentees.</a:t>
            </a:r>
          </a:p>
          <a:p>
            <a:pPr lvl="1"/>
            <a:r>
              <a:rPr lang="en-US" dirty="0" smtClean="0"/>
              <a:t>Mentors cannot be related to their mentees.</a:t>
            </a:r>
          </a:p>
          <a:p>
            <a:pPr lvl="1"/>
            <a:r>
              <a:rPr lang="en-US" dirty="0" smtClean="0"/>
              <a:t>Mentors cannot be compensated to mentor. WNC employees are eligible to be mentors, but must not receive additional compensation for serving as mentors.</a:t>
            </a:r>
          </a:p>
          <a:p>
            <a:pPr lvl="1"/>
            <a:r>
              <a:rPr lang="en-US" dirty="0" smtClean="0"/>
              <a:t>Each mentor must be willing to provide all information needed to obtain a criminal history report.</a:t>
            </a:r>
          </a:p>
          <a:p>
            <a:pPr lvl="1"/>
            <a:r>
              <a:rPr lang="en-US" dirty="0" smtClean="0"/>
              <a:t>Individuals are not eligible to become mentors if they have entered a plea of guilty, guilty but mentally ill or nolo contendere to, been found guilty or guilty but mentally ill, or been convicted of, in this state or any other jurisdiction, of a felony.</a:t>
            </a:r>
          </a:p>
          <a:p>
            <a:endParaRPr lang="en-US" dirty="0"/>
          </a:p>
        </p:txBody>
      </p:sp>
    </p:spTree>
    <p:extLst>
      <p:ext uri="{BB962C8B-B14F-4D97-AF65-F5344CB8AC3E}">
        <p14:creationId xmlns:p14="http://schemas.microsoft.com/office/powerpoint/2010/main" val="3557722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307" y="643944"/>
            <a:ext cx="6176493" cy="1046744"/>
          </a:xfrm>
        </p:spPr>
        <p:txBody>
          <a:bodyPr/>
          <a:lstStyle/>
          <a:p>
            <a:r>
              <a:rPr lang="en-US" dirty="0" smtClean="0"/>
              <a:t>Mentoring</a:t>
            </a:r>
            <a:endParaRPr lang="en-US" dirty="0"/>
          </a:p>
        </p:txBody>
      </p:sp>
      <p:sp>
        <p:nvSpPr>
          <p:cNvPr id="3" name="Content Placeholder 2"/>
          <p:cNvSpPr>
            <a:spLocks noGrp="1"/>
          </p:cNvSpPr>
          <p:nvPr>
            <p:ph sz="half" idx="1"/>
          </p:nvPr>
        </p:nvSpPr>
        <p:spPr>
          <a:xfrm>
            <a:off x="838199" y="1825625"/>
            <a:ext cx="10392177" cy="4351338"/>
          </a:xfrm>
        </p:spPr>
        <p:txBody>
          <a:bodyPr>
            <a:normAutofit/>
          </a:bodyPr>
          <a:lstStyle/>
          <a:p>
            <a:r>
              <a:rPr lang="en-US" b="1" dirty="0" smtClean="0"/>
              <a:t>Mentor Time Commitment:</a:t>
            </a:r>
            <a:endParaRPr lang="en-US" dirty="0"/>
          </a:p>
          <a:p>
            <a:pPr lvl="1"/>
            <a:r>
              <a:rPr lang="en-US" dirty="0" smtClean="0"/>
              <a:t>The </a:t>
            </a:r>
            <a:r>
              <a:rPr lang="en-US" dirty="0"/>
              <a:t>program limits each mentor to no more than 10 </a:t>
            </a:r>
            <a:r>
              <a:rPr lang="en-US" dirty="0" smtClean="0"/>
              <a:t>students</a:t>
            </a:r>
            <a:br>
              <a:rPr lang="en-US" dirty="0" smtClean="0"/>
            </a:br>
            <a:endParaRPr lang="en-US" dirty="0" smtClean="0"/>
          </a:p>
          <a:p>
            <a:pPr lvl="1"/>
            <a:r>
              <a:rPr lang="en-US" dirty="0" smtClean="0"/>
              <a:t>As </a:t>
            </a:r>
            <a:r>
              <a:rPr lang="en-US" dirty="0"/>
              <a:t>part of the training program, we will be asking you how many students you are willing to mentor. </a:t>
            </a:r>
            <a:r>
              <a:rPr lang="en-US" dirty="0" smtClean="0"/>
              <a:t/>
            </a:r>
            <a:br>
              <a:rPr lang="en-US" dirty="0" smtClean="0"/>
            </a:br>
            <a:endParaRPr lang="en-US" dirty="0"/>
          </a:p>
          <a:p>
            <a:pPr lvl="1"/>
            <a:r>
              <a:rPr lang="en-US" dirty="0" smtClean="0"/>
              <a:t>Mentors </a:t>
            </a:r>
            <a:r>
              <a:rPr lang="en-US" dirty="0"/>
              <a:t>are required to meet with their student </a:t>
            </a:r>
            <a:r>
              <a:rPr lang="en-US" b="1" i="1" dirty="0"/>
              <a:t>1 time per semester </a:t>
            </a:r>
            <a:r>
              <a:rPr lang="en-US" dirty="0"/>
              <a:t>and the length of those interactions may vary. We anticipate that at a minimum, mentors will meet for at least </a:t>
            </a:r>
            <a:r>
              <a:rPr lang="en-US" b="1" i="1" dirty="0"/>
              <a:t>1 hour with each student</a:t>
            </a:r>
            <a:r>
              <a:rPr lang="en-US" dirty="0"/>
              <a:t>. </a:t>
            </a:r>
            <a:endParaRPr lang="en-US" b="0" dirty="0" smtClean="0">
              <a:effectLst/>
            </a:endParaRPr>
          </a:p>
          <a:p>
            <a:endParaRPr lang="en-US" dirty="0" smtClean="0"/>
          </a:p>
        </p:txBody>
      </p:sp>
    </p:spTree>
    <p:extLst>
      <p:ext uri="{BB962C8B-B14F-4D97-AF65-F5344CB8AC3E}">
        <p14:creationId xmlns:p14="http://schemas.microsoft.com/office/powerpoint/2010/main" val="27542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307" y="643944"/>
            <a:ext cx="6176493" cy="1046744"/>
          </a:xfrm>
        </p:spPr>
        <p:txBody>
          <a:bodyPr/>
          <a:lstStyle/>
          <a:p>
            <a:r>
              <a:rPr lang="en-US" dirty="0" smtClean="0"/>
              <a:t>Mentoring</a:t>
            </a:r>
            <a:endParaRPr lang="en-US" dirty="0"/>
          </a:p>
        </p:txBody>
      </p:sp>
      <p:sp>
        <p:nvSpPr>
          <p:cNvPr id="4" name="Content Placeholder 3"/>
          <p:cNvSpPr>
            <a:spLocks noGrp="1"/>
          </p:cNvSpPr>
          <p:nvPr>
            <p:ph sz="half" idx="2"/>
          </p:nvPr>
        </p:nvSpPr>
        <p:spPr>
          <a:xfrm>
            <a:off x="1429555" y="1825625"/>
            <a:ext cx="9924245" cy="4351338"/>
          </a:xfrm>
        </p:spPr>
        <p:txBody>
          <a:bodyPr>
            <a:normAutofit/>
          </a:bodyPr>
          <a:lstStyle/>
          <a:p>
            <a:pPr marL="0" indent="0">
              <a:buNone/>
            </a:pPr>
            <a:r>
              <a:rPr lang="en-US" b="1" dirty="0" smtClean="0"/>
              <a:t>Steps to Be a Mentor:</a:t>
            </a:r>
          </a:p>
          <a:p>
            <a:pPr marL="514350" indent="-514350">
              <a:buAutoNum type="arabicPeriod"/>
            </a:pPr>
            <a:r>
              <a:rPr lang="en-US" dirty="0" smtClean="0"/>
              <a:t>Make a commitment to help students</a:t>
            </a:r>
          </a:p>
          <a:p>
            <a:pPr marL="514350" indent="-514350">
              <a:buAutoNum type="arabicPeriod"/>
            </a:pPr>
            <a:r>
              <a:rPr lang="en-US" dirty="0" smtClean="0"/>
              <a:t>Sign-up for and attend Mentor Training before December 30</a:t>
            </a:r>
          </a:p>
          <a:p>
            <a:pPr marL="514350" indent="-514350">
              <a:buAutoNum type="arabicPeriod"/>
            </a:pPr>
            <a:r>
              <a:rPr lang="en-US" dirty="0" smtClean="0"/>
              <a:t>Provide any additional information needed for a Criminal Background check </a:t>
            </a:r>
          </a:p>
          <a:p>
            <a:pPr marL="514350" indent="-514350">
              <a:buAutoNum type="arabicPeriod"/>
            </a:pPr>
            <a:r>
              <a:rPr lang="en-US" dirty="0" smtClean="0"/>
              <a:t>Be assigned one or more mentee </a:t>
            </a:r>
          </a:p>
          <a:p>
            <a:pPr marL="514350" indent="-514350">
              <a:buAutoNum type="arabicPeriod"/>
            </a:pPr>
            <a:r>
              <a:rPr lang="en-US" dirty="0" smtClean="0"/>
              <a:t>Meet once with mentee during Spring 2018, before April 30. </a:t>
            </a:r>
          </a:p>
        </p:txBody>
      </p:sp>
    </p:spTree>
    <p:extLst>
      <p:ext uri="{BB962C8B-B14F-4D97-AF65-F5344CB8AC3E}">
        <p14:creationId xmlns:p14="http://schemas.microsoft.com/office/powerpoint/2010/main" val="1015899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 y="0"/>
            <a:ext cx="12192000" cy="6872579"/>
          </a:xfrm>
        </p:spPr>
      </p:pic>
    </p:spTree>
    <p:extLst>
      <p:ext uri="{BB962C8B-B14F-4D97-AF65-F5344CB8AC3E}">
        <p14:creationId xmlns:p14="http://schemas.microsoft.com/office/powerpoint/2010/main" val="2578706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2" y="668866"/>
            <a:ext cx="6104467" cy="1021821"/>
          </a:xfrm>
        </p:spPr>
        <p:txBody>
          <a:bodyPr/>
          <a:lstStyle/>
          <a:p>
            <a:r>
              <a:rPr lang="en-US" dirty="0" smtClean="0"/>
              <a:t>Highlights</a:t>
            </a:r>
            <a:endParaRPr lang="en-US" dirty="0"/>
          </a:p>
        </p:txBody>
      </p:sp>
      <p:sp>
        <p:nvSpPr>
          <p:cNvPr id="3" name="Content Placeholder 2"/>
          <p:cNvSpPr>
            <a:spLocks noGrp="1"/>
          </p:cNvSpPr>
          <p:nvPr>
            <p:ph sz="half" idx="1"/>
          </p:nvPr>
        </p:nvSpPr>
        <p:spPr>
          <a:xfrm>
            <a:off x="838200" y="1825625"/>
            <a:ext cx="9525000" cy="4351338"/>
          </a:xfrm>
        </p:spPr>
        <p:txBody>
          <a:bodyPr>
            <a:normAutofit/>
          </a:bodyPr>
          <a:lstStyle/>
          <a:p>
            <a:r>
              <a:rPr lang="en-US" dirty="0" smtClean="0"/>
              <a:t>WNC Announcement and Website Launch – June 2017</a:t>
            </a:r>
          </a:p>
          <a:p>
            <a:endParaRPr lang="en-US" dirty="0" smtClean="0"/>
          </a:p>
          <a:p>
            <a:r>
              <a:rPr lang="en-US" dirty="0" smtClean="0"/>
              <a:t>WNC Nevada Promise Application Launch – June 2017</a:t>
            </a:r>
          </a:p>
          <a:p>
            <a:endParaRPr lang="en-US" dirty="0" smtClean="0"/>
          </a:p>
          <a:p>
            <a:r>
              <a:rPr lang="en-US" dirty="0" smtClean="0"/>
              <a:t>Nevada Promise Common Application Launch – August 2017</a:t>
            </a:r>
          </a:p>
          <a:p>
            <a:pPr lvl="1"/>
            <a:r>
              <a:rPr lang="en-US" dirty="0" err="1" smtClean="0"/>
              <a:t>OnBase</a:t>
            </a:r>
            <a:r>
              <a:rPr lang="en-US" dirty="0" smtClean="0"/>
              <a:t> workflow</a:t>
            </a:r>
          </a:p>
        </p:txBody>
      </p:sp>
    </p:spTree>
    <p:extLst>
      <p:ext uri="{BB962C8B-B14F-4D97-AF65-F5344CB8AC3E}">
        <p14:creationId xmlns:p14="http://schemas.microsoft.com/office/powerpoint/2010/main" val="332777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2" y="668866"/>
            <a:ext cx="6104467" cy="1021821"/>
          </a:xfrm>
        </p:spPr>
        <p:txBody>
          <a:bodyPr/>
          <a:lstStyle/>
          <a:p>
            <a:r>
              <a:rPr lang="en-US" dirty="0" smtClean="0"/>
              <a:t>Highlights</a:t>
            </a:r>
            <a:endParaRPr lang="en-US" dirty="0"/>
          </a:p>
        </p:txBody>
      </p:sp>
      <p:sp>
        <p:nvSpPr>
          <p:cNvPr id="3" name="Content Placeholder 2"/>
          <p:cNvSpPr>
            <a:spLocks noGrp="1"/>
          </p:cNvSpPr>
          <p:nvPr>
            <p:ph sz="half" idx="1"/>
          </p:nvPr>
        </p:nvSpPr>
        <p:spPr>
          <a:xfrm>
            <a:off x="838200" y="1825625"/>
            <a:ext cx="9525000" cy="4351338"/>
          </a:xfrm>
        </p:spPr>
        <p:txBody>
          <a:bodyPr>
            <a:normAutofit fontScale="92500" lnSpcReduction="10000"/>
          </a:bodyPr>
          <a:lstStyle/>
          <a:p>
            <a:r>
              <a:rPr lang="en-US" dirty="0" smtClean="0"/>
              <a:t>Advertisement / Recruitment</a:t>
            </a:r>
          </a:p>
          <a:p>
            <a:pPr lvl="1"/>
            <a:r>
              <a:rPr lang="en-US" dirty="0" smtClean="0"/>
              <a:t>Promise Video</a:t>
            </a:r>
          </a:p>
          <a:p>
            <a:pPr lvl="1"/>
            <a:r>
              <a:rPr lang="en-US" dirty="0" err="1" smtClean="0"/>
              <a:t>Ehappenings</a:t>
            </a:r>
            <a:endParaRPr lang="en-US" dirty="0" smtClean="0"/>
          </a:p>
          <a:p>
            <a:pPr lvl="1"/>
            <a:r>
              <a:rPr lang="en-US" dirty="0" smtClean="0"/>
              <a:t>Social Media – Facebook, </a:t>
            </a:r>
            <a:r>
              <a:rPr lang="en-US" dirty="0" err="1" smtClean="0"/>
              <a:t>Youtube</a:t>
            </a:r>
            <a:r>
              <a:rPr lang="en-US" dirty="0" smtClean="0"/>
              <a:t>, Twitter</a:t>
            </a:r>
          </a:p>
          <a:p>
            <a:pPr lvl="1"/>
            <a:r>
              <a:rPr lang="en-US" dirty="0"/>
              <a:t>Radio </a:t>
            </a:r>
            <a:r>
              <a:rPr lang="en-US" dirty="0" smtClean="0"/>
              <a:t>Ads – Ten Country, Alice</a:t>
            </a:r>
          </a:p>
          <a:p>
            <a:pPr lvl="1"/>
            <a:r>
              <a:rPr lang="en-US" dirty="0" smtClean="0"/>
              <a:t>Digital Online </a:t>
            </a:r>
          </a:p>
          <a:p>
            <a:pPr lvl="1"/>
            <a:r>
              <a:rPr lang="en-US" dirty="0" smtClean="0"/>
              <a:t>Live Streaming – Hulu, Prime, Xbox</a:t>
            </a:r>
          </a:p>
          <a:p>
            <a:pPr lvl="1"/>
            <a:r>
              <a:rPr lang="en-US" dirty="0" smtClean="0"/>
              <a:t>Electronic Billboards – </a:t>
            </a:r>
            <a:r>
              <a:rPr lang="en-US" dirty="0" err="1" smtClean="0"/>
              <a:t>Dougals</a:t>
            </a:r>
            <a:r>
              <a:rPr lang="en-US" dirty="0" smtClean="0"/>
              <a:t> / Carson Community Center Marquee </a:t>
            </a:r>
            <a:endParaRPr lang="en-US" dirty="0"/>
          </a:p>
          <a:p>
            <a:pPr lvl="1"/>
            <a:r>
              <a:rPr lang="en-US" dirty="0" smtClean="0"/>
              <a:t>Letter to all Seniors in Service Area</a:t>
            </a:r>
          </a:p>
          <a:p>
            <a:pPr lvl="1"/>
            <a:r>
              <a:rPr lang="en-US" dirty="0" smtClean="0"/>
              <a:t>Bridge to Success High School Visits / Superintendent Support</a:t>
            </a:r>
          </a:p>
          <a:p>
            <a:pPr lvl="1"/>
            <a:endParaRPr lang="en-US" dirty="0" smtClean="0"/>
          </a:p>
          <a:p>
            <a:r>
              <a:rPr lang="en-US" dirty="0" smtClean="0"/>
              <a:t>Applicant Count - 721</a:t>
            </a:r>
            <a:endParaRPr lang="en-US" dirty="0"/>
          </a:p>
        </p:txBody>
      </p:sp>
    </p:spTree>
    <p:extLst>
      <p:ext uri="{BB962C8B-B14F-4D97-AF65-F5344CB8AC3E}">
        <p14:creationId xmlns:p14="http://schemas.microsoft.com/office/powerpoint/2010/main" val="3363895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2" y="668866"/>
            <a:ext cx="6104467" cy="1021821"/>
          </a:xfrm>
        </p:spPr>
        <p:txBody>
          <a:bodyPr/>
          <a:lstStyle/>
          <a:p>
            <a:r>
              <a:rPr lang="en-US" dirty="0" smtClean="0"/>
              <a:t>In Progress </a:t>
            </a:r>
            <a:endParaRPr lang="en-US" dirty="0"/>
          </a:p>
        </p:txBody>
      </p:sp>
      <p:sp>
        <p:nvSpPr>
          <p:cNvPr id="3" name="Content Placeholder 2"/>
          <p:cNvSpPr>
            <a:spLocks noGrp="1"/>
          </p:cNvSpPr>
          <p:nvPr>
            <p:ph sz="half" idx="1"/>
          </p:nvPr>
        </p:nvSpPr>
        <p:spPr>
          <a:xfrm>
            <a:off x="838200" y="1825625"/>
            <a:ext cx="9525000" cy="4351338"/>
          </a:xfrm>
        </p:spPr>
        <p:txBody>
          <a:bodyPr>
            <a:normAutofit lnSpcReduction="10000"/>
          </a:bodyPr>
          <a:lstStyle/>
          <a:p>
            <a:r>
              <a:rPr lang="en-US" dirty="0"/>
              <a:t>Financial Aid </a:t>
            </a:r>
            <a:r>
              <a:rPr lang="en-US" dirty="0" smtClean="0"/>
              <a:t>Nights</a:t>
            </a:r>
          </a:p>
          <a:p>
            <a:endParaRPr lang="en-US" dirty="0"/>
          </a:p>
          <a:p>
            <a:r>
              <a:rPr lang="en-US" dirty="0"/>
              <a:t>Mentor Trainings</a:t>
            </a:r>
          </a:p>
          <a:p>
            <a:endParaRPr lang="en-US" dirty="0" smtClean="0"/>
          </a:p>
          <a:p>
            <a:r>
              <a:rPr lang="en-US" dirty="0" smtClean="0"/>
              <a:t>NSHE Implementation Team</a:t>
            </a:r>
          </a:p>
          <a:p>
            <a:endParaRPr lang="en-US" dirty="0" smtClean="0"/>
          </a:p>
          <a:p>
            <a:r>
              <a:rPr lang="en-US" dirty="0" smtClean="0"/>
              <a:t>Community Service Tracking Form – In Development</a:t>
            </a:r>
          </a:p>
          <a:p>
            <a:endParaRPr lang="en-US" dirty="0" smtClean="0"/>
          </a:p>
          <a:p>
            <a:r>
              <a:rPr lang="en-US" dirty="0" smtClean="0"/>
              <a:t>Mentor Tracking Form – In Development </a:t>
            </a:r>
          </a:p>
          <a:p>
            <a:endParaRPr lang="en-US" dirty="0"/>
          </a:p>
          <a:p>
            <a:endParaRPr lang="en-US" dirty="0"/>
          </a:p>
          <a:p>
            <a:endParaRPr lang="en-US" dirty="0" smtClean="0"/>
          </a:p>
        </p:txBody>
      </p:sp>
    </p:spTree>
    <p:extLst>
      <p:ext uri="{BB962C8B-B14F-4D97-AF65-F5344CB8AC3E}">
        <p14:creationId xmlns:p14="http://schemas.microsoft.com/office/powerpoint/2010/main" val="293111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709" y="743465"/>
            <a:ext cx="6142336" cy="1325563"/>
          </a:xfrm>
        </p:spPr>
        <p:txBody>
          <a:bodyPr>
            <a:normAutofit/>
          </a:bodyPr>
          <a:lstStyle/>
          <a:p>
            <a:r>
              <a:rPr lang="en-US" sz="6600" b="1" dirty="0" smtClean="0"/>
              <a:t>Questions?</a:t>
            </a:r>
            <a:endParaRPr lang="en-US" sz="6600" b="1" dirty="0"/>
          </a:p>
        </p:txBody>
      </p:sp>
      <p:pic>
        <p:nvPicPr>
          <p:cNvPr id="5" name="Picture 4"/>
          <p:cNvPicPr>
            <a:picLocks noChangeAspect="1"/>
          </p:cNvPicPr>
          <p:nvPr/>
        </p:nvPicPr>
        <p:blipFill>
          <a:blip r:embed="rId3"/>
          <a:stretch>
            <a:fillRect/>
          </a:stretch>
        </p:blipFill>
        <p:spPr>
          <a:xfrm>
            <a:off x="324520" y="2069028"/>
            <a:ext cx="11536921" cy="3491944"/>
          </a:xfrm>
          <a:prstGeom prst="rect">
            <a:avLst/>
          </a:prstGeom>
        </p:spPr>
      </p:pic>
    </p:spTree>
    <p:extLst>
      <p:ext uri="{BB962C8B-B14F-4D97-AF65-F5344CB8AC3E}">
        <p14:creationId xmlns:p14="http://schemas.microsoft.com/office/powerpoint/2010/main" val="2359603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580" y="558310"/>
            <a:ext cx="6099219" cy="1325563"/>
          </a:xfrm>
        </p:spPr>
        <p:txBody>
          <a:bodyPr/>
          <a:lstStyle/>
          <a:p>
            <a:r>
              <a:rPr lang="en-US" dirty="0" smtClean="0"/>
              <a:t>Nevada Promise Basics</a:t>
            </a:r>
            <a:endParaRPr lang="en-US" dirty="0"/>
          </a:p>
        </p:txBody>
      </p:sp>
      <p:sp>
        <p:nvSpPr>
          <p:cNvPr id="3" name="Content Placeholder 2"/>
          <p:cNvSpPr>
            <a:spLocks noGrp="1"/>
          </p:cNvSpPr>
          <p:nvPr>
            <p:ph idx="1"/>
          </p:nvPr>
        </p:nvSpPr>
        <p:spPr>
          <a:xfrm>
            <a:off x="838200" y="1790163"/>
            <a:ext cx="10515600" cy="4386799"/>
          </a:xfrm>
        </p:spPr>
        <p:txBody>
          <a:bodyPr>
            <a:normAutofit/>
          </a:bodyPr>
          <a:lstStyle/>
          <a:p>
            <a:r>
              <a:rPr lang="en-US" dirty="0" smtClean="0"/>
              <a:t>Established by the Nevada Legislature in 2017</a:t>
            </a:r>
          </a:p>
          <a:p>
            <a:pPr lvl="1"/>
            <a:r>
              <a:rPr lang="en-US" b="1" dirty="0" smtClean="0"/>
              <a:t>Senate Bill 391</a:t>
            </a:r>
            <a:br>
              <a:rPr lang="en-US" b="1" dirty="0" smtClean="0"/>
            </a:br>
            <a:endParaRPr lang="en-US" dirty="0" smtClean="0"/>
          </a:p>
          <a:p>
            <a:r>
              <a:rPr lang="en-US" dirty="0" smtClean="0"/>
              <a:t>October 1 – Institutions announce their participation</a:t>
            </a:r>
          </a:p>
          <a:p>
            <a:endParaRPr lang="en-US" dirty="0" smtClean="0"/>
          </a:p>
          <a:p>
            <a:r>
              <a:rPr lang="en-US" dirty="0" smtClean="0"/>
              <a:t>Program Components:</a:t>
            </a:r>
          </a:p>
          <a:p>
            <a:pPr lvl="1"/>
            <a:r>
              <a:rPr lang="en-US" dirty="0" smtClean="0"/>
              <a:t>Scholarship</a:t>
            </a:r>
          </a:p>
          <a:p>
            <a:pPr lvl="1"/>
            <a:r>
              <a:rPr lang="en-US" dirty="0" smtClean="0"/>
              <a:t>Community Service Program</a:t>
            </a:r>
          </a:p>
          <a:p>
            <a:pPr lvl="1"/>
            <a:r>
              <a:rPr lang="en-US" dirty="0" smtClean="0"/>
              <a:t>Mentoring </a:t>
            </a:r>
          </a:p>
          <a:p>
            <a:pPr marL="457200" lvl="1" indent="0">
              <a:buNone/>
            </a:pPr>
            <a:endParaRPr lang="en-US" dirty="0"/>
          </a:p>
        </p:txBody>
      </p:sp>
    </p:spTree>
    <p:extLst>
      <p:ext uri="{BB962C8B-B14F-4D97-AF65-F5344CB8AC3E}">
        <p14:creationId xmlns:p14="http://schemas.microsoft.com/office/powerpoint/2010/main" val="4277274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066" y="790128"/>
            <a:ext cx="6040190" cy="1325563"/>
          </a:xfrm>
        </p:spPr>
        <p:txBody>
          <a:bodyPr>
            <a:normAutofit/>
          </a:bodyPr>
          <a:lstStyle/>
          <a:p>
            <a:r>
              <a:rPr lang="en-US" sz="6600" b="1" dirty="0" smtClean="0"/>
              <a:t>Scholarship</a:t>
            </a:r>
            <a:endParaRPr lang="en-US" sz="6600" b="1" dirty="0"/>
          </a:p>
        </p:txBody>
      </p:sp>
      <p:pic>
        <p:nvPicPr>
          <p:cNvPr id="6" name="Picture 5"/>
          <p:cNvPicPr>
            <a:picLocks noChangeAspect="1"/>
          </p:cNvPicPr>
          <p:nvPr/>
        </p:nvPicPr>
        <p:blipFill>
          <a:blip r:embed="rId3"/>
          <a:stretch>
            <a:fillRect/>
          </a:stretch>
        </p:blipFill>
        <p:spPr>
          <a:xfrm>
            <a:off x="235543" y="1871528"/>
            <a:ext cx="11522868" cy="3785189"/>
          </a:xfrm>
          <a:prstGeom prst="rect">
            <a:avLst/>
          </a:prstGeom>
        </p:spPr>
      </p:pic>
    </p:spTree>
    <p:extLst>
      <p:ext uri="{BB962C8B-B14F-4D97-AF65-F5344CB8AC3E}">
        <p14:creationId xmlns:p14="http://schemas.microsoft.com/office/powerpoint/2010/main" val="2055225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822" y="609825"/>
            <a:ext cx="6808631" cy="1325563"/>
          </a:xfrm>
        </p:spPr>
        <p:txBody>
          <a:bodyPr/>
          <a:lstStyle/>
          <a:p>
            <a:r>
              <a:rPr lang="en-US" dirty="0" smtClean="0"/>
              <a:t>Scholarship Awards</a:t>
            </a:r>
          </a:p>
        </p:txBody>
      </p:sp>
      <p:sp>
        <p:nvSpPr>
          <p:cNvPr id="3" name="Content Placeholder 2"/>
          <p:cNvSpPr>
            <a:spLocks noGrp="1"/>
          </p:cNvSpPr>
          <p:nvPr>
            <p:ph idx="1"/>
          </p:nvPr>
        </p:nvSpPr>
        <p:spPr>
          <a:xfrm>
            <a:off x="851079" y="1935388"/>
            <a:ext cx="10515600" cy="4426775"/>
          </a:xfrm>
        </p:spPr>
        <p:txBody>
          <a:bodyPr>
            <a:normAutofit fontScale="92500" lnSpcReduction="10000"/>
          </a:bodyPr>
          <a:lstStyle/>
          <a:p>
            <a:r>
              <a:rPr lang="en-US" dirty="0" smtClean="0"/>
              <a:t>Award Amount</a:t>
            </a:r>
            <a:br>
              <a:rPr lang="en-US" dirty="0" smtClean="0"/>
            </a:br>
            <a:endParaRPr lang="en-US" dirty="0" smtClean="0"/>
          </a:p>
          <a:p>
            <a:pPr lvl="1"/>
            <a:r>
              <a:rPr lang="en-US" dirty="0" smtClean="0"/>
              <a:t>Nevada Promise Scholarship covers the </a:t>
            </a:r>
            <a:r>
              <a:rPr lang="en-US" b="1" u="sng" dirty="0" smtClean="0"/>
              <a:t>FULL COST </a:t>
            </a:r>
            <a:r>
              <a:rPr lang="en-US" dirty="0" smtClean="0"/>
              <a:t>of class fees, not covered by other gift aid.</a:t>
            </a:r>
          </a:p>
          <a:p>
            <a:pPr lvl="2"/>
            <a:r>
              <a:rPr lang="en-US" dirty="0" smtClean="0"/>
              <a:t>Gift aid is defined as a federal Pell Grant, a federal Supplemental Educational Opportunity Grant (FSEOG), a  Silver State Opportunity Grant (SSOG), or a Governor Guinn Millennium Scholarship (GGMS). </a:t>
            </a:r>
            <a:endParaRPr lang="en-US" dirty="0"/>
          </a:p>
          <a:p>
            <a:pPr lvl="2"/>
            <a:r>
              <a:rPr lang="en-US" dirty="0" smtClean="0"/>
              <a:t>Gift aid </a:t>
            </a:r>
            <a:r>
              <a:rPr lang="en-US" b="1" u="sng" dirty="0" smtClean="0"/>
              <a:t>IS NOT </a:t>
            </a:r>
            <a:r>
              <a:rPr lang="en-US" dirty="0" smtClean="0"/>
              <a:t>outside scholarships, Foundation Scholarships, other institutional grant awards</a:t>
            </a:r>
          </a:p>
          <a:p>
            <a:pPr lvl="1"/>
            <a:r>
              <a:rPr lang="en-US" dirty="0" smtClean="0"/>
              <a:t>The Nevada Promise Scholarship can provide for up to three years of coverage of class fees to eligible students not covered by other gift aid, subject to appropriation.</a:t>
            </a:r>
            <a:br>
              <a:rPr lang="en-US" dirty="0" smtClean="0"/>
            </a:br>
            <a:endParaRPr lang="en-US" dirty="0" smtClean="0"/>
          </a:p>
          <a:p>
            <a:pPr lvl="1"/>
            <a:r>
              <a:rPr lang="en-US" dirty="0" smtClean="0"/>
              <a:t>If there are not sufficient funds available for all eligible scholarship applicants, students will be awarded in order of the date the application was received.</a:t>
            </a:r>
          </a:p>
          <a:p>
            <a:endParaRPr lang="en-US" dirty="0"/>
          </a:p>
        </p:txBody>
      </p:sp>
    </p:spTree>
    <p:extLst>
      <p:ext uri="{BB962C8B-B14F-4D97-AF65-F5344CB8AC3E}">
        <p14:creationId xmlns:p14="http://schemas.microsoft.com/office/powerpoint/2010/main" val="3653714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701" y="734096"/>
            <a:ext cx="6112099" cy="956592"/>
          </a:xfrm>
        </p:spPr>
        <p:txBody>
          <a:bodyPr/>
          <a:lstStyle/>
          <a:p>
            <a:r>
              <a:rPr lang="en-US" dirty="0" smtClean="0"/>
              <a:t>Student Eligibility</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Be classified as a Nevada resident for tuition purposes by the institution where they plan to receive the NV Promise Scholarship.</a:t>
            </a:r>
            <a:br>
              <a:rPr lang="en-US" dirty="0" smtClean="0"/>
            </a:br>
            <a:endParaRPr lang="en-US" dirty="0" smtClean="0"/>
          </a:p>
          <a:p>
            <a:r>
              <a:rPr lang="en-US" dirty="0" smtClean="0"/>
              <a:t>Before the beginning of the fall 2018 semester have earned one of the following during the 2017-2018 academic year: </a:t>
            </a:r>
          </a:p>
          <a:p>
            <a:pPr lvl="2"/>
            <a:r>
              <a:rPr lang="en-US" dirty="0" smtClean="0"/>
              <a:t>High school diploma from a public or private high school located in Nevada;</a:t>
            </a:r>
          </a:p>
          <a:p>
            <a:pPr lvl="2"/>
            <a:r>
              <a:rPr lang="en-US" dirty="0" smtClean="0"/>
              <a:t>High school diploma from a public high school in a county of another state that borders Nevada and accepts Nevada residents; or</a:t>
            </a:r>
          </a:p>
          <a:p>
            <a:pPr lvl="2"/>
            <a:r>
              <a:rPr lang="en-US" dirty="0" smtClean="0"/>
              <a:t>General Equivalency Diploma (GED) or equivalent document.</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Be less than 20 years of age when initially receiving the scholarship.</a:t>
            </a:r>
            <a:br>
              <a:rPr lang="en-US" dirty="0" smtClean="0"/>
            </a:br>
            <a:endParaRPr lang="en-US" dirty="0" smtClean="0"/>
          </a:p>
          <a:p>
            <a:r>
              <a:rPr lang="en-US" dirty="0" smtClean="0"/>
              <a:t>Not have earned a prior associate or bachelor’s degree.</a:t>
            </a:r>
            <a:br>
              <a:rPr lang="en-US" dirty="0" smtClean="0"/>
            </a:br>
            <a:endParaRPr lang="en-US" dirty="0" smtClean="0"/>
          </a:p>
          <a:p>
            <a:r>
              <a:rPr lang="en-US" dirty="0" smtClean="0"/>
              <a:t>Not be in default on any federal student loan.</a:t>
            </a:r>
            <a:br>
              <a:rPr lang="en-US" dirty="0" smtClean="0"/>
            </a:br>
            <a:endParaRPr lang="en-US" dirty="0" smtClean="0"/>
          </a:p>
          <a:p>
            <a:r>
              <a:rPr lang="en-US" dirty="0" smtClean="0"/>
              <a:t>Not owe a refund to any federal student aid program.</a:t>
            </a:r>
            <a:endParaRPr lang="en-US" dirty="0"/>
          </a:p>
        </p:txBody>
      </p:sp>
    </p:spTree>
    <p:extLst>
      <p:ext uri="{BB962C8B-B14F-4D97-AF65-F5344CB8AC3E}">
        <p14:creationId xmlns:p14="http://schemas.microsoft.com/office/powerpoint/2010/main" val="2313068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944" y="734096"/>
            <a:ext cx="6137856" cy="956592"/>
          </a:xfrm>
        </p:spPr>
        <p:txBody>
          <a:bodyPr/>
          <a:lstStyle/>
          <a:p>
            <a:r>
              <a:rPr lang="en-US" dirty="0" smtClean="0"/>
              <a:t>Student Eligibility</a:t>
            </a:r>
            <a:endParaRPr lang="en-US" dirty="0"/>
          </a:p>
        </p:txBody>
      </p:sp>
      <p:sp>
        <p:nvSpPr>
          <p:cNvPr id="3" name="Content Placeholder 2"/>
          <p:cNvSpPr>
            <a:spLocks noGrp="1"/>
          </p:cNvSpPr>
          <p:nvPr>
            <p:ph sz="half" idx="1"/>
          </p:nvPr>
        </p:nvSpPr>
        <p:spPr>
          <a:xfrm>
            <a:off x="323045" y="1690688"/>
            <a:ext cx="10907332" cy="724392"/>
          </a:xfrm>
        </p:spPr>
        <p:txBody>
          <a:bodyPr>
            <a:normAutofit fontScale="77500" lnSpcReduction="20000"/>
          </a:bodyPr>
          <a:lstStyle/>
          <a:p>
            <a:pPr marL="0" indent="0">
              <a:buNone/>
            </a:pPr>
            <a:r>
              <a:rPr lang="en-US" dirty="0" smtClean="0"/>
              <a:t>Meet all program deadlines, including: </a:t>
            </a:r>
            <a:endParaRPr lang="en-US" dirty="0"/>
          </a:p>
        </p:txBody>
      </p:sp>
      <p:sp>
        <p:nvSpPr>
          <p:cNvPr id="4" name="Content Placeholder 3"/>
          <p:cNvSpPr>
            <a:spLocks noGrp="1"/>
          </p:cNvSpPr>
          <p:nvPr>
            <p:ph sz="half" idx="2"/>
          </p:nvPr>
        </p:nvSpPr>
        <p:spPr>
          <a:xfrm>
            <a:off x="838200" y="2331076"/>
            <a:ext cx="11139152" cy="3683358"/>
          </a:xfrm>
        </p:spPr>
        <p:txBody>
          <a:bodyPr>
            <a:normAutofit fontScale="77500" lnSpcReduction="20000"/>
          </a:bodyPr>
          <a:lstStyle/>
          <a:p>
            <a:r>
              <a:rPr lang="en-US" b="1" u="sng" dirty="0" smtClean="0"/>
              <a:t>October 31 at 11: 59 p.m. </a:t>
            </a:r>
            <a:r>
              <a:rPr lang="en-US" dirty="0" smtClean="0"/>
              <a:t>- Complete the </a:t>
            </a:r>
            <a:r>
              <a:rPr lang="en-US" dirty="0" smtClean="0">
                <a:hlinkClick r:id="rId3"/>
              </a:rPr>
              <a:t>Nevada Promise Application</a:t>
            </a:r>
            <a:endParaRPr lang="en-US" dirty="0"/>
          </a:p>
          <a:p>
            <a:r>
              <a:rPr lang="en-US" b="1" u="sng" dirty="0" smtClean="0"/>
              <a:t>December 30 </a:t>
            </a:r>
            <a:r>
              <a:rPr lang="en-US" dirty="0" smtClean="0"/>
              <a:t>- Attend at least one training meeting offered by the college (Financial Aid Night)</a:t>
            </a:r>
          </a:p>
          <a:p>
            <a:r>
              <a:rPr lang="en-US" b="1" u="sng" dirty="0" smtClean="0"/>
              <a:t>April 1 </a:t>
            </a:r>
            <a:r>
              <a:rPr lang="en-US" dirty="0" smtClean="0"/>
              <a:t>- Complete the Free Application for Federal Student Aid (FAFSA) and subsequently receive an Expected Family Contribution (EFC)</a:t>
            </a:r>
          </a:p>
          <a:p>
            <a:r>
              <a:rPr lang="en-US" b="1" u="sng" dirty="0" smtClean="0"/>
              <a:t>April 30 </a:t>
            </a:r>
            <a:r>
              <a:rPr lang="en-US" dirty="0" smtClean="0"/>
              <a:t>– </a:t>
            </a:r>
          </a:p>
          <a:p>
            <a:pPr lvl="1"/>
            <a:r>
              <a:rPr lang="en-US" dirty="0" smtClean="0"/>
              <a:t>Meet at least once with a mentor (assigned by the college)</a:t>
            </a:r>
          </a:p>
          <a:p>
            <a:pPr lvl="1"/>
            <a:r>
              <a:rPr lang="en-US" dirty="0" smtClean="0"/>
              <a:t>Complete at least 20 hours of eligible community service</a:t>
            </a:r>
          </a:p>
          <a:p>
            <a:pPr lvl="1"/>
            <a:r>
              <a:rPr lang="en-US" dirty="0" smtClean="0"/>
              <a:t>Attend a second training meeting offered by the college (New Student Orientation)</a:t>
            </a:r>
          </a:p>
          <a:p>
            <a:r>
              <a:rPr lang="en-US" dirty="0" smtClean="0"/>
              <a:t>Enroll in a minimum of 12 semester credit hours in an associate degree program, a bachelor’s degree program or a certificate of achievement program for each semester of the school year immediately following the school year in which the student graduates from high school.</a:t>
            </a:r>
          </a:p>
          <a:p>
            <a:endParaRPr lang="en-US" dirty="0"/>
          </a:p>
        </p:txBody>
      </p:sp>
    </p:spTree>
    <p:extLst>
      <p:ext uri="{BB962C8B-B14F-4D97-AF65-F5344CB8AC3E}">
        <p14:creationId xmlns:p14="http://schemas.microsoft.com/office/powerpoint/2010/main" val="92992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823" y="734096"/>
            <a:ext cx="6124977" cy="956592"/>
          </a:xfrm>
        </p:spPr>
        <p:txBody>
          <a:bodyPr/>
          <a:lstStyle/>
          <a:p>
            <a:r>
              <a:rPr lang="en-US" dirty="0" smtClean="0"/>
              <a:t>Award Renewal**</a:t>
            </a:r>
            <a:endParaRPr lang="en-US" dirty="0"/>
          </a:p>
        </p:txBody>
      </p:sp>
      <p:sp>
        <p:nvSpPr>
          <p:cNvPr id="4" name="Content Placeholder 3"/>
          <p:cNvSpPr>
            <a:spLocks noGrp="1"/>
          </p:cNvSpPr>
          <p:nvPr>
            <p:ph sz="half" idx="2"/>
          </p:nvPr>
        </p:nvSpPr>
        <p:spPr>
          <a:xfrm>
            <a:off x="606380" y="1690688"/>
            <a:ext cx="11139152" cy="3683358"/>
          </a:xfrm>
        </p:spPr>
        <p:txBody>
          <a:bodyPr>
            <a:normAutofit/>
          </a:bodyPr>
          <a:lstStyle/>
          <a:p>
            <a:r>
              <a:rPr lang="en-US" dirty="0" smtClean="0"/>
              <a:t>Nevada Promise Scholarship was funded for only the high school graduating class of 2018. </a:t>
            </a:r>
          </a:p>
          <a:p>
            <a:r>
              <a:rPr lang="en-US" dirty="0" smtClean="0"/>
              <a:t>We hope additional funding will be made available by the 2019 Nevada Legislature. Applications will open for renewal, but will be subject to appropriation, which could happen as late as June 2019.</a:t>
            </a:r>
          </a:p>
          <a:p>
            <a:r>
              <a:rPr lang="en-US" dirty="0" smtClean="0"/>
              <a:t>Students who plan to apply for a Nevada Promise Scholarship for 2019 should also prepare to meet all program deadlines for a second year.</a:t>
            </a:r>
          </a:p>
          <a:p>
            <a:endParaRPr lang="en-US" dirty="0"/>
          </a:p>
        </p:txBody>
      </p:sp>
    </p:spTree>
    <p:extLst>
      <p:ext uri="{BB962C8B-B14F-4D97-AF65-F5344CB8AC3E}">
        <p14:creationId xmlns:p14="http://schemas.microsoft.com/office/powerpoint/2010/main" val="691675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703" y="790128"/>
            <a:ext cx="6040190" cy="1325563"/>
          </a:xfrm>
        </p:spPr>
        <p:txBody>
          <a:bodyPr>
            <a:normAutofit fontScale="90000"/>
          </a:bodyPr>
          <a:lstStyle/>
          <a:p>
            <a:r>
              <a:rPr lang="en-US" sz="6600" b="1" dirty="0" smtClean="0"/>
              <a:t>Community Service</a:t>
            </a:r>
            <a:endParaRPr lang="en-US" sz="6600" b="1" dirty="0"/>
          </a:p>
        </p:txBody>
      </p:sp>
      <p:pic>
        <p:nvPicPr>
          <p:cNvPr id="3" name="Picture 2"/>
          <p:cNvPicPr>
            <a:picLocks noChangeAspect="1"/>
          </p:cNvPicPr>
          <p:nvPr/>
        </p:nvPicPr>
        <p:blipFill>
          <a:blip r:embed="rId3"/>
          <a:stretch>
            <a:fillRect/>
          </a:stretch>
        </p:blipFill>
        <p:spPr>
          <a:xfrm>
            <a:off x="351552" y="2115691"/>
            <a:ext cx="11682428" cy="3280557"/>
          </a:xfrm>
          <a:prstGeom prst="rect">
            <a:avLst/>
          </a:prstGeom>
        </p:spPr>
      </p:pic>
    </p:spTree>
    <p:extLst>
      <p:ext uri="{BB962C8B-B14F-4D97-AF65-F5344CB8AC3E}">
        <p14:creationId xmlns:p14="http://schemas.microsoft.com/office/powerpoint/2010/main" val="1295716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186" y="772732"/>
            <a:ext cx="6163613" cy="917956"/>
          </a:xfrm>
        </p:spPr>
        <p:txBody>
          <a:bodyPr/>
          <a:lstStyle/>
          <a:p>
            <a:r>
              <a:rPr lang="en-US" dirty="0" smtClean="0"/>
              <a:t>Community Service</a:t>
            </a:r>
            <a:endParaRPr lang="en-US" dirty="0"/>
          </a:p>
        </p:txBody>
      </p:sp>
      <p:sp>
        <p:nvSpPr>
          <p:cNvPr id="3" name="Content Placeholder 2"/>
          <p:cNvSpPr>
            <a:spLocks noGrp="1"/>
          </p:cNvSpPr>
          <p:nvPr>
            <p:ph sz="half" idx="1"/>
          </p:nvPr>
        </p:nvSpPr>
        <p:spPr/>
        <p:txBody>
          <a:bodyPr>
            <a:normAutofit/>
          </a:bodyPr>
          <a:lstStyle/>
          <a:p>
            <a:r>
              <a:rPr lang="en-US" dirty="0" smtClean="0"/>
              <a:t>Community Service is time contributed to a nonprofit or public service organization. </a:t>
            </a:r>
          </a:p>
          <a:p>
            <a:endParaRPr lang="en-US" dirty="0" smtClean="0"/>
          </a:p>
          <a:p>
            <a:r>
              <a:rPr lang="en-US" dirty="0" smtClean="0"/>
              <a:t>20 Hours Required</a:t>
            </a:r>
            <a:endParaRPr lang="en-US" dirty="0"/>
          </a:p>
        </p:txBody>
      </p:sp>
      <p:sp>
        <p:nvSpPr>
          <p:cNvPr id="4" name="Content Placeholder 3"/>
          <p:cNvSpPr>
            <a:spLocks noGrp="1"/>
          </p:cNvSpPr>
          <p:nvPr>
            <p:ph sz="half" idx="2"/>
          </p:nvPr>
        </p:nvSpPr>
        <p:spPr/>
        <p:txBody>
          <a:bodyPr>
            <a:normAutofit/>
          </a:bodyPr>
          <a:lstStyle/>
          <a:p>
            <a:r>
              <a:rPr lang="en-US" dirty="0" smtClean="0"/>
              <a:t>Published list of Community Service Options – coming soon on wnc.edu</a:t>
            </a:r>
          </a:p>
          <a:p>
            <a:endParaRPr lang="en-US" dirty="0"/>
          </a:p>
          <a:p>
            <a:r>
              <a:rPr lang="en-US" dirty="0" smtClean="0"/>
              <a:t>Must be completed and hours submitted for review </a:t>
            </a:r>
            <a:r>
              <a:rPr lang="en-US" b="1" i="1" dirty="0" smtClean="0"/>
              <a:t>no later than April 30</a:t>
            </a:r>
            <a:r>
              <a:rPr lang="en-US" dirty="0" smtClean="0"/>
              <a:t>. </a:t>
            </a:r>
          </a:p>
          <a:p>
            <a:endParaRPr lang="en-US" dirty="0"/>
          </a:p>
        </p:txBody>
      </p:sp>
    </p:spTree>
    <p:extLst>
      <p:ext uri="{BB962C8B-B14F-4D97-AF65-F5344CB8AC3E}">
        <p14:creationId xmlns:p14="http://schemas.microsoft.com/office/powerpoint/2010/main" val="2217022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644</Words>
  <Application>Microsoft Macintosh PowerPoint</Application>
  <PresentationFormat>Widescreen</PresentationFormat>
  <Paragraphs>126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Nevada Promise Basics</vt:lpstr>
      <vt:lpstr>Scholarship</vt:lpstr>
      <vt:lpstr>Scholarship Awards</vt:lpstr>
      <vt:lpstr>Student Eligibility</vt:lpstr>
      <vt:lpstr>Student Eligibility</vt:lpstr>
      <vt:lpstr>Award Renewal**</vt:lpstr>
      <vt:lpstr>Community Service</vt:lpstr>
      <vt:lpstr>Community Service</vt:lpstr>
      <vt:lpstr>Mentoring </vt:lpstr>
      <vt:lpstr>Mentoring</vt:lpstr>
      <vt:lpstr>Mentoring</vt:lpstr>
      <vt:lpstr>Mentoring</vt:lpstr>
      <vt:lpstr>PowerPoint Presentation</vt:lpstr>
      <vt:lpstr>Highlights</vt:lpstr>
      <vt:lpstr>Highlights</vt:lpstr>
      <vt:lpstr>In Progress </vt:lpstr>
      <vt:lpstr>Questions?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 Office User</cp:lastModifiedBy>
  <cp:revision>22</cp:revision>
  <cp:lastPrinted>2017-10-11T20:21:11Z</cp:lastPrinted>
  <dcterms:created xsi:type="dcterms:W3CDTF">2017-09-05T03:43:29Z</dcterms:created>
  <dcterms:modified xsi:type="dcterms:W3CDTF">2017-12-07T00:09:41Z</dcterms:modified>
</cp:coreProperties>
</file>