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  <p:sldMasterId id="2147483660" r:id="rId2"/>
  </p:sldMasterIdLst>
  <p:notesMasterIdLst>
    <p:notesMasterId r:id="rId22"/>
  </p:notesMasterIdLst>
  <p:sldIdLst>
    <p:sldId id="534" r:id="rId3"/>
    <p:sldId id="523" r:id="rId4"/>
    <p:sldId id="296" r:id="rId5"/>
    <p:sldId id="531" r:id="rId6"/>
    <p:sldId id="517" r:id="rId7"/>
    <p:sldId id="536" r:id="rId8"/>
    <p:sldId id="516" r:id="rId9"/>
    <p:sldId id="509" r:id="rId10"/>
    <p:sldId id="524" r:id="rId11"/>
    <p:sldId id="525" r:id="rId12"/>
    <p:sldId id="527" r:id="rId13"/>
    <p:sldId id="528" r:id="rId14"/>
    <p:sldId id="519" r:id="rId15"/>
    <p:sldId id="515" r:id="rId16"/>
    <p:sldId id="533" r:id="rId17"/>
    <p:sldId id="279" r:id="rId18"/>
    <p:sldId id="532" r:id="rId19"/>
    <p:sldId id="535" r:id="rId20"/>
    <p:sldId id="526" r:id="rId21"/>
  </p:sldIdLst>
  <p:sldSz cx="9144000" cy="6858000" type="screen4x3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9457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1374"/>
    <p:restoredTop sz="94708" autoAdjust="0"/>
  </p:normalViewPr>
  <p:slideViewPr>
    <p:cSldViewPr snapToGrid="0" snapToObjects="1">
      <p:cViewPr varScale="1">
        <p:scale>
          <a:sx n="84" d="100"/>
          <a:sy n="84" d="100"/>
        </p:scale>
        <p:origin x="1240" y="176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89" d="100"/>
        <a:sy n="89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ableStyles" Target="tableStyle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.xlsx"/><Relationship Id="rId1" Type="http://schemas.openxmlformats.org/officeDocument/2006/relationships/themeOverride" Target="../theme/themeOverrid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35"/>
    </mc:Choice>
    <mc:Fallback>
      <c:style val="35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>
                <a:solidFill>
                  <a:srgbClr val="669900"/>
                </a:solidFill>
              </a:defRPr>
            </a:pPr>
            <a:r>
              <a:rPr lang="en-US">
                <a:solidFill>
                  <a:srgbClr val="669900"/>
                </a:solidFill>
              </a:rPr>
              <a:t>Headcount</a:t>
            </a:r>
          </a:p>
        </c:rich>
      </c:tx>
      <c:layout>
        <c:manualLayout>
          <c:xMode val="edge"/>
          <c:yMode val="edge"/>
          <c:x val="0.37417609908136479"/>
          <c:y val="5.3118928315778677E-3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0.19485483545326066"/>
          <c:y val="7.7486279639157885E-2"/>
          <c:w val="0.68497557596967196"/>
          <c:h val="0.7544977605072092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NSHE Total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-5.7471264367816091E-3"/>
                  <c:y val="-4.4211104193214362E-2"/>
                </c:manualLayout>
              </c:layout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 anchorCtr="0">
                  <a:spAutoFit/>
                </a:bodyPr>
                <a:lstStyle/>
                <a:p>
                  <a:pPr algn="ctr" rtl="0">
                    <a:defRPr lang="en-US" sz="1200" b="1" i="0" u="none" strike="noStrike" kern="1200" baseline="0">
                      <a:solidFill>
                        <a:schemeClr val="tx2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7D37-48CB-96F8-758ED51C2EF0}"/>
                </c:ext>
              </c:extLst>
            </c:dLbl>
            <c:dLbl>
              <c:idx val="12"/>
              <c:tx>
                <c:rich>
                  <a:bodyPr wrap="square" lIns="38100" tIns="19050" rIns="38100" bIns="19050" anchor="ctr" anchorCtr="0">
                    <a:spAutoFit/>
                  </a:bodyPr>
                  <a:lstStyle/>
                  <a:p>
                    <a:pPr algn="ctr" rtl="0">
                      <a:defRPr lang="en-US" sz="1200" b="1" i="0" u="none" strike="noStrike" kern="1200" baseline="0">
                        <a:solidFill>
                          <a:schemeClr val="tx2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15B7ACDB-874C-4790-87B8-4C948BE5B55F}" type="VALUE">
                      <a:rPr lang="en-US" sz="1200" b="1" i="0" u="none" strike="noStrike" kern="1200" baseline="0">
                        <a:solidFill>
                          <a:schemeClr val="tx2"/>
                        </a:solidFill>
                        <a:latin typeface="+mn-lt"/>
                        <a:ea typeface="+mn-ea"/>
                        <a:cs typeface="+mn-cs"/>
                      </a:rPr>
                      <a:pPr algn="ctr" rtl="0">
                        <a:defRPr lang="en-US" sz="1200" b="1" i="0" u="none" strike="noStrike" kern="1200" baseline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t>[VALUE]</a:t>
                    </a:fld>
                    <a:endParaRPr lang="en-US"/>
                  </a:p>
                </c:rich>
              </c:tx>
              <c:numFmt formatCode="#,##0" sourceLinked="0"/>
              <c:spPr>
                <a:noFill/>
                <a:ln>
                  <a:noFill/>
                </a:ln>
                <a:effectLst/>
              </c:sp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7D37-48CB-96F8-758ED51C2EF0}"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Sheet1!$A$2:$A$14</c:f>
              <c:strCache>
                <c:ptCount val="13"/>
                <c:pt idx="0">
                  <c:v>Fall 2005</c:v>
                </c:pt>
                <c:pt idx="1">
                  <c:v>Fall 2006</c:v>
                </c:pt>
                <c:pt idx="2">
                  <c:v>Fall 2007</c:v>
                </c:pt>
                <c:pt idx="3">
                  <c:v>Fall 2008</c:v>
                </c:pt>
                <c:pt idx="4">
                  <c:v>Fall 2009</c:v>
                </c:pt>
                <c:pt idx="5">
                  <c:v>Fall 2010</c:v>
                </c:pt>
                <c:pt idx="6">
                  <c:v>Fall 2011</c:v>
                </c:pt>
                <c:pt idx="7">
                  <c:v>Fall 2012</c:v>
                </c:pt>
                <c:pt idx="8">
                  <c:v>Fall 2013</c:v>
                </c:pt>
                <c:pt idx="9">
                  <c:v>Fall 2014</c:v>
                </c:pt>
                <c:pt idx="10">
                  <c:v>Fall 2015</c:v>
                </c:pt>
                <c:pt idx="11">
                  <c:v>Fall 2016</c:v>
                </c:pt>
                <c:pt idx="12">
                  <c:v>Fall 2017</c:v>
                </c:pt>
              </c:strCache>
            </c:strRef>
          </c:cat>
          <c:val>
            <c:numRef>
              <c:f>Sheet1!$B$2:$B$14</c:f>
              <c:numCache>
                <c:formatCode>General</c:formatCode>
                <c:ptCount val="13"/>
                <c:pt idx="0">
                  <c:v>100043</c:v>
                </c:pt>
                <c:pt idx="1">
                  <c:v>101856</c:v>
                </c:pt>
                <c:pt idx="2">
                  <c:v>104797</c:v>
                </c:pt>
                <c:pt idx="3">
                  <c:v>108559</c:v>
                </c:pt>
                <c:pt idx="4">
                  <c:v>112397</c:v>
                </c:pt>
                <c:pt idx="5">
                  <c:v>113103</c:v>
                </c:pt>
                <c:pt idx="6">
                  <c:v>105048</c:v>
                </c:pt>
                <c:pt idx="7">
                  <c:v>103619</c:v>
                </c:pt>
                <c:pt idx="8">
                  <c:v>102538</c:v>
                </c:pt>
                <c:pt idx="9">
                  <c:v>106028</c:v>
                </c:pt>
                <c:pt idx="10">
                  <c:v>104418</c:v>
                </c:pt>
                <c:pt idx="11">
                  <c:v>106196</c:v>
                </c:pt>
                <c:pt idx="12">
                  <c:v>107864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7D37-48CB-96F8-758ED51C2EF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79497856"/>
        <c:axId val="79036416"/>
      </c:barChart>
      <c:catAx>
        <c:axId val="79497856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 rot="-5400000" vert="horz"/>
          <a:lstStyle/>
          <a:p>
            <a:pPr>
              <a:defRPr sz="1600">
                <a:solidFill>
                  <a:srgbClr val="669900"/>
                </a:solidFill>
              </a:defRPr>
            </a:pPr>
            <a:endParaRPr lang="en-US"/>
          </a:p>
        </c:txPr>
        <c:crossAx val="79036416"/>
        <c:crosses val="autoZero"/>
        <c:auto val="1"/>
        <c:lblAlgn val="ctr"/>
        <c:lblOffset val="100"/>
        <c:noMultiLvlLbl val="0"/>
      </c:catAx>
      <c:valAx>
        <c:axId val="79036416"/>
        <c:scaling>
          <c:orientation val="minMax"/>
        </c:scaling>
        <c:delete val="0"/>
        <c:axPos val="l"/>
        <c:majorGridlines/>
        <c:numFmt formatCode="#,##0" sourceLinked="0"/>
        <c:majorTickMark val="out"/>
        <c:minorTickMark val="none"/>
        <c:tickLblPos val="nextTo"/>
        <c:txPr>
          <a:bodyPr/>
          <a:lstStyle/>
          <a:p>
            <a:pPr>
              <a:defRPr sz="1600">
                <a:solidFill>
                  <a:srgbClr val="669900"/>
                </a:solidFill>
              </a:defRPr>
            </a:pPr>
            <a:endParaRPr lang="en-US"/>
          </a:p>
        </c:txPr>
        <c:crossAx val="79497856"/>
        <c:crosses val="autoZero"/>
        <c:crossBetween val="between"/>
      </c:valAx>
    </c:plotArea>
    <c:plotVisOnly val="1"/>
    <c:dispBlanksAs val="gap"/>
    <c:showDLblsOverMax val="0"/>
  </c:chart>
  <c:spPr>
    <a:ln>
      <a:noFill/>
    </a:ln>
  </c:spPr>
  <c:txPr>
    <a:bodyPr/>
    <a:lstStyle/>
    <a:p>
      <a:pPr>
        <a:defRPr sz="1800">
          <a:solidFill>
            <a:srgbClr val="818138"/>
          </a:solidFill>
        </a:defRPr>
      </a:pPr>
      <a:endParaRPr lang="en-US"/>
    </a:p>
  </c:txPr>
  <c:externalData r:id="rId2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Shape 4"/>
          <p:cNvSpPr txBox="1">
            <a:spLocks noGrp="1"/>
          </p:cNvSpPr>
          <p:nvPr>
            <p:ph type="dt" idx="10"/>
          </p:nvPr>
        </p:nvSpPr>
        <p:spPr>
          <a:xfrm>
            <a:off x="3884612" y="0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Shape 5"/>
          <p:cNvSpPr>
            <a:spLocks noGrp="1" noRot="1" noChangeAspect="1"/>
          </p:cNvSpPr>
          <p:nvPr>
            <p:ph type="sldImg" idx="3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6" name="Shape 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Char char="●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Char char="○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Char char="■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Char char="●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Char char="○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Char char="■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Char char="●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Char char="○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Char char="■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US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D82DA3-CF6E-4C5E-AF18-AA2728258AC1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669774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Enrollment: coming from Crystal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D82DA3-CF6E-4C5E-AF18-AA2728258AC1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5510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1100" y="695325"/>
            <a:ext cx="4648200" cy="348773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2814" marR="5125"/>
            <a:endParaRPr lang="en-US" dirty="0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D82DA3-CF6E-4C5E-AF18-AA2728258AC1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6775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dirty="0"/>
              <a:t>Supplemental Request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13</a:t>
            </a:fld>
            <a:endParaRPr lang="en-US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55105412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1100" y="695325"/>
            <a:ext cx="4648200" cy="348773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2814" marR="5125"/>
            <a:endParaRPr lang="en-US" dirty="0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D82DA3-CF6E-4C5E-AF18-AA2728258AC1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118540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1100" y="695325"/>
            <a:ext cx="4648200" cy="348773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2814" marR="5125"/>
            <a:endParaRPr lang="en-US" dirty="0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D82DA3-CF6E-4C5E-AF18-AA2728258AC1}" type="slidenum">
              <a:rPr lang="en-US" smtClean="0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369164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Source: NSHE Official Enrollment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D82DA3-CF6E-4C5E-AF18-AA2728258AC1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052374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Source: NSHE Official Enrollment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D82DA3-CF6E-4C5E-AF18-AA2728258AC1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970851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D82DA3-CF6E-4C5E-AF18-AA2728258AC1}" type="slidenum">
              <a:rPr lang="en-US" smtClean="0"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38730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bg>
      <p:bgPr>
        <a:solidFill>
          <a:schemeClr val="bg1"/>
        </a:solidFill>
        <a:effectLst/>
      </p:bgPr>
    </p:bg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hape 16"/>
          <p:cNvSpPr txBox="1">
            <a:spLocks noGrp="1"/>
          </p:cNvSpPr>
          <p:nvPr>
            <p:ph type="ctrTitle"/>
          </p:nvPr>
        </p:nvSpPr>
        <p:spPr>
          <a:xfrm>
            <a:off x="685800" y="2130425"/>
            <a:ext cx="7772400" cy="147002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4800" b="1" i="0" u="none" strike="noStrike" cap="none">
                <a:solidFill>
                  <a:srgbClr val="19457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 dirty="0"/>
          </a:p>
        </p:txBody>
      </p:sp>
      <p:sp>
        <p:nvSpPr>
          <p:cNvPr id="17" name="Shape 17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799" cy="1752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ctr" rtl="0">
              <a:spcBef>
                <a:spcPts val="640"/>
              </a:spcBef>
              <a:buClr>
                <a:srgbClr val="888888"/>
              </a:buClr>
              <a:buFont typeface="Arial"/>
              <a:buNone/>
              <a:defRPr sz="3200" b="0" i="0" u="none" strike="noStrike" cap="none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ctr" rtl="0">
              <a:spcBef>
                <a:spcPts val="560"/>
              </a:spcBef>
              <a:buClr>
                <a:srgbClr val="888888"/>
              </a:buClr>
              <a:buFont typeface="Arial"/>
              <a:buNone/>
              <a:defRPr sz="2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ctr" rtl="0">
              <a:spcBef>
                <a:spcPts val="480"/>
              </a:spcBef>
              <a:buClr>
                <a:srgbClr val="888888"/>
              </a:buClr>
              <a:buFont typeface="Arial"/>
              <a:buNone/>
              <a:defRPr sz="2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ctr" rtl="0">
              <a:spcBef>
                <a:spcPts val="400"/>
              </a:spcBef>
              <a:buClr>
                <a:srgbClr val="888888"/>
              </a:buClr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ctr" rtl="0">
              <a:spcBef>
                <a:spcPts val="400"/>
              </a:spcBef>
              <a:buClr>
                <a:srgbClr val="888888"/>
              </a:buClr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ctr" rtl="0">
              <a:spcBef>
                <a:spcPts val="400"/>
              </a:spcBef>
              <a:buClr>
                <a:srgbClr val="888888"/>
              </a:buClr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ctr" rtl="0">
              <a:spcBef>
                <a:spcPts val="400"/>
              </a:spcBef>
              <a:buClr>
                <a:srgbClr val="888888"/>
              </a:buClr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ctr" rtl="0">
              <a:spcBef>
                <a:spcPts val="400"/>
              </a:spcBef>
              <a:buClr>
                <a:srgbClr val="888888"/>
              </a:buClr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ctr" rtl="0">
              <a:spcBef>
                <a:spcPts val="400"/>
              </a:spcBef>
              <a:buClr>
                <a:srgbClr val="888888"/>
              </a:buClr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solidFill>
          <a:schemeClr val="bg1"/>
        </a:solidFill>
        <a:effectLst/>
      </p:bgPr>
    </p:bg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Shape 22"/>
          <p:cNvSpPr txBox="1">
            <a:spLocks noGrp="1"/>
          </p:cNvSpPr>
          <p:nvPr>
            <p:ph type="title"/>
          </p:nvPr>
        </p:nvSpPr>
        <p:spPr>
          <a:xfrm>
            <a:off x="457200" y="744185"/>
            <a:ext cx="8229600" cy="716316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4400" b="1" i="0" u="none" strike="noStrike" cap="none">
                <a:solidFill>
                  <a:srgbClr val="19457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44BB5C9-B359-154D-AD9B-CCA21B1152F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57200" y="1657350"/>
            <a:ext cx="8229600" cy="4471988"/>
          </a:xfrm>
        </p:spPr>
        <p:txBody>
          <a:bodyPr/>
          <a:lstStyle>
            <a:lvl1pPr marL="660400" indent="-457200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/>
            </a:lvl1pPr>
            <a:lvl2pPr>
              <a:spcBef>
                <a:spcPts val="0"/>
              </a:spcBef>
              <a:spcAft>
                <a:spcPts val="1200"/>
              </a:spcAft>
              <a:defRPr/>
            </a:lvl2pPr>
            <a:lvl3pPr>
              <a:spcBef>
                <a:spcPts val="0"/>
              </a:spcBef>
              <a:spcAft>
                <a:spcPts val="1200"/>
              </a:spcAft>
              <a:defRPr/>
            </a:lvl3pPr>
            <a:lvl4pPr>
              <a:spcBef>
                <a:spcPts val="0"/>
              </a:spcBef>
              <a:spcAft>
                <a:spcPts val="1200"/>
              </a:spcAft>
              <a:defRPr/>
            </a:lvl4pPr>
            <a:lvl5pPr>
              <a:spcBef>
                <a:spcPts val="0"/>
              </a:spcBef>
              <a:spcAft>
                <a:spcPts val="1200"/>
              </a:spcAft>
              <a:defRPr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7224747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bg>
      <p:bgPr>
        <a:solidFill>
          <a:schemeClr val="bg1"/>
        </a:solidFill>
        <a:effectLst/>
      </p:bgPr>
    </p:bg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Shape 28"/>
          <p:cNvSpPr txBox="1">
            <a:spLocks noGrp="1"/>
          </p:cNvSpPr>
          <p:nvPr>
            <p:ph type="title"/>
          </p:nvPr>
        </p:nvSpPr>
        <p:spPr>
          <a:xfrm>
            <a:off x="722312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4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29" name="Shape 29"/>
          <p:cNvSpPr txBox="1">
            <a:spLocks noGrp="1"/>
          </p:cNvSpPr>
          <p:nvPr>
            <p:ph type="body" idx="1"/>
          </p:nvPr>
        </p:nvSpPr>
        <p:spPr>
          <a:xfrm>
            <a:off x="722312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400"/>
              </a:spcBef>
              <a:buClr>
                <a:srgbClr val="888888"/>
              </a:buClr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360"/>
              </a:spcBef>
              <a:buClr>
                <a:srgbClr val="888888"/>
              </a:buClr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320"/>
              </a:spcBef>
              <a:buClr>
                <a:srgbClr val="888888"/>
              </a:buClr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280"/>
              </a:spcBef>
              <a:buClr>
                <a:srgbClr val="888888"/>
              </a:buClr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280"/>
              </a:spcBef>
              <a:buClr>
                <a:srgbClr val="888888"/>
              </a:buClr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280"/>
              </a:spcBef>
              <a:buClr>
                <a:srgbClr val="888888"/>
              </a:buClr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280"/>
              </a:spcBef>
              <a:buClr>
                <a:srgbClr val="888888"/>
              </a:buClr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280"/>
              </a:spcBef>
              <a:buClr>
                <a:srgbClr val="888888"/>
              </a:buClr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280"/>
              </a:spcBef>
              <a:buClr>
                <a:srgbClr val="888888"/>
              </a:buClr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9" name="Shape 18">
            <a:extLst>
              <a:ext uri="{FF2B5EF4-FFF2-40B4-BE49-F238E27FC236}">
                <a16:creationId xmlns:a16="http://schemas.microsoft.com/office/drawing/2014/main" id="{24CAC4ED-ACF2-AC47-B27B-46763BBD5B13}"/>
              </a:ext>
            </a:extLst>
          </p:cNvPr>
          <p:cNvSpPr txBox="1">
            <a:spLocks noGrp="1"/>
          </p:cNvSpPr>
          <p:nvPr>
            <p:ph type="dt" idx="10"/>
          </p:nvPr>
        </p:nvSpPr>
        <p:spPr>
          <a:xfrm>
            <a:off x="457200" y="642779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lang="en-US" dirty="0"/>
          </a:p>
        </p:txBody>
      </p:sp>
      <p:sp>
        <p:nvSpPr>
          <p:cNvPr id="11" name="Shape 20">
            <a:extLst>
              <a:ext uri="{FF2B5EF4-FFF2-40B4-BE49-F238E27FC236}">
                <a16:creationId xmlns:a16="http://schemas.microsoft.com/office/drawing/2014/main" id="{FDE73008-41F8-9045-934E-B8477B4D7FBF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6553200" y="642779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algn="r">
              <a:buSzPct val="25000"/>
            </a:pPr>
            <a:fld id="{00000000-1234-1234-1234-123412341234}" type="slidenum">
              <a:rPr lang="en-US" sz="1200" smtClean="0">
                <a:latin typeface="Calibri"/>
                <a:ea typeface="Calibri"/>
                <a:cs typeface="Calibri"/>
                <a:sym typeface="Calibri"/>
              </a:rPr>
              <a:pPr algn="r">
                <a:buSzPct val="25000"/>
              </a:pPr>
              <a:t>‹#›</a:t>
            </a:fld>
            <a:endParaRPr lang="en-US" sz="1200"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45121906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Shape 34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4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35" name="Shape 35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599" cy="452596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165100" algn="l" rtl="0">
              <a:spcBef>
                <a:spcPts val="560"/>
              </a:spcBef>
              <a:buClr>
                <a:schemeClr val="dk1"/>
              </a:buClr>
              <a:buSzPct val="1000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42950" marR="0" lvl="1" indent="-133350" algn="l" rtl="0">
              <a:spcBef>
                <a:spcPts val="480"/>
              </a:spcBef>
              <a:buClr>
                <a:schemeClr val="dk1"/>
              </a:buClr>
              <a:buSzPct val="100000"/>
              <a:buFont typeface="Arial"/>
              <a:buChar char="–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–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6" name="Shape 36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038599" cy="452596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165100" algn="l" rtl="0">
              <a:spcBef>
                <a:spcPts val="560"/>
              </a:spcBef>
              <a:buClr>
                <a:schemeClr val="dk1"/>
              </a:buClr>
              <a:buSzPct val="1000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42950" marR="0" lvl="1" indent="-133350" algn="l" rtl="0">
              <a:spcBef>
                <a:spcPts val="480"/>
              </a:spcBef>
              <a:buClr>
                <a:schemeClr val="dk1"/>
              </a:buClr>
              <a:buSzPct val="100000"/>
              <a:buFont typeface="Arial"/>
              <a:buChar char="–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–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7" name="Shape 37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8" name="Shape 38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9" name="Shape 39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US"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73131149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Shape 41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4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42" name="Shape 42"/>
          <p:cNvSpPr txBox="1">
            <a:spLocks noGrp="1"/>
          </p:cNvSpPr>
          <p:nvPr>
            <p:ph type="body" idx="1"/>
          </p:nvPr>
        </p:nvSpPr>
        <p:spPr>
          <a:xfrm>
            <a:off x="457200" y="1535112"/>
            <a:ext cx="4040187" cy="6397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480"/>
              </a:spcBef>
              <a:buClr>
                <a:schemeClr val="dk1"/>
              </a:buClr>
              <a:buFont typeface="Arial"/>
              <a:buNone/>
              <a:defRPr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400"/>
              </a:spcBef>
              <a:buClr>
                <a:schemeClr val="dk1"/>
              </a:buClr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360"/>
              </a:spcBef>
              <a:buClr>
                <a:schemeClr val="dk1"/>
              </a:buClr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3" name="Shape 43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87" cy="395128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190500" algn="l" rtl="0">
              <a:spcBef>
                <a:spcPts val="480"/>
              </a:spcBef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42950" marR="0" lvl="1" indent="-15875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27000" algn="l" rtl="0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–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27000" algn="l" rtl="0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»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27000" algn="l" rtl="0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27000" algn="l" rtl="0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27000" algn="l" rtl="0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27000" algn="l" rtl="0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4" name="Shape 44"/>
          <p:cNvSpPr txBox="1">
            <a:spLocks noGrp="1"/>
          </p:cNvSpPr>
          <p:nvPr>
            <p:ph type="body" idx="3"/>
          </p:nvPr>
        </p:nvSpPr>
        <p:spPr>
          <a:xfrm>
            <a:off x="4645025" y="1535112"/>
            <a:ext cx="4041774" cy="6397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480"/>
              </a:spcBef>
              <a:buClr>
                <a:schemeClr val="dk1"/>
              </a:buClr>
              <a:buFont typeface="Arial"/>
              <a:buNone/>
              <a:defRPr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400"/>
              </a:spcBef>
              <a:buClr>
                <a:schemeClr val="dk1"/>
              </a:buClr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360"/>
              </a:spcBef>
              <a:buClr>
                <a:schemeClr val="dk1"/>
              </a:buClr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5" name="Shape 45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774" cy="395128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190500" algn="l" rtl="0">
              <a:spcBef>
                <a:spcPts val="480"/>
              </a:spcBef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42950" marR="0" lvl="1" indent="-15875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27000" algn="l" rtl="0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–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27000" algn="l" rtl="0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»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27000" algn="l" rtl="0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27000" algn="l" rtl="0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27000" algn="l" rtl="0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27000" algn="l" rtl="0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6" name="Shape 46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7" name="Shape 47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8" name="Shape 48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US"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2691741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Shape 50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4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51" name="Shape 5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2" name="Shape 5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3" name="Shape 53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US"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98332138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Shape 55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6" name="Shape 56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7" name="Shape 57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US"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9812868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">
    <p:bg>
      <p:bgPr>
        <a:solidFill>
          <a:schemeClr val="bg1"/>
        </a:solidFill>
        <a:effectLst/>
      </p:bgPr>
    </p:bg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Shape 22"/>
          <p:cNvSpPr txBox="1">
            <a:spLocks noGrp="1"/>
          </p:cNvSpPr>
          <p:nvPr>
            <p:ph type="title"/>
          </p:nvPr>
        </p:nvSpPr>
        <p:spPr>
          <a:xfrm>
            <a:off x="457200" y="382781"/>
            <a:ext cx="8229600" cy="716316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4400" b="1" i="0" u="none" strike="noStrike" cap="none">
                <a:solidFill>
                  <a:srgbClr val="19457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44BB5C9-B359-154D-AD9B-CCA21B1152F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704538" y="1214438"/>
            <a:ext cx="7982262" cy="4781628"/>
          </a:xfrm>
          <a:prstGeom prst="rect">
            <a:avLst/>
          </a:prstGeom>
        </p:spPr>
        <p:txBody>
          <a:bodyPr/>
          <a:lstStyle>
            <a:lvl1pPr marL="660400" indent="-457200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/>
            </a:lvl1pPr>
            <a:lvl2pPr>
              <a:spcBef>
                <a:spcPts val="0"/>
              </a:spcBef>
              <a:spcAft>
                <a:spcPts val="1200"/>
              </a:spcAft>
              <a:defRPr/>
            </a:lvl2pPr>
            <a:lvl3pPr>
              <a:spcBef>
                <a:spcPts val="0"/>
              </a:spcBef>
              <a:spcAft>
                <a:spcPts val="1200"/>
              </a:spcAft>
              <a:defRPr/>
            </a:lvl3pPr>
            <a:lvl4pPr>
              <a:spcBef>
                <a:spcPts val="0"/>
              </a:spcBef>
              <a:spcAft>
                <a:spcPts val="1200"/>
              </a:spcAft>
              <a:defRPr/>
            </a:lvl4pPr>
            <a:lvl5pPr>
              <a:spcBef>
                <a:spcPts val="0"/>
              </a:spcBef>
              <a:spcAft>
                <a:spcPts val="1200"/>
              </a:spcAft>
              <a:defRPr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ection Header">
    <p:bg>
      <p:bgPr>
        <a:solidFill>
          <a:schemeClr val="bg1"/>
        </a:solidFill>
        <a:effectLst/>
      </p:bgPr>
    </p:bg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Shape 28"/>
          <p:cNvSpPr txBox="1">
            <a:spLocks noGrp="1"/>
          </p:cNvSpPr>
          <p:nvPr>
            <p:ph type="title"/>
          </p:nvPr>
        </p:nvSpPr>
        <p:spPr>
          <a:xfrm>
            <a:off x="722312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4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29" name="Shape 29"/>
          <p:cNvSpPr txBox="1">
            <a:spLocks noGrp="1"/>
          </p:cNvSpPr>
          <p:nvPr>
            <p:ph type="body" idx="1"/>
          </p:nvPr>
        </p:nvSpPr>
        <p:spPr>
          <a:xfrm>
            <a:off x="722312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400"/>
              </a:spcBef>
              <a:buClr>
                <a:srgbClr val="888888"/>
              </a:buClr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360"/>
              </a:spcBef>
              <a:buClr>
                <a:srgbClr val="888888"/>
              </a:buClr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320"/>
              </a:spcBef>
              <a:buClr>
                <a:srgbClr val="888888"/>
              </a:buClr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280"/>
              </a:spcBef>
              <a:buClr>
                <a:srgbClr val="888888"/>
              </a:buClr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280"/>
              </a:spcBef>
              <a:buClr>
                <a:srgbClr val="888888"/>
              </a:buClr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280"/>
              </a:spcBef>
              <a:buClr>
                <a:srgbClr val="888888"/>
              </a:buClr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280"/>
              </a:spcBef>
              <a:buClr>
                <a:srgbClr val="888888"/>
              </a:buClr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280"/>
              </a:spcBef>
              <a:buClr>
                <a:srgbClr val="888888"/>
              </a:buClr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280"/>
              </a:spcBef>
              <a:buClr>
                <a:srgbClr val="888888"/>
              </a:buClr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9" name="Shape 18">
            <a:extLst>
              <a:ext uri="{FF2B5EF4-FFF2-40B4-BE49-F238E27FC236}">
                <a16:creationId xmlns:a16="http://schemas.microsoft.com/office/drawing/2014/main" id="{24CAC4ED-ACF2-AC47-B27B-46763BBD5B13}"/>
              </a:ext>
            </a:extLst>
          </p:cNvPr>
          <p:cNvSpPr txBox="1">
            <a:spLocks noGrp="1"/>
          </p:cNvSpPr>
          <p:nvPr>
            <p:ph type="dt" idx="10"/>
          </p:nvPr>
        </p:nvSpPr>
        <p:spPr>
          <a:xfrm>
            <a:off x="457200" y="642779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lang="en-US" dirty="0"/>
          </a:p>
        </p:txBody>
      </p:sp>
      <p:sp>
        <p:nvSpPr>
          <p:cNvPr id="11" name="Shape 20">
            <a:extLst>
              <a:ext uri="{FF2B5EF4-FFF2-40B4-BE49-F238E27FC236}">
                <a16:creationId xmlns:a16="http://schemas.microsoft.com/office/drawing/2014/main" id="{FDE73008-41F8-9045-934E-B8477B4D7FBF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6553200" y="642779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algn="r">
              <a:buSzPct val="25000"/>
            </a:pPr>
            <a:fld id="{00000000-1234-1234-1234-123412341234}" type="slidenum">
              <a:rPr lang="en-US" sz="1200" smtClean="0">
                <a:latin typeface="Calibri"/>
                <a:ea typeface="Calibri"/>
                <a:cs typeface="Calibri"/>
                <a:sym typeface="Calibri"/>
              </a:rPr>
              <a:pPr algn="r">
                <a:buSzPct val="25000"/>
              </a:pPr>
              <a:t>‹#›</a:t>
            </a:fld>
            <a:endParaRPr lang="en-US" sz="1200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Shape 34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4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35" name="Shape 35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599" cy="452596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165100" algn="l" rtl="0">
              <a:spcBef>
                <a:spcPts val="560"/>
              </a:spcBef>
              <a:buClr>
                <a:schemeClr val="dk1"/>
              </a:buClr>
              <a:buSzPct val="1000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42950" marR="0" lvl="1" indent="-133350" algn="l" rtl="0">
              <a:spcBef>
                <a:spcPts val="480"/>
              </a:spcBef>
              <a:buClr>
                <a:schemeClr val="dk1"/>
              </a:buClr>
              <a:buSzPct val="100000"/>
              <a:buFont typeface="Arial"/>
              <a:buChar char="–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–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6" name="Shape 36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038599" cy="452596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165100" algn="l" rtl="0">
              <a:spcBef>
                <a:spcPts val="560"/>
              </a:spcBef>
              <a:buClr>
                <a:schemeClr val="dk1"/>
              </a:buClr>
              <a:buSzPct val="1000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42950" marR="0" lvl="1" indent="-133350" algn="l" rtl="0">
              <a:spcBef>
                <a:spcPts val="480"/>
              </a:spcBef>
              <a:buClr>
                <a:schemeClr val="dk1"/>
              </a:buClr>
              <a:buSzPct val="100000"/>
              <a:buFont typeface="Arial"/>
              <a:buChar char="–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–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7" name="Shape 37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8" name="Shape 38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9" name="Shape 39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US"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Comparison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Shape 41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4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42" name="Shape 42"/>
          <p:cNvSpPr txBox="1">
            <a:spLocks noGrp="1"/>
          </p:cNvSpPr>
          <p:nvPr>
            <p:ph type="body" idx="1"/>
          </p:nvPr>
        </p:nvSpPr>
        <p:spPr>
          <a:xfrm>
            <a:off x="457200" y="1535112"/>
            <a:ext cx="4040187" cy="6397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480"/>
              </a:spcBef>
              <a:buClr>
                <a:schemeClr val="dk1"/>
              </a:buClr>
              <a:buFont typeface="Arial"/>
              <a:buNone/>
              <a:defRPr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400"/>
              </a:spcBef>
              <a:buClr>
                <a:schemeClr val="dk1"/>
              </a:buClr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360"/>
              </a:spcBef>
              <a:buClr>
                <a:schemeClr val="dk1"/>
              </a:buClr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3" name="Shape 43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87" cy="395128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190500" algn="l" rtl="0">
              <a:spcBef>
                <a:spcPts val="480"/>
              </a:spcBef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42950" marR="0" lvl="1" indent="-15875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27000" algn="l" rtl="0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–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27000" algn="l" rtl="0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»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27000" algn="l" rtl="0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27000" algn="l" rtl="0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27000" algn="l" rtl="0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27000" algn="l" rtl="0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4" name="Shape 44"/>
          <p:cNvSpPr txBox="1">
            <a:spLocks noGrp="1"/>
          </p:cNvSpPr>
          <p:nvPr>
            <p:ph type="body" idx="3"/>
          </p:nvPr>
        </p:nvSpPr>
        <p:spPr>
          <a:xfrm>
            <a:off x="4645025" y="1535112"/>
            <a:ext cx="4041774" cy="6397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480"/>
              </a:spcBef>
              <a:buClr>
                <a:schemeClr val="dk1"/>
              </a:buClr>
              <a:buFont typeface="Arial"/>
              <a:buNone/>
              <a:defRPr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400"/>
              </a:spcBef>
              <a:buClr>
                <a:schemeClr val="dk1"/>
              </a:buClr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360"/>
              </a:spcBef>
              <a:buClr>
                <a:schemeClr val="dk1"/>
              </a:buClr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5" name="Shape 45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774" cy="395128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190500" algn="l" rtl="0">
              <a:spcBef>
                <a:spcPts val="480"/>
              </a:spcBef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42950" marR="0" lvl="1" indent="-15875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27000" algn="l" rtl="0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–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27000" algn="l" rtl="0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»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27000" algn="l" rtl="0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27000" algn="l" rtl="0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27000" algn="l" rtl="0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27000" algn="l" rtl="0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6" name="Shape 46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7" name="Shape 47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8" name="Shape 48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US"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Shape 50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4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51" name="Shape 5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2" name="Shape 5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3" name="Shape 53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US"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Shape 55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6" name="Shape 56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7" name="Shape 57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US"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BBAB4A-403F-4A8F-9EBB-971F04546A01}" type="datetimeFigureOut">
              <a:rPr lang="en-US" smtClean="0"/>
              <a:t>3/27/19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1B35E3-EED0-4217-AB1E-DD1CDBCFFC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5457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chemeClr val="bg1"/>
        </a:solidFill>
        <a:effectLst/>
      </p:bgPr>
    </p:bg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hape 16"/>
          <p:cNvSpPr txBox="1">
            <a:spLocks noGrp="1"/>
          </p:cNvSpPr>
          <p:nvPr>
            <p:ph type="ctrTitle"/>
          </p:nvPr>
        </p:nvSpPr>
        <p:spPr>
          <a:xfrm>
            <a:off x="685800" y="2130425"/>
            <a:ext cx="7772400" cy="147002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4800" b="1" i="0" u="none" strike="noStrike" cap="none">
                <a:solidFill>
                  <a:srgbClr val="19457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 dirty="0"/>
          </a:p>
        </p:txBody>
      </p:sp>
      <p:sp>
        <p:nvSpPr>
          <p:cNvPr id="17" name="Shape 17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799" cy="1752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ctr" rtl="0">
              <a:spcBef>
                <a:spcPts val="640"/>
              </a:spcBef>
              <a:buClr>
                <a:srgbClr val="888888"/>
              </a:buClr>
              <a:buFont typeface="Arial"/>
              <a:buNone/>
              <a:defRPr sz="3200" b="0" i="0" u="none" strike="noStrike" cap="none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ctr" rtl="0">
              <a:spcBef>
                <a:spcPts val="560"/>
              </a:spcBef>
              <a:buClr>
                <a:srgbClr val="888888"/>
              </a:buClr>
              <a:buFont typeface="Arial"/>
              <a:buNone/>
              <a:defRPr sz="2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ctr" rtl="0">
              <a:spcBef>
                <a:spcPts val="480"/>
              </a:spcBef>
              <a:buClr>
                <a:srgbClr val="888888"/>
              </a:buClr>
              <a:buFont typeface="Arial"/>
              <a:buNone/>
              <a:defRPr sz="2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ctr" rtl="0">
              <a:spcBef>
                <a:spcPts val="400"/>
              </a:spcBef>
              <a:buClr>
                <a:srgbClr val="888888"/>
              </a:buClr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ctr" rtl="0">
              <a:spcBef>
                <a:spcPts val="400"/>
              </a:spcBef>
              <a:buClr>
                <a:srgbClr val="888888"/>
              </a:buClr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ctr" rtl="0">
              <a:spcBef>
                <a:spcPts val="400"/>
              </a:spcBef>
              <a:buClr>
                <a:srgbClr val="888888"/>
              </a:buClr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ctr" rtl="0">
              <a:spcBef>
                <a:spcPts val="400"/>
              </a:spcBef>
              <a:buClr>
                <a:srgbClr val="888888"/>
              </a:buClr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ctr" rtl="0">
              <a:spcBef>
                <a:spcPts val="400"/>
              </a:spcBef>
              <a:buClr>
                <a:srgbClr val="888888"/>
              </a:buClr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ctr" rtl="0">
              <a:spcBef>
                <a:spcPts val="400"/>
              </a:spcBef>
              <a:buClr>
                <a:srgbClr val="888888"/>
              </a:buClr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0818835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2.png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jp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theme" Target="../theme/theme2.xml"/><Relationship Id="rId3" Type="http://schemas.openxmlformats.org/officeDocument/2006/relationships/slideLayout" Target="../slideLayouts/slideLayout11.xml"/><Relationship Id="rId7" Type="http://schemas.openxmlformats.org/officeDocument/2006/relationships/slideLayout" Target="../slideLayouts/slideLayout15.xml"/><Relationship Id="rId2" Type="http://schemas.openxmlformats.org/officeDocument/2006/relationships/slideLayout" Target="../slideLayouts/slideLayout10.xml"/><Relationship Id="rId1" Type="http://schemas.openxmlformats.org/officeDocument/2006/relationships/slideLayout" Target="../slideLayouts/slideLayout9.xml"/><Relationship Id="rId6" Type="http://schemas.openxmlformats.org/officeDocument/2006/relationships/slideLayout" Target="../slideLayouts/slideLayout14.xml"/><Relationship Id="rId11" Type="http://schemas.openxmlformats.org/officeDocument/2006/relationships/image" Target="../media/image3.png"/><Relationship Id="rId5" Type="http://schemas.openxmlformats.org/officeDocument/2006/relationships/slideLayout" Target="../slideLayouts/slideLayout13.xml"/><Relationship Id="rId10" Type="http://schemas.openxmlformats.org/officeDocument/2006/relationships/image" Target="../media/image2.png"/><Relationship Id="rId4" Type="http://schemas.openxmlformats.org/officeDocument/2006/relationships/slideLayout" Target="../slideLayouts/slideLayout12.xml"/><Relationship Id="rId9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38C612D1-2043-924C-A098-88F290000215}"/>
              </a:ext>
            </a:extLst>
          </p:cNvPr>
          <p:cNvPicPr>
            <a:picLocks noChangeAspect="1"/>
          </p:cNvPicPr>
          <p:nvPr userDrawn="1"/>
        </p:nvPicPr>
        <p:blipFill>
          <a:blip r:embed="rId10"/>
          <a:stretch>
            <a:fillRect/>
          </a:stretch>
        </p:blipFill>
        <p:spPr>
          <a:xfrm>
            <a:off x="-15029" y="5858500"/>
            <a:ext cx="2608327" cy="813764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41B862EC-6836-3F4C-98C5-50189E1E059B}"/>
              </a:ext>
            </a:extLst>
          </p:cNvPr>
          <p:cNvPicPr>
            <a:picLocks noChangeAspect="1"/>
          </p:cNvPicPr>
          <p:nvPr userDrawn="1"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672966"/>
            <a:ext cx="9159030" cy="193674"/>
          </a:xfrm>
          <a:prstGeom prst="rect">
            <a:avLst/>
          </a:prstGeom>
        </p:spPr>
      </p:pic>
      <p:sp>
        <p:nvSpPr>
          <p:cNvPr id="13" name="Shape 10">
            <a:extLst>
              <a:ext uri="{FF2B5EF4-FFF2-40B4-BE49-F238E27FC236}">
                <a16:creationId xmlns:a16="http://schemas.microsoft.com/office/drawing/2014/main" id="{889EF843-CBE6-084F-99B5-AA5F95A20861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57200" y="384177"/>
            <a:ext cx="8229600" cy="85443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4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 dirty="0"/>
          </a:p>
        </p:txBody>
      </p:sp>
      <p:sp>
        <p:nvSpPr>
          <p:cNvPr id="14" name="Shape 11">
            <a:extLst>
              <a:ext uri="{FF2B5EF4-FFF2-40B4-BE49-F238E27FC236}">
                <a16:creationId xmlns:a16="http://schemas.microsoft.com/office/drawing/2014/main" id="{B5F6C67A-7A51-D04B-BAC3-0470190B671D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59566" y="1322748"/>
            <a:ext cx="8027233" cy="46283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139700" algn="l" rtl="0">
              <a:spcBef>
                <a:spcPts val="640"/>
              </a:spcBef>
              <a:buClr>
                <a:schemeClr val="dk1"/>
              </a:buClr>
              <a:buSzPct val="1000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42950" marR="0" lvl="1" indent="-107950" algn="l" rtl="0">
              <a:spcBef>
                <a:spcPts val="560"/>
              </a:spcBef>
              <a:buClr>
                <a:schemeClr val="dk1"/>
              </a:buClr>
              <a:buSzPct val="1000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76200" algn="l" rtl="0">
              <a:spcBef>
                <a:spcPts val="480"/>
              </a:spcBef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C3D8ABA5-CE37-E542-97D5-96684AFE2D47}"/>
              </a:ext>
            </a:extLst>
          </p:cNvPr>
          <p:cNvPicPr>
            <a:picLocks noChangeAspect="1"/>
          </p:cNvPicPr>
          <p:nvPr userDrawn="1"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030" y="-38101"/>
            <a:ext cx="9159030" cy="338139"/>
          </a:xfrm>
          <a:prstGeom prst="rect">
            <a:avLst/>
          </a:prstGeom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68" r:id="rId8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19457A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4D096ACA-911B-A54A-A95D-5BF8A67A1422}"/>
              </a:ext>
            </a:extLst>
          </p:cNvPr>
          <p:cNvPicPr>
            <a:picLocks noChangeAspect="1"/>
          </p:cNvPicPr>
          <p:nvPr userDrawn="1"/>
        </p:nvPicPr>
        <p:blipFill>
          <a:blip r:embed="rId9"/>
          <a:stretch>
            <a:fillRect/>
          </a:stretch>
        </p:blipFill>
        <p:spPr>
          <a:xfrm>
            <a:off x="-15029" y="5757864"/>
            <a:ext cx="2930892" cy="9144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A0C54E2D-FE84-C946-B7E1-A7B82C211715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643688"/>
            <a:ext cx="9159030" cy="193674"/>
          </a:xfrm>
          <a:prstGeom prst="rect">
            <a:avLst/>
          </a:prstGeom>
        </p:spPr>
      </p:pic>
      <p:sp>
        <p:nvSpPr>
          <p:cNvPr id="10" name="Shape 10"/>
          <p:cNvSpPr txBox="1">
            <a:spLocks noGrp="1"/>
          </p:cNvSpPr>
          <p:nvPr>
            <p:ph type="title"/>
          </p:nvPr>
        </p:nvSpPr>
        <p:spPr>
          <a:xfrm>
            <a:off x="457200" y="701321"/>
            <a:ext cx="8229600" cy="85443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4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 dirty="0"/>
          </a:p>
        </p:txBody>
      </p:sp>
      <p:sp>
        <p:nvSpPr>
          <p:cNvPr id="11" name="Shape 11"/>
          <p:cNvSpPr txBox="1">
            <a:spLocks noGrp="1"/>
          </p:cNvSpPr>
          <p:nvPr>
            <p:ph type="body" idx="1"/>
          </p:nvPr>
        </p:nvSpPr>
        <p:spPr>
          <a:xfrm>
            <a:off x="457200" y="1657352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139700" algn="l" rtl="0">
              <a:spcBef>
                <a:spcPts val="640"/>
              </a:spcBef>
              <a:buClr>
                <a:schemeClr val="dk1"/>
              </a:buClr>
              <a:buSzPct val="1000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42950" marR="0" lvl="1" indent="-107950" algn="l" rtl="0">
              <a:spcBef>
                <a:spcPts val="560"/>
              </a:spcBef>
              <a:buClr>
                <a:schemeClr val="dk1"/>
              </a:buClr>
              <a:buSzPct val="1000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76200" algn="l" rtl="0">
              <a:spcBef>
                <a:spcPts val="480"/>
              </a:spcBef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D4456D4-19C8-7646-B4C1-7756F2EF1345}"/>
              </a:ext>
            </a:extLst>
          </p:cNvPr>
          <p:cNvPicPr>
            <a:picLocks noChangeAspect="1"/>
          </p:cNvPicPr>
          <p:nvPr userDrawn="1"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030" y="-38101"/>
            <a:ext cx="9159030" cy="6378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0291468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jpg"/><Relationship Id="rId4" Type="http://schemas.openxmlformats.org/officeDocument/2006/relationships/image" Target="../media/image5.jp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9">
            <a:extLst>
              <a:ext uri="{FF2B5EF4-FFF2-40B4-BE49-F238E27FC236}">
                <a16:creationId xmlns:a16="http://schemas.microsoft.com/office/drawing/2014/main" id="{AC09DFDF-0EC5-144B-90B8-DB42771DD37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04800" y="2806646"/>
            <a:ext cx="8488680" cy="1244707"/>
          </a:xfrm>
        </p:spPr>
        <p:txBody>
          <a:bodyPr/>
          <a:lstStyle/>
          <a:p>
            <a:r>
              <a:rPr lang="en-US" sz="6000" dirty="0"/>
              <a:t>2019 Legislative Overview</a:t>
            </a:r>
          </a:p>
        </p:txBody>
      </p:sp>
      <p:sp>
        <p:nvSpPr>
          <p:cNvPr id="21" name="Subtitle 20">
            <a:extLst>
              <a:ext uri="{FF2B5EF4-FFF2-40B4-BE49-F238E27FC236}">
                <a16:creationId xmlns:a16="http://schemas.microsoft.com/office/drawing/2014/main" id="{45537A35-2F44-FB49-BF4E-6CB98F05CFB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0" y="4300603"/>
            <a:ext cx="9144000" cy="1752600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en-US" b="1" dirty="0"/>
              <a:t>J. Kyle Dalpe, Ph.D.</a:t>
            </a:r>
          </a:p>
          <a:p>
            <a:pPr>
              <a:spcBef>
                <a:spcPts val="0"/>
              </a:spcBef>
            </a:pPr>
            <a:r>
              <a:rPr lang="en-US" sz="2400" i="1" dirty="0"/>
              <a:t>Interim Executive Director of Legislative Affairs, NSHE</a:t>
            </a:r>
          </a:p>
          <a:p>
            <a:pPr>
              <a:spcBef>
                <a:spcPts val="0"/>
              </a:spcBef>
            </a:pPr>
            <a:r>
              <a:rPr lang="en-US" sz="2400" i="1" dirty="0"/>
              <a:t>March 27, 2019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C9324A1-AAE5-6C42-A00E-00C490ECE63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" y="296142"/>
            <a:ext cx="2547255" cy="190808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E27F259-CC94-D34E-AEC8-AE9CBC581664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1554"/>
          <a:stretch/>
        </p:blipFill>
        <p:spPr>
          <a:xfrm>
            <a:off x="6199322" y="296142"/>
            <a:ext cx="2944678" cy="1908084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6ECAF445-6F19-5144-B5E5-9E6A0B27F518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1238" r="5941" b="20341"/>
          <a:stretch/>
        </p:blipFill>
        <p:spPr>
          <a:xfrm>
            <a:off x="2655740" y="296142"/>
            <a:ext cx="3435092" cy="19080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911376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352978-C1EA-4A69-824A-0479E8725E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Capacity Building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1C1A687-DEE3-5747-BB21-F75B09B8D23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7089" y="1196364"/>
            <a:ext cx="7509822" cy="4644232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99845795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352978-C1EA-4A69-824A-0479E8725E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Summer School </a:t>
            </a:r>
            <a:r>
              <a:rPr lang="en-US" sz="2200" b="0" dirty="0"/>
              <a:t>(not funded)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1042CD1-CF65-EE44-98E0-3C33AD895B3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60010" y="1285298"/>
            <a:ext cx="5023979" cy="4651414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81890989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352978-C1EA-4A69-824A-0479E8725E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Performance Pool </a:t>
            </a:r>
            <a:r>
              <a:rPr lang="en-US" sz="2200" b="0" dirty="0"/>
              <a:t>(not funded)</a:t>
            </a:r>
            <a:endParaRPr lang="en-US" sz="2200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246A162-297C-CF40-81C1-D7972022F6C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marL="457200" indent="-45720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dirty="0"/>
              <a:t>Projected Enhancement Funding </a:t>
            </a:r>
          </a:p>
          <a:p>
            <a:pPr marL="996950" lvl="1" indent="-45720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dirty="0"/>
              <a:t>$7.5 M in FY 21</a:t>
            </a:r>
          </a:p>
          <a:p>
            <a:pPr marL="457200" indent="-45720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dirty="0"/>
              <a:t>Distribution Methodology</a:t>
            </a:r>
          </a:p>
          <a:p>
            <a:pPr marL="457200" indent="-45720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dirty="0"/>
              <a:t>Tied to Regents’ Strategic Goals</a:t>
            </a:r>
          </a:p>
          <a:p>
            <a:pPr marL="457200" indent="-45720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dirty="0"/>
              <a:t>Earned if stretch goals met:</a:t>
            </a:r>
          </a:p>
          <a:p>
            <a:pPr marL="996950" lvl="1" indent="-457200">
              <a:spcAft>
                <a:spcPts val="0"/>
              </a:spcAft>
            </a:pPr>
            <a:r>
              <a:rPr lang="en-US" dirty="0"/>
              <a:t>Persistence/Completion </a:t>
            </a:r>
          </a:p>
          <a:p>
            <a:pPr marL="457200" indent="-45720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dirty="0"/>
              <a:t>Use of funds earned:</a:t>
            </a:r>
          </a:p>
          <a:p>
            <a:pPr marL="996950" lvl="1" indent="-457200">
              <a:spcAft>
                <a:spcPts val="0"/>
              </a:spcAft>
            </a:pPr>
            <a:r>
              <a:rPr lang="en-US" dirty="0"/>
              <a:t>Discretion of each institution</a:t>
            </a:r>
          </a:p>
          <a:p>
            <a:pPr marL="996950" lvl="1" indent="-457200">
              <a:spcAft>
                <a:spcPts val="0"/>
              </a:spcAft>
            </a:pPr>
            <a:r>
              <a:rPr lang="en-US" dirty="0"/>
              <a:t>Could be used to address salary issues </a:t>
            </a:r>
          </a:p>
          <a:p>
            <a:pPr marL="457200" indent="-457200"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677506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199CFD-AE06-0349-BB6C-3E8DB43028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/>
              <a:t>Faculty/Staff Compensation </a:t>
            </a:r>
            <a:r>
              <a:rPr lang="en-US" sz="2200" b="0" dirty="0"/>
              <a:t>(not funded)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5EE4950-421A-3741-B8AC-176C3363A207}"/>
              </a:ext>
            </a:extLst>
          </p:cNvPr>
          <p:cNvSpPr>
            <a:spLocks noGrp="1"/>
          </p:cNvSpPr>
          <p:nvPr>
            <p:ph type="body" idx="10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>
                <a:sym typeface="Wingdings" panose="05000000000000000000" pitchFamily="2" charset="2"/>
              </a:rPr>
              <a:t>Summary of Salary Study Findings</a:t>
            </a:r>
          </a:p>
          <a:p>
            <a:pPr lvl="1"/>
            <a:r>
              <a:rPr lang="en-US" dirty="0">
                <a:sym typeface="Wingdings" panose="05000000000000000000" pitchFamily="2" charset="2"/>
              </a:rPr>
              <a:t>~$90M plus issue to address compression</a:t>
            </a:r>
          </a:p>
          <a:p>
            <a:r>
              <a:rPr lang="en-US" dirty="0">
                <a:sym typeface="Wingdings" panose="05000000000000000000" pitchFamily="2" charset="2"/>
              </a:rPr>
              <a:t>AB 202 Recommendations</a:t>
            </a:r>
          </a:p>
          <a:p>
            <a:r>
              <a:rPr lang="en-US" dirty="0">
                <a:sym typeface="Wingdings" panose="05000000000000000000" pitchFamily="2" charset="2"/>
              </a:rPr>
              <a:t>Issue has been a long time in the making and won’t be solved overnight</a:t>
            </a:r>
          </a:p>
          <a:p>
            <a:r>
              <a:rPr lang="en-US" dirty="0">
                <a:sym typeface="Wingdings" panose="05000000000000000000" pitchFamily="2" charset="2"/>
              </a:rPr>
              <a:t>System-wide plan for addressing the issue</a:t>
            </a:r>
          </a:p>
          <a:p>
            <a:r>
              <a:rPr lang="en-US" dirty="0">
                <a:sym typeface="Wingdings" panose="05000000000000000000" pitchFamily="2" charset="2"/>
              </a:rPr>
              <a:t>Target next 3 sessions, 1/3 of amount each session</a:t>
            </a:r>
          </a:p>
          <a:p>
            <a:r>
              <a:rPr lang="en-US" dirty="0">
                <a:sym typeface="Wingdings" panose="05000000000000000000" pitchFamily="2" charset="2"/>
              </a:rPr>
              <a:t>2019-2021 Goal: $30M per FY</a:t>
            </a:r>
          </a:p>
          <a:p>
            <a:pPr lvl="1"/>
            <a:r>
              <a:rPr lang="en-US" dirty="0">
                <a:sym typeface="Wingdings" panose="05000000000000000000" pitchFamily="2" charset="2"/>
              </a:rPr>
              <a:t>($20 M State; $10 M Institutional Funds)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001205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497907-4FC5-F441-B9FA-0E8826B79D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/>
              <a:t>Non-Formula Budget Enhancements</a:t>
            </a:r>
          </a:p>
        </p:txBody>
      </p:sp>
      <p:graphicFrame>
        <p:nvGraphicFramePr>
          <p:cNvPr id="10" name="object 3">
            <a:extLst>
              <a:ext uri="{FF2B5EF4-FFF2-40B4-BE49-F238E27FC236}">
                <a16:creationId xmlns:a16="http://schemas.microsoft.com/office/drawing/2014/main" id="{C0AD130A-D1EE-4BB5-A653-E3C8748154F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01244716"/>
              </p:ext>
            </p:extLst>
          </p:nvPr>
        </p:nvGraphicFramePr>
        <p:xfrm>
          <a:off x="391171" y="1288765"/>
          <a:ext cx="8361658" cy="4308732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99098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8262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0454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78350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78748">
                <a:tc>
                  <a:txBody>
                    <a:bodyPr/>
                    <a:lstStyle/>
                    <a:p>
                      <a:pPr marL="11430" algn="ctr">
                        <a:lnSpc>
                          <a:spcPts val="1660"/>
                        </a:lnSpc>
                        <a:spcBef>
                          <a:spcPts val="865"/>
                        </a:spcBef>
                      </a:pPr>
                      <a:r>
                        <a:rPr sz="1800" b="1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Institution</a:t>
                      </a:r>
                      <a:endParaRPr sz="1800" dirty="0">
                        <a:solidFill>
                          <a:schemeClr val="tx1"/>
                        </a:solidFill>
                        <a:latin typeface="Calibri"/>
                        <a:cs typeface="Calibri"/>
                      </a:endParaRPr>
                    </a:p>
                  </a:txBody>
                  <a:tcPr marL="0" marR="0" marT="10985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8EE"/>
                    </a:solidFill>
                  </a:tcPr>
                </a:tc>
                <a:tc>
                  <a:txBody>
                    <a:bodyPr/>
                    <a:lstStyle/>
                    <a:p>
                      <a:pPr marL="12065" algn="ctr">
                        <a:lnSpc>
                          <a:spcPts val="1660"/>
                        </a:lnSpc>
                        <a:spcBef>
                          <a:spcPts val="865"/>
                        </a:spcBef>
                      </a:pPr>
                      <a:r>
                        <a:rPr sz="1800" b="1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FY</a:t>
                      </a:r>
                      <a:r>
                        <a:rPr sz="1800" b="1" spc="-25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lang="en-US" sz="1800" b="1" spc="-5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20</a:t>
                      </a:r>
                      <a:endParaRPr sz="1800" dirty="0">
                        <a:solidFill>
                          <a:schemeClr val="tx1"/>
                        </a:solidFill>
                        <a:latin typeface="Calibri"/>
                        <a:cs typeface="Calibri"/>
                      </a:endParaRPr>
                    </a:p>
                  </a:txBody>
                  <a:tcPr marL="0" marR="0" marT="10985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8EE"/>
                    </a:solidFill>
                  </a:tcPr>
                </a:tc>
                <a:tc>
                  <a:txBody>
                    <a:bodyPr/>
                    <a:lstStyle/>
                    <a:p>
                      <a:pPr marL="11430" algn="ctr">
                        <a:lnSpc>
                          <a:spcPts val="1660"/>
                        </a:lnSpc>
                        <a:spcBef>
                          <a:spcPts val="865"/>
                        </a:spcBef>
                      </a:pPr>
                      <a:r>
                        <a:rPr sz="1800" b="1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FY</a:t>
                      </a:r>
                      <a:r>
                        <a:rPr sz="1800" b="1" spc="-25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lang="en-US" sz="1800" b="1" spc="-5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21</a:t>
                      </a:r>
                      <a:endParaRPr sz="1800" dirty="0">
                        <a:solidFill>
                          <a:schemeClr val="tx1"/>
                        </a:solidFill>
                        <a:latin typeface="Calibri"/>
                        <a:cs typeface="Calibri"/>
                      </a:endParaRPr>
                    </a:p>
                  </a:txBody>
                  <a:tcPr marL="0" marR="0" marT="10985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8EE"/>
                    </a:solidFill>
                  </a:tcPr>
                </a:tc>
                <a:tc>
                  <a:txBody>
                    <a:bodyPr/>
                    <a:lstStyle/>
                    <a:p>
                      <a:pPr marL="11430" algn="ctr">
                        <a:lnSpc>
                          <a:spcPts val="1660"/>
                        </a:lnSpc>
                        <a:spcBef>
                          <a:spcPts val="865"/>
                        </a:spcBef>
                      </a:pPr>
                      <a:r>
                        <a:rPr lang="en-US" sz="1800" b="1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Total</a:t>
                      </a:r>
                      <a:endParaRPr sz="1800" dirty="0">
                        <a:solidFill>
                          <a:schemeClr val="tx1"/>
                        </a:solidFill>
                        <a:latin typeface="Calibri"/>
                        <a:cs typeface="Calibri"/>
                      </a:endParaRPr>
                    </a:p>
                  </a:txBody>
                  <a:tcPr marL="0" marR="0" marT="10985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8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78748">
                <a:tc>
                  <a:txBody>
                    <a:bodyPr/>
                    <a:lstStyle/>
                    <a:p>
                      <a:pPr marL="8255" algn="l">
                        <a:lnSpc>
                          <a:spcPts val="1660"/>
                        </a:lnSpc>
                        <a:spcBef>
                          <a:spcPts val="865"/>
                        </a:spcBef>
                      </a:pPr>
                      <a:r>
                        <a:rPr lang="en-US" sz="1400" b="1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    1. Prison Education Program*</a:t>
                      </a:r>
                      <a:endParaRPr sz="1400" b="1" dirty="0">
                        <a:solidFill>
                          <a:schemeClr val="tx1"/>
                        </a:solidFill>
                        <a:latin typeface="Calibri"/>
                        <a:cs typeface="Calibri"/>
                      </a:endParaRPr>
                    </a:p>
                  </a:txBody>
                  <a:tcPr marL="0" marR="0" marT="10985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8EE"/>
                    </a:solidFill>
                  </a:tcPr>
                </a:tc>
                <a:tc>
                  <a:txBody>
                    <a:bodyPr/>
                    <a:lstStyle/>
                    <a:p>
                      <a:pPr marL="9525" algn="ctr">
                        <a:lnSpc>
                          <a:spcPts val="1660"/>
                        </a:lnSpc>
                        <a:spcBef>
                          <a:spcPts val="865"/>
                        </a:spcBef>
                      </a:pPr>
                      <a:r>
                        <a:rPr lang="en-US" sz="1400" b="1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$416,742</a:t>
                      </a:r>
                      <a:endParaRPr sz="1400" b="1" dirty="0">
                        <a:solidFill>
                          <a:schemeClr val="tx1"/>
                        </a:solidFill>
                        <a:latin typeface="Calibri"/>
                        <a:cs typeface="Calibri"/>
                      </a:endParaRPr>
                    </a:p>
                  </a:txBody>
                  <a:tcPr marL="0" marR="0" marT="109855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8EE"/>
                    </a:solidFill>
                  </a:tcPr>
                </a:tc>
                <a:tc>
                  <a:txBody>
                    <a:bodyPr/>
                    <a:lstStyle/>
                    <a:p>
                      <a:pPr marL="10795" algn="ctr">
                        <a:lnSpc>
                          <a:spcPts val="1660"/>
                        </a:lnSpc>
                        <a:spcBef>
                          <a:spcPts val="865"/>
                        </a:spcBef>
                      </a:pPr>
                      <a:r>
                        <a:rPr lang="en-US" sz="1400" b="1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$459,051</a:t>
                      </a:r>
                      <a:endParaRPr sz="1400" b="1" dirty="0">
                        <a:solidFill>
                          <a:schemeClr val="tx1"/>
                        </a:solidFill>
                        <a:latin typeface="Calibri"/>
                        <a:cs typeface="Calibri"/>
                      </a:endParaRPr>
                    </a:p>
                  </a:txBody>
                  <a:tcPr marL="0" marR="0" marT="109855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8EE"/>
                    </a:solidFill>
                  </a:tcPr>
                </a:tc>
                <a:tc>
                  <a:txBody>
                    <a:bodyPr/>
                    <a:lstStyle/>
                    <a:p>
                      <a:pPr marL="9525" algn="ctr">
                        <a:lnSpc>
                          <a:spcPts val="1660"/>
                        </a:lnSpc>
                        <a:spcBef>
                          <a:spcPts val="865"/>
                        </a:spcBef>
                      </a:pPr>
                      <a:r>
                        <a:rPr lang="en-US" sz="1400" b="1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$875,793</a:t>
                      </a:r>
                      <a:endParaRPr sz="1400" b="1" dirty="0">
                        <a:solidFill>
                          <a:schemeClr val="tx1"/>
                        </a:solidFill>
                        <a:latin typeface="Calibri"/>
                        <a:cs typeface="Calibri"/>
                      </a:endParaRPr>
                    </a:p>
                  </a:txBody>
                  <a:tcPr marL="0" marR="0" marT="109855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8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78748">
                <a:tc>
                  <a:txBody>
                    <a:bodyPr/>
                    <a:lstStyle/>
                    <a:p>
                      <a:pPr algn="l">
                        <a:lnSpc>
                          <a:spcPts val="1660"/>
                        </a:lnSpc>
                        <a:spcBef>
                          <a:spcPts val="865"/>
                        </a:spcBef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    2. UNR Cooperative Extension</a:t>
                      </a:r>
                      <a:endParaRPr sz="1400" dirty="0">
                        <a:solidFill>
                          <a:schemeClr val="tx1"/>
                        </a:solidFill>
                        <a:latin typeface="Calibri"/>
                        <a:cs typeface="Calibri"/>
                      </a:endParaRPr>
                    </a:p>
                  </a:txBody>
                  <a:tcPr marL="0" marR="0" marT="10985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8EE"/>
                    </a:solidFill>
                  </a:tcPr>
                </a:tc>
                <a:tc>
                  <a:txBody>
                    <a:bodyPr/>
                    <a:lstStyle/>
                    <a:p>
                      <a:pPr marL="10160" algn="ctr">
                        <a:lnSpc>
                          <a:spcPts val="1660"/>
                        </a:lnSpc>
                        <a:spcBef>
                          <a:spcPts val="865"/>
                        </a:spcBef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$1,170,000</a:t>
                      </a:r>
                      <a:endParaRPr sz="1400" dirty="0">
                        <a:solidFill>
                          <a:schemeClr val="tx1"/>
                        </a:solidFill>
                        <a:latin typeface="Calibri"/>
                        <a:cs typeface="Calibri"/>
                      </a:endParaRPr>
                    </a:p>
                  </a:txBody>
                  <a:tcPr marL="0" marR="0" marT="10985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8EE"/>
                    </a:solidFill>
                  </a:tcPr>
                </a:tc>
                <a:tc>
                  <a:txBody>
                    <a:bodyPr/>
                    <a:lstStyle/>
                    <a:p>
                      <a:pPr marL="11430" algn="ctr">
                        <a:lnSpc>
                          <a:spcPts val="1660"/>
                        </a:lnSpc>
                        <a:spcBef>
                          <a:spcPts val="865"/>
                        </a:spcBef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$3,516,000</a:t>
                      </a:r>
                      <a:endParaRPr sz="1400" dirty="0">
                        <a:solidFill>
                          <a:schemeClr val="tx1"/>
                        </a:solidFill>
                        <a:latin typeface="Calibri"/>
                        <a:cs typeface="Calibri"/>
                      </a:endParaRPr>
                    </a:p>
                  </a:txBody>
                  <a:tcPr marL="0" marR="0" marT="10985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8EE"/>
                    </a:solidFill>
                  </a:tcPr>
                </a:tc>
                <a:tc>
                  <a:txBody>
                    <a:bodyPr/>
                    <a:lstStyle/>
                    <a:p>
                      <a:pPr marL="10160" algn="ctr">
                        <a:lnSpc>
                          <a:spcPts val="1660"/>
                        </a:lnSpc>
                        <a:spcBef>
                          <a:spcPts val="865"/>
                        </a:spcBef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$4,686,000</a:t>
                      </a:r>
                      <a:endParaRPr sz="1400" dirty="0">
                        <a:solidFill>
                          <a:schemeClr val="tx1"/>
                        </a:solidFill>
                        <a:latin typeface="Calibri"/>
                        <a:cs typeface="Calibri"/>
                      </a:endParaRPr>
                    </a:p>
                  </a:txBody>
                  <a:tcPr marL="0" marR="0" marT="10985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8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78748">
                <a:tc>
                  <a:txBody>
                    <a:bodyPr/>
                    <a:lstStyle/>
                    <a:p>
                      <a:pPr marL="10160" algn="l">
                        <a:lnSpc>
                          <a:spcPts val="1660"/>
                        </a:lnSpc>
                        <a:spcBef>
                          <a:spcPts val="865"/>
                        </a:spcBef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    3. DRI NV Graduate Fellowship</a:t>
                      </a:r>
                      <a:endParaRPr sz="1400" dirty="0">
                        <a:solidFill>
                          <a:schemeClr val="tx1"/>
                        </a:solidFill>
                        <a:latin typeface="Calibri"/>
                        <a:cs typeface="Calibri"/>
                      </a:endParaRPr>
                    </a:p>
                  </a:txBody>
                  <a:tcPr marL="0" marR="0" marT="10985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8EE"/>
                    </a:solidFill>
                  </a:tcPr>
                </a:tc>
                <a:tc>
                  <a:txBody>
                    <a:bodyPr/>
                    <a:lstStyle/>
                    <a:p>
                      <a:pPr marL="9525" algn="ctr">
                        <a:lnSpc>
                          <a:spcPts val="1660"/>
                        </a:lnSpc>
                        <a:spcBef>
                          <a:spcPts val="865"/>
                        </a:spcBef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$360,328</a:t>
                      </a:r>
                      <a:endParaRPr sz="1400" dirty="0">
                        <a:solidFill>
                          <a:schemeClr val="tx1"/>
                        </a:solidFill>
                        <a:latin typeface="Calibri"/>
                        <a:cs typeface="Calibri"/>
                      </a:endParaRPr>
                    </a:p>
                  </a:txBody>
                  <a:tcPr marL="0" marR="0" marT="10985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8EE"/>
                    </a:solidFill>
                  </a:tcPr>
                </a:tc>
                <a:tc>
                  <a:txBody>
                    <a:bodyPr/>
                    <a:lstStyle/>
                    <a:p>
                      <a:pPr marL="9525" algn="ctr">
                        <a:lnSpc>
                          <a:spcPts val="1660"/>
                        </a:lnSpc>
                        <a:spcBef>
                          <a:spcPts val="865"/>
                        </a:spcBef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$540,492</a:t>
                      </a:r>
                      <a:endParaRPr sz="1400" dirty="0">
                        <a:solidFill>
                          <a:schemeClr val="tx1"/>
                        </a:solidFill>
                        <a:latin typeface="Calibri"/>
                        <a:cs typeface="Calibri"/>
                      </a:endParaRPr>
                    </a:p>
                  </a:txBody>
                  <a:tcPr marL="0" marR="0" marT="10985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8EE"/>
                    </a:solidFill>
                  </a:tcPr>
                </a:tc>
                <a:tc>
                  <a:txBody>
                    <a:bodyPr/>
                    <a:lstStyle/>
                    <a:p>
                      <a:pPr marL="9525" algn="ctr">
                        <a:lnSpc>
                          <a:spcPts val="1660"/>
                        </a:lnSpc>
                        <a:spcBef>
                          <a:spcPts val="865"/>
                        </a:spcBef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$900,820</a:t>
                      </a:r>
                      <a:endParaRPr sz="1400" dirty="0">
                        <a:solidFill>
                          <a:schemeClr val="tx1"/>
                        </a:solidFill>
                        <a:latin typeface="Calibri"/>
                        <a:cs typeface="Calibri"/>
                      </a:endParaRPr>
                    </a:p>
                  </a:txBody>
                  <a:tcPr marL="0" marR="0" marT="10985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8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78748">
                <a:tc>
                  <a:txBody>
                    <a:bodyPr/>
                    <a:lstStyle/>
                    <a:p>
                      <a:pPr marL="10160" algn="l">
                        <a:lnSpc>
                          <a:spcPts val="1660"/>
                        </a:lnSpc>
                        <a:spcBef>
                          <a:spcPts val="865"/>
                        </a:spcBef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    4. DRI NV Cloud Seeding</a:t>
                      </a:r>
                      <a:endParaRPr sz="1400" dirty="0">
                        <a:solidFill>
                          <a:schemeClr val="tx1"/>
                        </a:solidFill>
                        <a:latin typeface="Calibri"/>
                        <a:cs typeface="Calibri"/>
                      </a:endParaRPr>
                    </a:p>
                  </a:txBody>
                  <a:tcPr marL="0" marR="0" marT="10985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8EE"/>
                    </a:solidFill>
                  </a:tcPr>
                </a:tc>
                <a:tc>
                  <a:txBody>
                    <a:bodyPr/>
                    <a:lstStyle/>
                    <a:p>
                      <a:pPr marL="9525" algn="ctr">
                        <a:lnSpc>
                          <a:spcPts val="1660"/>
                        </a:lnSpc>
                        <a:spcBef>
                          <a:spcPts val="865"/>
                        </a:spcBef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$899,659</a:t>
                      </a:r>
                      <a:endParaRPr sz="1400" dirty="0">
                        <a:solidFill>
                          <a:schemeClr val="tx1"/>
                        </a:solidFill>
                        <a:latin typeface="Calibri"/>
                        <a:cs typeface="Calibri"/>
                      </a:endParaRPr>
                    </a:p>
                  </a:txBody>
                  <a:tcPr marL="0" marR="0" marT="10985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8EE"/>
                    </a:solidFill>
                  </a:tcPr>
                </a:tc>
                <a:tc>
                  <a:txBody>
                    <a:bodyPr/>
                    <a:lstStyle/>
                    <a:p>
                      <a:pPr marL="9525" algn="ctr">
                        <a:lnSpc>
                          <a:spcPts val="1660"/>
                        </a:lnSpc>
                        <a:spcBef>
                          <a:spcPts val="865"/>
                        </a:spcBef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$899,205</a:t>
                      </a:r>
                      <a:endParaRPr sz="1400" dirty="0">
                        <a:solidFill>
                          <a:schemeClr val="tx1"/>
                        </a:solidFill>
                        <a:latin typeface="Calibri"/>
                        <a:cs typeface="Calibri"/>
                      </a:endParaRPr>
                    </a:p>
                  </a:txBody>
                  <a:tcPr marL="0" marR="0" marT="10985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8EE"/>
                    </a:solidFill>
                  </a:tcPr>
                </a:tc>
                <a:tc>
                  <a:txBody>
                    <a:bodyPr/>
                    <a:lstStyle/>
                    <a:p>
                      <a:pPr marL="9525" algn="ctr">
                        <a:lnSpc>
                          <a:spcPts val="1660"/>
                        </a:lnSpc>
                        <a:spcBef>
                          <a:spcPts val="865"/>
                        </a:spcBef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$1,798,864</a:t>
                      </a:r>
                      <a:endParaRPr sz="1400" dirty="0">
                        <a:solidFill>
                          <a:schemeClr val="tx1"/>
                        </a:solidFill>
                        <a:latin typeface="Calibri"/>
                        <a:cs typeface="Calibri"/>
                      </a:endParaRPr>
                    </a:p>
                  </a:txBody>
                  <a:tcPr marL="0" marR="0" marT="10985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8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78748">
                <a:tc>
                  <a:txBody>
                    <a:bodyPr/>
                    <a:lstStyle/>
                    <a:p>
                      <a:pPr marL="11430" algn="l">
                        <a:lnSpc>
                          <a:spcPts val="1660"/>
                        </a:lnSpc>
                        <a:spcBef>
                          <a:spcPts val="865"/>
                        </a:spcBef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    5. UNR Statewide Programs</a:t>
                      </a:r>
                      <a:endParaRPr sz="1400" dirty="0">
                        <a:solidFill>
                          <a:schemeClr val="tx1"/>
                        </a:solidFill>
                        <a:latin typeface="Calibri"/>
                        <a:cs typeface="Calibri"/>
                      </a:endParaRPr>
                    </a:p>
                  </a:txBody>
                  <a:tcPr marL="0" marR="0" marT="10985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8E8EE"/>
                    </a:solidFill>
                  </a:tcPr>
                </a:tc>
                <a:tc>
                  <a:txBody>
                    <a:bodyPr/>
                    <a:lstStyle/>
                    <a:p>
                      <a:pPr marL="10160" algn="ctr">
                        <a:lnSpc>
                          <a:spcPts val="1660"/>
                        </a:lnSpc>
                        <a:spcBef>
                          <a:spcPts val="865"/>
                        </a:spcBef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$871,332</a:t>
                      </a:r>
                      <a:endParaRPr sz="1400" dirty="0">
                        <a:solidFill>
                          <a:schemeClr val="tx1"/>
                        </a:solidFill>
                        <a:latin typeface="Calibri"/>
                        <a:cs typeface="Calibri"/>
                      </a:endParaRPr>
                    </a:p>
                  </a:txBody>
                  <a:tcPr marL="0" marR="0" marT="10985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8E8EE"/>
                    </a:solidFill>
                  </a:tcPr>
                </a:tc>
                <a:tc>
                  <a:txBody>
                    <a:bodyPr/>
                    <a:lstStyle/>
                    <a:p>
                      <a:pPr marL="11430" algn="ctr">
                        <a:lnSpc>
                          <a:spcPts val="1660"/>
                        </a:lnSpc>
                        <a:spcBef>
                          <a:spcPts val="865"/>
                        </a:spcBef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$2,059,672</a:t>
                      </a:r>
                      <a:endParaRPr sz="1400" dirty="0">
                        <a:solidFill>
                          <a:schemeClr val="tx1"/>
                        </a:solidFill>
                        <a:latin typeface="Calibri"/>
                        <a:cs typeface="Calibri"/>
                      </a:endParaRPr>
                    </a:p>
                  </a:txBody>
                  <a:tcPr marL="0" marR="0" marT="10985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8E8EE"/>
                    </a:solidFill>
                  </a:tcPr>
                </a:tc>
                <a:tc>
                  <a:txBody>
                    <a:bodyPr/>
                    <a:lstStyle/>
                    <a:p>
                      <a:pPr marL="11430" algn="ctr">
                        <a:lnSpc>
                          <a:spcPts val="1660"/>
                        </a:lnSpc>
                        <a:spcBef>
                          <a:spcPts val="865"/>
                        </a:spcBef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$2,931,004</a:t>
                      </a:r>
                      <a:endParaRPr sz="1400" dirty="0">
                        <a:solidFill>
                          <a:schemeClr val="tx1"/>
                        </a:solidFill>
                        <a:latin typeface="Calibri"/>
                        <a:cs typeface="Calibri"/>
                      </a:endParaRPr>
                    </a:p>
                  </a:txBody>
                  <a:tcPr marL="0" marR="0" marT="10985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8E8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78748">
                <a:tc>
                  <a:txBody>
                    <a:bodyPr/>
                    <a:lstStyle/>
                    <a:p>
                      <a:pPr marL="12065" algn="l">
                        <a:lnSpc>
                          <a:spcPts val="1660"/>
                        </a:lnSpc>
                        <a:spcBef>
                          <a:spcPts val="865"/>
                        </a:spcBef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    6. UNLV School of Dental Medicine</a:t>
                      </a:r>
                      <a:endParaRPr sz="1400" dirty="0">
                        <a:solidFill>
                          <a:schemeClr val="tx1"/>
                        </a:solidFill>
                        <a:latin typeface="Calibri"/>
                        <a:cs typeface="Calibri"/>
                      </a:endParaRPr>
                    </a:p>
                  </a:txBody>
                  <a:tcPr marL="0" marR="0" marT="10985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8EE"/>
                    </a:solidFill>
                  </a:tcPr>
                </a:tc>
                <a:tc>
                  <a:txBody>
                    <a:bodyPr/>
                    <a:lstStyle/>
                    <a:p>
                      <a:pPr marL="10795" algn="ctr">
                        <a:lnSpc>
                          <a:spcPts val="1660"/>
                        </a:lnSpc>
                        <a:spcBef>
                          <a:spcPts val="865"/>
                        </a:spcBef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$1,051,600</a:t>
                      </a:r>
                      <a:endParaRPr sz="1400" dirty="0">
                        <a:solidFill>
                          <a:schemeClr val="tx1"/>
                        </a:solidFill>
                        <a:latin typeface="Calibri"/>
                        <a:cs typeface="Calibri"/>
                      </a:endParaRPr>
                    </a:p>
                  </a:txBody>
                  <a:tcPr marL="0" marR="0" marT="109855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8EE"/>
                    </a:solidFill>
                  </a:tcPr>
                </a:tc>
                <a:tc>
                  <a:txBody>
                    <a:bodyPr/>
                    <a:lstStyle/>
                    <a:p>
                      <a:pPr marL="12065" algn="ctr">
                        <a:lnSpc>
                          <a:spcPts val="1660"/>
                        </a:lnSpc>
                        <a:spcBef>
                          <a:spcPts val="865"/>
                        </a:spcBef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$792,100</a:t>
                      </a:r>
                      <a:endParaRPr sz="1400" dirty="0">
                        <a:solidFill>
                          <a:schemeClr val="tx1"/>
                        </a:solidFill>
                        <a:latin typeface="Calibri"/>
                        <a:cs typeface="Calibri"/>
                      </a:endParaRPr>
                    </a:p>
                  </a:txBody>
                  <a:tcPr marL="0" marR="0" marT="109855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8EE"/>
                    </a:solidFill>
                  </a:tcPr>
                </a:tc>
                <a:tc>
                  <a:txBody>
                    <a:bodyPr/>
                    <a:lstStyle/>
                    <a:p>
                      <a:pPr marL="12065" algn="ctr">
                        <a:lnSpc>
                          <a:spcPts val="1660"/>
                        </a:lnSpc>
                        <a:spcBef>
                          <a:spcPts val="865"/>
                        </a:spcBef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$1,843,700</a:t>
                      </a:r>
                      <a:endParaRPr sz="1400" dirty="0">
                        <a:solidFill>
                          <a:schemeClr val="tx1"/>
                        </a:solidFill>
                        <a:latin typeface="Calibri"/>
                        <a:cs typeface="Calibri"/>
                      </a:endParaRPr>
                    </a:p>
                  </a:txBody>
                  <a:tcPr marL="0" marR="0" marT="109855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8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41336430"/>
                  </a:ext>
                </a:extLst>
              </a:tr>
              <a:tr h="478748">
                <a:tc>
                  <a:txBody>
                    <a:bodyPr/>
                    <a:lstStyle/>
                    <a:p>
                      <a:pPr marL="10160" algn="l">
                        <a:lnSpc>
                          <a:spcPts val="1660"/>
                        </a:lnSpc>
                        <a:spcBef>
                          <a:spcPts val="865"/>
                        </a:spcBef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    7. UNLV Student Athlete Financial Aid</a:t>
                      </a:r>
                      <a:endParaRPr sz="1400" dirty="0">
                        <a:solidFill>
                          <a:schemeClr val="tx1"/>
                        </a:solidFill>
                        <a:latin typeface="Calibri"/>
                        <a:cs typeface="Calibri"/>
                      </a:endParaRPr>
                    </a:p>
                  </a:txBody>
                  <a:tcPr marL="0" marR="0" marT="10985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8EE"/>
                    </a:solidFill>
                  </a:tcPr>
                </a:tc>
                <a:tc>
                  <a:txBody>
                    <a:bodyPr/>
                    <a:lstStyle/>
                    <a:p>
                      <a:pPr marL="10795" algn="ctr">
                        <a:lnSpc>
                          <a:spcPts val="1660"/>
                        </a:lnSpc>
                        <a:spcBef>
                          <a:spcPts val="865"/>
                        </a:spcBef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$2,933,619</a:t>
                      </a:r>
                      <a:endParaRPr sz="1400" dirty="0">
                        <a:solidFill>
                          <a:schemeClr val="tx1"/>
                        </a:solidFill>
                        <a:latin typeface="Calibri"/>
                        <a:cs typeface="Calibri"/>
                      </a:endParaRPr>
                    </a:p>
                  </a:txBody>
                  <a:tcPr marL="0" marR="0" marT="109855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8EE"/>
                    </a:solidFill>
                  </a:tcPr>
                </a:tc>
                <a:tc>
                  <a:txBody>
                    <a:bodyPr/>
                    <a:lstStyle/>
                    <a:p>
                      <a:pPr marL="12065" algn="ctr">
                        <a:lnSpc>
                          <a:spcPts val="1660"/>
                        </a:lnSpc>
                        <a:spcBef>
                          <a:spcPts val="865"/>
                        </a:spcBef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$2,933,619</a:t>
                      </a:r>
                      <a:endParaRPr sz="1400" dirty="0">
                        <a:solidFill>
                          <a:schemeClr val="tx1"/>
                        </a:solidFill>
                        <a:latin typeface="Calibri"/>
                        <a:cs typeface="Calibri"/>
                      </a:endParaRPr>
                    </a:p>
                  </a:txBody>
                  <a:tcPr marL="0" marR="0" marT="109855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8EE"/>
                    </a:solidFill>
                  </a:tcPr>
                </a:tc>
                <a:tc>
                  <a:txBody>
                    <a:bodyPr/>
                    <a:lstStyle/>
                    <a:p>
                      <a:pPr marL="12065" algn="ctr">
                        <a:lnSpc>
                          <a:spcPts val="1660"/>
                        </a:lnSpc>
                        <a:spcBef>
                          <a:spcPts val="865"/>
                        </a:spcBef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$5,867,238</a:t>
                      </a:r>
                      <a:endParaRPr sz="1400" dirty="0">
                        <a:solidFill>
                          <a:schemeClr val="tx1"/>
                        </a:solidFill>
                        <a:latin typeface="Calibri"/>
                        <a:cs typeface="Calibri"/>
                      </a:endParaRPr>
                    </a:p>
                  </a:txBody>
                  <a:tcPr marL="0" marR="0" marT="109855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8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84469854"/>
                  </a:ext>
                </a:extLst>
              </a:tr>
              <a:tr h="478748">
                <a:tc>
                  <a:txBody>
                    <a:bodyPr/>
                    <a:lstStyle/>
                    <a:p>
                      <a:pPr marL="8255" algn="l">
                        <a:lnSpc>
                          <a:spcPts val="1660"/>
                        </a:lnSpc>
                        <a:spcBef>
                          <a:spcPts val="865"/>
                        </a:spcBef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    8. CSN Athletic Scholarships</a:t>
                      </a:r>
                      <a:endParaRPr sz="1400" dirty="0">
                        <a:solidFill>
                          <a:schemeClr val="tx1"/>
                        </a:solidFill>
                        <a:latin typeface="Calibri"/>
                        <a:cs typeface="Calibri"/>
                      </a:endParaRPr>
                    </a:p>
                  </a:txBody>
                  <a:tcPr marL="0" marR="0" marT="10985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8EE"/>
                    </a:solidFill>
                  </a:tcPr>
                </a:tc>
                <a:tc>
                  <a:txBody>
                    <a:bodyPr/>
                    <a:lstStyle/>
                    <a:p>
                      <a:pPr marL="9525" algn="ctr">
                        <a:lnSpc>
                          <a:spcPts val="1660"/>
                        </a:lnSpc>
                        <a:spcBef>
                          <a:spcPts val="865"/>
                        </a:spcBef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$250,000</a:t>
                      </a:r>
                      <a:endParaRPr sz="1400" dirty="0">
                        <a:solidFill>
                          <a:schemeClr val="tx1"/>
                        </a:solidFill>
                        <a:latin typeface="Calibri"/>
                        <a:cs typeface="Calibri"/>
                      </a:endParaRPr>
                    </a:p>
                  </a:txBody>
                  <a:tcPr marL="0" marR="0" marT="109855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8EE"/>
                    </a:solidFill>
                  </a:tcPr>
                </a:tc>
                <a:tc>
                  <a:txBody>
                    <a:bodyPr/>
                    <a:lstStyle/>
                    <a:p>
                      <a:pPr marL="10795" algn="ctr">
                        <a:lnSpc>
                          <a:spcPts val="1660"/>
                        </a:lnSpc>
                        <a:spcBef>
                          <a:spcPts val="865"/>
                        </a:spcBef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$250,000</a:t>
                      </a:r>
                      <a:endParaRPr sz="1400" dirty="0">
                        <a:solidFill>
                          <a:schemeClr val="tx1"/>
                        </a:solidFill>
                        <a:latin typeface="Calibri"/>
                        <a:cs typeface="Calibri"/>
                      </a:endParaRPr>
                    </a:p>
                  </a:txBody>
                  <a:tcPr marL="0" marR="0" marT="109855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8EE"/>
                    </a:solidFill>
                  </a:tcPr>
                </a:tc>
                <a:tc>
                  <a:txBody>
                    <a:bodyPr/>
                    <a:lstStyle/>
                    <a:p>
                      <a:pPr marL="9525" algn="ctr">
                        <a:lnSpc>
                          <a:spcPts val="1660"/>
                        </a:lnSpc>
                        <a:spcBef>
                          <a:spcPts val="865"/>
                        </a:spcBef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$500,000</a:t>
                      </a:r>
                      <a:endParaRPr sz="1400" dirty="0">
                        <a:solidFill>
                          <a:schemeClr val="tx1"/>
                        </a:solidFill>
                        <a:latin typeface="Calibri"/>
                        <a:cs typeface="Calibri"/>
                      </a:endParaRPr>
                    </a:p>
                  </a:txBody>
                  <a:tcPr marL="0" marR="0" marT="109855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8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39755541"/>
                  </a:ext>
                </a:extLst>
              </a:tr>
            </a:tbl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A91481B4-70DC-B24B-8E4F-F2DCFF63A68F}"/>
              </a:ext>
            </a:extLst>
          </p:cNvPr>
          <p:cNvSpPr txBox="1"/>
          <p:nvPr/>
        </p:nvSpPr>
        <p:spPr>
          <a:xfrm>
            <a:off x="5929419" y="5648665"/>
            <a:ext cx="282341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i="1" dirty="0"/>
              <a:t>*funded for CSN, TMCC and WNC</a:t>
            </a:r>
          </a:p>
        </p:txBody>
      </p:sp>
    </p:spTree>
    <p:extLst>
      <p:ext uri="{BB962C8B-B14F-4D97-AF65-F5344CB8AC3E}">
        <p14:creationId xmlns:p14="http://schemas.microsoft.com/office/powerpoint/2010/main" val="86682273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0" y="453718"/>
            <a:ext cx="91440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rgbClr val="19457A"/>
                </a:solidFill>
              </a:rPr>
              <a:t>Capital Improvement Projects</a:t>
            </a:r>
          </a:p>
          <a:p>
            <a:pPr algn="ctr"/>
            <a:r>
              <a:rPr lang="en-US" sz="2800" b="1" dirty="0">
                <a:solidFill>
                  <a:srgbClr val="19457A"/>
                </a:solidFill>
              </a:rPr>
              <a:t>Board of Regents’ Prioritization</a:t>
            </a:r>
          </a:p>
          <a:p>
            <a:pPr algn="ctr"/>
            <a:r>
              <a:rPr lang="en-US" sz="2000" dirty="0">
                <a:solidFill>
                  <a:srgbClr val="19457A"/>
                </a:solidFill>
              </a:rPr>
              <a:t>(based on SPWB construction estimates Nov 2018)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B0F88FD3-809B-4CF1-AC08-2FE00E023B83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484778" y="1989699"/>
            <a:ext cx="8524754" cy="4163127"/>
          </a:xfrm>
          <a:prstGeom prst="rect">
            <a:avLst/>
          </a:prstGeom>
        </p:spPr>
        <p:txBody>
          <a:bodyPr>
            <a:normAutofit fontScale="47500" lnSpcReduction="20000"/>
          </a:bodyPr>
          <a:lstStyle/>
          <a:p>
            <a:pPr marL="0" indent="0">
              <a:spcAft>
                <a:spcPts val="0"/>
              </a:spcAft>
              <a:buNone/>
            </a:pPr>
            <a:r>
              <a:rPr lang="en-US" sz="4400" b="1" dirty="0">
                <a:solidFill>
                  <a:schemeClr val="tx1"/>
                </a:solidFill>
                <a:sym typeface="Wingdings" panose="05000000000000000000" pitchFamily="2" charset="2"/>
              </a:rPr>
              <a:t>Construction:</a:t>
            </a:r>
          </a:p>
          <a:p>
            <a:pPr marL="514350" indent="-282575">
              <a:spcAft>
                <a:spcPts val="0"/>
              </a:spcAft>
              <a:buAutoNum type="arabicPeriod"/>
            </a:pPr>
            <a:r>
              <a:rPr lang="en-US" sz="3400" b="1" dirty="0">
                <a:solidFill>
                  <a:schemeClr val="tx1"/>
                </a:solidFill>
                <a:sym typeface="Wingdings" panose="05000000000000000000" pitchFamily="2" charset="2"/>
              </a:rPr>
              <a:t>NSC Education Building - $62 M ($56 M State; $6 M NSC)</a:t>
            </a:r>
            <a:endParaRPr lang="en-US" sz="2600" b="1" dirty="0">
              <a:solidFill>
                <a:schemeClr val="tx1"/>
              </a:solidFill>
              <a:sym typeface="Wingdings" panose="05000000000000000000" pitchFamily="2" charset="2"/>
            </a:endParaRPr>
          </a:p>
          <a:p>
            <a:pPr marL="514350" indent="-282575">
              <a:spcAft>
                <a:spcPts val="0"/>
              </a:spcAft>
              <a:buAutoNum type="arabicPeriod"/>
            </a:pPr>
            <a:r>
              <a:rPr lang="en-US" sz="3400" b="1" dirty="0">
                <a:solidFill>
                  <a:schemeClr val="tx1"/>
                </a:solidFill>
                <a:sym typeface="Wingdings" panose="05000000000000000000" pitchFamily="2" charset="2"/>
              </a:rPr>
              <a:t>CSN Health and Sciences Building - $77 M ($71 M State; $6 M CSN/NSC)</a:t>
            </a:r>
            <a:endParaRPr lang="en-US" sz="2600" b="1" dirty="0">
              <a:solidFill>
                <a:schemeClr val="tx1"/>
              </a:solidFill>
              <a:sym typeface="Wingdings" panose="05000000000000000000" pitchFamily="2" charset="2"/>
            </a:endParaRPr>
          </a:p>
          <a:p>
            <a:pPr marL="514350" indent="-282575">
              <a:spcAft>
                <a:spcPts val="0"/>
              </a:spcAft>
              <a:buAutoNum type="arabicPeriod"/>
            </a:pPr>
            <a:r>
              <a:rPr lang="en-US" sz="3400" dirty="0">
                <a:solidFill>
                  <a:schemeClr val="tx1"/>
                </a:solidFill>
                <a:sym typeface="Wingdings" panose="05000000000000000000" pitchFamily="2" charset="2"/>
              </a:rPr>
              <a:t>UNLV Engineering Academic and Research Building - $66 M ($33 M State; $33 M  UNLV/Donor)</a:t>
            </a:r>
            <a:endParaRPr lang="en-US" sz="2600" dirty="0">
              <a:solidFill>
                <a:schemeClr val="tx1"/>
              </a:solidFill>
              <a:sym typeface="Wingdings" panose="05000000000000000000" pitchFamily="2" charset="2"/>
            </a:endParaRPr>
          </a:p>
          <a:p>
            <a:pPr marL="514350" indent="-514350">
              <a:spcAft>
                <a:spcPts val="0"/>
              </a:spcAft>
              <a:buAutoNum type="arabicPeriod"/>
            </a:pPr>
            <a:endParaRPr lang="en-US" sz="1900" dirty="0">
              <a:solidFill>
                <a:schemeClr val="tx1"/>
              </a:solidFill>
              <a:sym typeface="Wingdings" panose="05000000000000000000" pitchFamily="2" charset="2"/>
            </a:endParaRPr>
          </a:p>
          <a:p>
            <a:pPr marL="0" indent="0">
              <a:spcAft>
                <a:spcPts val="0"/>
              </a:spcAft>
              <a:buNone/>
            </a:pPr>
            <a:r>
              <a:rPr lang="en-US" sz="4400" b="1" dirty="0">
                <a:solidFill>
                  <a:schemeClr val="tx1"/>
                </a:solidFill>
                <a:sym typeface="Wingdings" panose="05000000000000000000" pitchFamily="2" charset="2"/>
              </a:rPr>
              <a:t>Planning:</a:t>
            </a:r>
          </a:p>
          <a:p>
            <a:pPr marL="514350" indent="-282575">
              <a:spcAft>
                <a:spcPts val="0"/>
              </a:spcAft>
              <a:buAutoNum type="arabicPeriod"/>
            </a:pPr>
            <a:r>
              <a:rPr lang="en-US" sz="3400" dirty="0">
                <a:solidFill>
                  <a:schemeClr val="tx1"/>
                </a:solidFill>
                <a:sym typeface="Wingdings" panose="05000000000000000000" pitchFamily="2" charset="2"/>
              </a:rPr>
              <a:t>GBC Welding Lab Expansion - $524,000 ($489,000 State; $35,000 GBC)</a:t>
            </a:r>
            <a:endParaRPr lang="en-US" sz="2600" dirty="0">
              <a:solidFill>
                <a:schemeClr val="tx1"/>
              </a:solidFill>
              <a:sym typeface="Wingdings" panose="05000000000000000000" pitchFamily="2" charset="2"/>
            </a:endParaRPr>
          </a:p>
          <a:p>
            <a:pPr marL="514350" indent="-282575">
              <a:spcAft>
                <a:spcPts val="0"/>
              </a:spcAft>
              <a:buAutoNum type="arabicPeriod"/>
            </a:pPr>
            <a:r>
              <a:rPr lang="en-US" sz="3400" dirty="0">
                <a:solidFill>
                  <a:schemeClr val="tx1"/>
                </a:solidFill>
                <a:sym typeface="Wingdings" panose="05000000000000000000" pitchFamily="2" charset="2"/>
              </a:rPr>
              <a:t>UNLV Science Academic-Research Building - $6.8 M ($3.8 M State; $3 M UNLV)</a:t>
            </a:r>
            <a:endParaRPr lang="en-US" sz="2600" dirty="0">
              <a:solidFill>
                <a:schemeClr val="tx1"/>
              </a:solidFill>
              <a:sym typeface="Wingdings" panose="05000000000000000000" pitchFamily="2" charset="2"/>
            </a:endParaRPr>
          </a:p>
          <a:p>
            <a:pPr marL="514350" indent="-282575">
              <a:spcAft>
                <a:spcPts val="0"/>
              </a:spcAft>
              <a:buAutoNum type="arabicPeriod"/>
            </a:pPr>
            <a:r>
              <a:rPr lang="en-US" dirty="0">
                <a:solidFill>
                  <a:schemeClr val="tx1"/>
                </a:solidFill>
                <a:sym typeface="Wingdings" panose="05000000000000000000" pitchFamily="2" charset="2"/>
              </a:rPr>
              <a:t>WNC Marlette Hall Refurbishment - $105,000 State</a:t>
            </a:r>
            <a:endParaRPr lang="en-US" sz="2800" dirty="0">
              <a:solidFill>
                <a:schemeClr val="tx1"/>
              </a:solidFill>
              <a:sym typeface="Wingdings" panose="05000000000000000000" pitchFamily="2" charset="2"/>
            </a:endParaRPr>
          </a:p>
          <a:p>
            <a:pPr marL="514350" indent="-282575">
              <a:spcAft>
                <a:spcPts val="0"/>
              </a:spcAft>
              <a:buAutoNum type="arabicPeriod"/>
            </a:pPr>
            <a:r>
              <a:rPr lang="en-US" dirty="0">
                <a:solidFill>
                  <a:schemeClr val="tx1"/>
                </a:solidFill>
                <a:sym typeface="Wingdings" panose="05000000000000000000" pitchFamily="2" charset="2"/>
              </a:rPr>
              <a:t>TMCC/DRI Science Solutions Center - $5 M State</a:t>
            </a:r>
            <a:endParaRPr lang="en-US" sz="2800" dirty="0">
              <a:solidFill>
                <a:schemeClr val="tx1"/>
              </a:solidFill>
              <a:sym typeface="Wingdings" panose="05000000000000000000" pitchFamily="2" charset="2"/>
            </a:endParaRPr>
          </a:p>
          <a:p>
            <a:pPr marL="514350" indent="-282575">
              <a:spcAft>
                <a:spcPts val="0"/>
              </a:spcAft>
              <a:buAutoNum type="arabicPeriod"/>
            </a:pPr>
            <a:r>
              <a:rPr lang="en-US" dirty="0">
                <a:solidFill>
                  <a:schemeClr val="tx1"/>
                </a:solidFill>
                <a:sym typeface="Wingdings" panose="05000000000000000000" pitchFamily="2" charset="2"/>
              </a:rPr>
              <a:t>CSN Northwest Campus - $4 M State</a:t>
            </a:r>
            <a:endParaRPr lang="en-US" sz="2600" dirty="0">
              <a:solidFill>
                <a:schemeClr val="tx1"/>
              </a:solidFill>
              <a:sym typeface="Wingdings" panose="05000000000000000000" pitchFamily="2" charset="2"/>
            </a:endParaRPr>
          </a:p>
          <a:p>
            <a:pPr marL="514350" indent="-282575">
              <a:spcAft>
                <a:spcPts val="0"/>
              </a:spcAft>
              <a:buAutoNum type="arabicPeriod"/>
            </a:pPr>
            <a:r>
              <a:rPr lang="en-US" dirty="0">
                <a:solidFill>
                  <a:schemeClr val="tx1"/>
                </a:solidFill>
                <a:sym typeface="Wingdings" panose="05000000000000000000" pitchFamily="2" charset="2"/>
              </a:rPr>
              <a:t>UNR Life Sciences Building - $6 M</a:t>
            </a:r>
          </a:p>
          <a:p>
            <a:pPr marL="914400" lvl="1" indent="-282575">
              <a:buAutoNum type="arabicPeriod"/>
            </a:pPr>
            <a:r>
              <a:rPr lang="en-US" dirty="0">
                <a:solidFill>
                  <a:schemeClr val="tx1"/>
                </a:solidFill>
                <a:sym typeface="Wingdings" panose="05000000000000000000" pitchFamily="2" charset="2"/>
              </a:rPr>
              <a:t>($3M State, $3M UNR/Donor)</a:t>
            </a:r>
            <a:endParaRPr lang="en-US" sz="2200" dirty="0">
              <a:solidFill>
                <a:schemeClr val="tx1"/>
              </a:solidFill>
              <a:sym typeface="Wingdings" panose="05000000000000000000" pitchFamily="2" charset="2"/>
            </a:endParaRPr>
          </a:p>
          <a:p>
            <a:pPr marL="514350" indent="-282575">
              <a:spcAft>
                <a:spcPts val="0"/>
              </a:spcAft>
              <a:buAutoNum type="arabicPeriod"/>
            </a:pPr>
            <a:r>
              <a:rPr lang="en-US" dirty="0">
                <a:solidFill>
                  <a:schemeClr val="tx1"/>
                </a:solidFill>
                <a:sym typeface="Wingdings" panose="05000000000000000000" pitchFamily="2" charset="2"/>
              </a:rPr>
              <a:t>NSC Water Tank - $416,000 State</a:t>
            </a:r>
            <a:endParaRPr lang="en-US" sz="2800" dirty="0">
              <a:solidFill>
                <a:schemeClr val="tx1"/>
              </a:solidFill>
              <a:sym typeface="Wingdings" panose="05000000000000000000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409201567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303E3588-E58A-AF44-AAAE-BABA2D2552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19457A"/>
                </a:solidFill>
              </a:rPr>
              <a:t>Prison Education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801B8284-1385-E842-AA64-6404B5B18BF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03200" indent="0">
              <a:buNone/>
            </a:pPr>
            <a:r>
              <a:rPr lang="en-US" dirty="0"/>
              <a:t>CSN Prison Education Pilot Program was established through Senate Bill 306 during the 2017 legislative session</a:t>
            </a:r>
            <a:br>
              <a:rPr lang="en-US" dirty="0"/>
            </a:br>
            <a:endParaRPr lang="en-US" dirty="0"/>
          </a:p>
          <a:p>
            <a:pPr marL="203200" indent="0">
              <a:buNone/>
            </a:pPr>
            <a:r>
              <a:rPr lang="en-US" dirty="0"/>
              <a:t>New funding will support program</a:t>
            </a:r>
            <a:br>
              <a:rPr lang="en-US" dirty="0"/>
            </a:br>
            <a:r>
              <a:rPr lang="en-US" dirty="0"/>
              <a:t>at CSN, WNC and TMCC</a:t>
            </a:r>
          </a:p>
          <a:p>
            <a:pPr marL="203200" indent="0">
              <a:buNone/>
            </a:pPr>
            <a:endParaRPr lang="en-US" dirty="0"/>
          </a:p>
          <a:p>
            <a:pPr marL="203200" indent="0">
              <a:buNone/>
            </a:pPr>
            <a:r>
              <a:rPr lang="en-US" dirty="0"/>
              <a:t>$760,000 for the biennium</a:t>
            </a:r>
          </a:p>
          <a:p>
            <a:pPr marL="203200" indent="0">
              <a:buNone/>
            </a:pP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D3129E5-6469-494C-AEB1-4C2FF9791CE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8060" t="12702" r="13224"/>
          <a:stretch/>
        </p:blipFill>
        <p:spPr>
          <a:xfrm rot="5400000">
            <a:off x="6626869" y="4170541"/>
            <a:ext cx="2577932" cy="2456330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7498579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>
            <a:extLst>
              <a:ext uri="{FF2B5EF4-FFF2-40B4-BE49-F238E27FC236}">
                <a16:creationId xmlns:a16="http://schemas.microsoft.com/office/drawing/2014/main" id="{E863AC70-7433-3244-B979-0DE512804D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/>
              <a:t>State-Supported Financial Aid Programs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161C18EF-D432-EB4B-8E99-4F02C5AEA501}"/>
              </a:ext>
            </a:extLst>
          </p:cNvPr>
          <p:cNvSpPr>
            <a:spLocks noGrp="1"/>
          </p:cNvSpPr>
          <p:nvPr>
            <p:ph type="body" idx="10"/>
          </p:nvPr>
        </p:nvSpPr>
        <p:spPr>
          <a:xfrm>
            <a:off x="704538" y="1214437"/>
            <a:ext cx="7982262" cy="5139867"/>
          </a:xfrm>
        </p:spPr>
        <p:txBody>
          <a:bodyPr>
            <a:normAutofit/>
          </a:bodyPr>
          <a:lstStyle/>
          <a:p>
            <a:pPr marL="203200" indent="0">
              <a:spcAft>
                <a:spcPts val="0"/>
              </a:spcAft>
              <a:buNone/>
            </a:pPr>
            <a:r>
              <a:rPr lang="en-US" sz="2400" b="1" dirty="0"/>
              <a:t>Governor Guinn Millennium Scholarship </a:t>
            </a:r>
            <a:r>
              <a:rPr lang="en-US" sz="2400" dirty="0"/>
              <a:t>($33M)</a:t>
            </a:r>
          </a:p>
          <a:p>
            <a:pPr lvl="1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400" dirty="0"/>
              <a:t>A merit-based scholarship program intended to increase the number of Nevada students who attend and graduate from Nevada institutions of higher education</a:t>
            </a:r>
          </a:p>
          <a:p>
            <a:pPr lvl="1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400" dirty="0"/>
              <a:t>Permanent funding </a:t>
            </a:r>
            <a:br>
              <a:rPr lang="en-US" sz="1800" dirty="0"/>
            </a:br>
            <a:endParaRPr lang="en-US" sz="1800" dirty="0"/>
          </a:p>
          <a:p>
            <a:pPr marL="203200" indent="0">
              <a:spcAft>
                <a:spcPts val="0"/>
              </a:spcAft>
              <a:buNone/>
            </a:pPr>
            <a:r>
              <a:rPr lang="en-US" sz="2400" b="1" dirty="0"/>
              <a:t>Silver State Opportunity Grant Program </a:t>
            </a:r>
            <a:r>
              <a:rPr lang="en-US" sz="2400" dirty="0"/>
              <a:t>($10M)</a:t>
            </a:r>
          </a:p>
          <a:p>
            <a:pPr lvl="1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400" dirty="0"/>
              <a:t>The state’s first state-supported, need-based financial aid program created in the 2015 Session of the Nevada State Legislature</a:t>
            </a:r>
          </a:p>
          <a:p>
            <a:pPr lvl="1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400" dirty="0"/>
              <a:t>Changes this session (12/12/6, 12/12)</a:t>
            </a:r>
            <a:br>
              <a:rPr lang="en-US" sz="1800" dirty="0"/>
            </a:br>
            <a:endParaRPr lang="en-US" sz="1800" dirty="0"/>
          </a:p>
          <a:p>
            <a:pPr marL="203200" indent="0">
              <a:spcAft>
                <a:spcPts val="0"/>
              </a:spcAft>
              <a:buNone/>
            </a:pPr>
            <a:r>
              <a:rPr lang="en-US" sz="2400" b="1" dirty="0"/>
              <a:t>Promise </a:t>
            </a:r>
            <a:r>
              <a:rPr lang="en-US" sz="2400" dirty="0"/>
              <a:t>Program ($4.5M) SB350, AB463</a:t>
            </a:r>
          </a:p>
          <a:p>
            <a:pPr lvl="1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400" dirty="0"/>
              <a:t>Last-dollar program created in the 2017 Session of the Nevada State Legislature</a:t>
            </a:r>
          </a:p>
          <a:p>
            <a:pPr lvl="1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400" dirty="0"/>
              <a:t>Students who wish do attend a community college to pay registration fees</a:t>
            </a:r>
          </a:p>
          <a:p>
            <a:pPr lvl="1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400" dirty="0"/>
              <a:t>Technical updates</a:t>
            </a:r>
          </a:p>
          <a:p>
            <a:pPr marL="635000" lvl="1" indent="0">
              <a:spcAft>
                <a:spcPts val="0"/>
              </a:spcAft>
              <a:buNone/>
            </a:pPr>
            <a:endParaRPr lang="en-US" sz="1400" dirty="0"/>
          </a:p>
          <a:p>
            <a:pPr marL="203200" indent="0">
              <a:spcAft>
                <a:spcPts val="0"/>
              </a:spcAft>
              <a:buNone/>
            </a:pPr>
            <a:r>
              <a:rPr lang="en-US" sz="2400" dirty="0"/>
              <a:t>Promise Reconnect SB255</a:t>
            </a:r>
          </a:p>
          <a:p>
            <a:pPr lvl="1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400" dirty="0"/>
              <a:t>Non-high school students who wish do attend a community college; credit restrictions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6334962" y="4943920"/>
            <a:ext cx="79488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chemeClr val="bg1"/>
                </a:solidFill>
              </a:rPr>
              <a:t>TMCC</a:t>
            </a:r>
          </a:p>
        </p:txBody>
      </p:sp>
    </p:spTree>
    <p:extLst>
      <p:ext uri="{BB962C8B-B14F-4D97-AF65-F5344CB8AC3E}">
        <p14:creationId xmlns:p14="http://schemas.microsoft.com/office/powerpoint/2010/main" val="46935450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>
            <a:extLst>
              <a:ext uri="{FF2B5EF4-FFF2-40B4-BE49-F238E27FC236}">
                <a16:creationId xmlns:a16="http://schemas.microsoft.com/office/drawing/2014/main" id="{E863AC70-7433-3244-B979-0DE512804D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/>
              <a:t>Other Interests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161C18EF-D432-EB4B-8E99-4F02C5AEA501}"/>
              </a:ext>
            </a:extLst>
          </p:cNvPr>
          <p:cNvSpPr>
            <a:spLocks noGrp="1"/>
          </p:cNvSpPr>
          <p:nvPr>
            <p:ph type="body" idx="10"/>
          </p:nvPr>
        </p:nvSpPr>
        <p:spPr>
          <a:xfrm>
            <a:off x="704538" y="1214437"/>
            <a:ext cx="7982262" cy="5139867"/>
          </a:xfrm>
        </p:spPr>
        <p:txBody>
          <a:bodyPr>
            <a:normAutofit fontScale="92500" lnSpcReduction="20000"/>
          </a:bodyPr>
          <a:lstStyle/>
          <a:p>
            <a:pPr marL="203200" indent="0">
              <a:spcAft>
                <a:spcPts val="0"/>
              </a:spcAft>
              <a:buNone/>
            </a:pPr>
            <a:r>
              <a:rPr lang="en-US" b="1" dirty="0"/>
              <a:t>Governance </a:t>
            </a:r>
            <a:r>
              <a:rPr lang="en-US" dirty="0"/>
              <a:t>(AJR5, AB350, SB354)</a:t>
            </a:r>
          </a:p>
          <a:p>
            <a:pPr marL="203200" indent="0">
              <a:spcAft>
                <a:spcPts val="0"/>
              </a:spcAft>
              <a:buNone/>
            </a:pPr>
            <a:endParaRPr lang="en-US" b="1" dirty="0"/>
          </a:p>
          <a:p>
            <a:pPr marL="203200" indent="0">
              <a:spcAft>
                <a:spcPts val="0"/>
              </a:spcAft>
              <a:buNone/>
            </a:pPr>
            <a:r>
              <a:rPr lang="en-US" b="1" dirty="0"/>
              <a:t>WINN Funding </a:t>
            </a:r>
            <a:r>
              <a:rPr lang="en-US" dirty="0"/>
              <a:t>(AB32)</a:t>
            </a:r>
          </a:p>
          <a:p>
            <a:pPr marL="203200" indent="0">
              <a:spcAft>
                <a:spcPts val="0"/>
              </a:spcAft>
              <a:buNone/>
            </a:pPr>
            <a:endParaRPr lang="en-US" b="1" dirty="0"/>
          </a:p>
          <a:p>
            <a:pPr marL="203200" indent="0">
              <a:spcAft>
                <a:spcPts val="0"/>
              </a:spcAft>
              <a:buNone/>
            </a:pPr>
            <a:r>
              <a:rPr lang="en-US" b="1" dirty="0"/>
              <a:t>Benefits/Healthcare</a:t>
            </a:r>
            <a:br>
              <a:rPr lang="en-US" b="1" dirty="0"/>
            </a:br>
            <a:endParaRPr lang="en-US" b="1" dirty="0"/>
          </a:p>
          <a:p>
            <a:pPr marL="203200" indent="0">
              <a:spcAft>
                <a:spcPts val="0"/>
              </a:spcAft>
              <a:buNone/>
            </a:pPr>
            <a:r>
              <a:rPr lang="en-US" b="1" dirty="0"/>
              <a:t>Salary Scale/Compression </a:t>
            </a:r>
            <a:r>
              <a:rPr lang="en-US" dirty="0"/>
              <a:t>(SB214)</a:t>
            </a:r>
          </a:p>
          <a:p>
            <a:pPr marL="203200" indent="0">
              <a:spcAft>
                <a:spcPts val="0"/>
              </a:spcAft>
              <a:buNone/>
            </a:pPr>
            <a:endParaRPr lang="en-US" b="1" dirty="0"/>
          </a:p>
          <a:p>
            <a:pPr marL="203200" indent="0">
              <a:spcAft>
                <a:spcPts val="0"/>
              </a:spcAft>
              <a:buNone/>
            </a:pPr>
            <a:r>
              <a:rPr lang="en-US" b="1" dirty="0"/>
              <a:t>Collective Bargaining </a:t>
            </a:r>
            <a:r>
              <a:rPr lang="en-US" dirty="0"/>
              <a:t>(AB103, SB459)</a:t>
            </a:r>
          </a:p>
          <a:p>
            <a:pPr marL="203200" indent="0">
              <a:spcAft>
                <a:spcPts val="0"/>
              </a:spcAft>
              <a:buNone/>
            </a:pPr>
            <a:endParaRPr lang="en-US" b="1" dirty="0"/>
          </a:p>
          <a:p>
            <a:pPr marL="203200" indent="0">
              <a:spcAft>
                <a:spcPts val="0"/>
              </a:spcAft>
              <a:buNone/>
            </a:pPr>
            <a:r>
              <a:rPr lang="en-US" b="1" dirty="0"/>
              <a:t>Prevailing Wage </a:t>
            </a:r>
            <a:r>
              <a:rPr lang="en-US" dirty="0"/>
              <a:t>(AB136, AB190, AB196)</a:t>
            </a:r>
            <a:br>
              <a:rPr lang="en-US" b="1" dirty="0"/>
            </a:br>
            <a:endParaRPr lang="en-US" b="1" dirty="0"/>
          </a:p>
          <a:p>
            <a:pPr marL="203200" indent="0">
              <a:spcAft>
                <a:spcPts val="0"/>
              </a:spcAft>
              <a:buNone/>
            </a:pPr>
            <a:r>
              <a:rPr lang="en-US" b="1" dirty="0"/>
              <a:t>Rural CC Day WNC/GBC – May 3</a:t>
            </a:r>
          </a:p>
        </p:txBody>
      </p:sp>
    </p:spTree>
    <p:extLst>
      <p:ext uri="{BB962C8B-B14F-4D97-AF65-F5344CB8AC3E}">
        <p14:creationId xmlns:p14="http://schemas.microsoft.com/office/powerpoint/2010/main" val="354852112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:a16="http://schemas.microsoft.com/office/drawing/2014/main" id="{0FBA4A06-5784-EC4F-99D3-9B8FCF89AAE0}"/>
              </a:ext>
            </a:extLst>
          </p:cNvPr>
          <p:cNvSpPr txBox="1"/>
          <p:nvPr/>
        </p:nvSpPr>
        <p:spPr>
          <a:xfrm>
            <a:off x="228600" y="3089277"/>
            <a:ext cx="4343400" cy="14711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spcBef>
                <a:spcPct val="20000"/>
              </a:spcBef>
            </a:pPr>
            <a:r>
              <a:rPr lang="en-US" sz="3200" b="1" dirty="0">
                <a:solidFill>
                  <a:srgbClr val="19457A"/>
                </a:solidFill>
              </a:rPr>
              <a:t>J. Kyle Dalpe, Ph.D.</a:t>
            </a:r>
          </a:p>
          <a:p>
            <a:pPr lvl="0" algn="ctr">
              <a:spcBef>
                <a:spcPct val="20000"/>
              </a:spcBef>
            </a:pPr>
            <a:r>
              <a:rPr lang="en-US" sz="2400" dirty="0">
                <a:solidFill>
                  <a:srgbClr val="669900"/>
                </a:solidFill>
              </a:rPr>
              <a:t>(775) 745-1156</a:t>
            </a:r>
          </a:p>
          <a:p>
            <a:pPr lvl="0" algn="ctr">
              <a:spcBef>
                <a:spcPct val="20000"/>
              </a:spcBef>
            </a:pPr>
            <a:r>
              <a:rPr lang="en-US" sz="2400" dirty="0" err="1">
                <a:solidFill>
                  <a:srgbClr val="669900"/>
                </a:solidFill>
              </a:rPr>
              <a:t>kdalpe@nshe.nevada.edu</a:t>
            </a:r>
            <a:endParaRPr lang="en-US" sz="2400" dirty="0">
              <a:solidFill>
                <a:srgbClr val="669900"/>
              </a:solidFill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AFE5514B-556F-884D-848A-5D99A16FA2A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401" r="39162" b="10369"/>
          <a:stretch/>
        </p:blipFill>
        <p:spPr>
          <a:xfrm>
            <a:off x="4869990" y="739422"/>
            <a:ext cx="4289040" cy="56328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42956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1854D9-701C-C048-96AC-CAC9A6EDE4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2019 Session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3E60704-E4E5-9D44-83FA-BDC028B3541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57200" y="1341120"/>
            <a:ext cx="8229600" cy="4785043"/>
          </a:xfrm>
        </p:spPr>
        <p:txBody>
          <a:bodyPr/>
          <a:lstStyle/>
          <a:p>
            <a:r>
              <a:rPr lang="en-US" dirty="0"/>
              <a:t>70 days left (out of 120)</a:t>
            </a:r>
          </a:p>
          <a:p>
            <a:r>
              <a:rPr lang="en-US" dirty="0"/>
              <a:t>Assembly - 29D 13R    23W 19M</a:t>
            </a:r>
          </a:p>
          <a:p>
            <a:r>
              <a:rPr lang="en-US" dirty="0"/>
              <a:t>Senate - 13D 8R  </a:t>
            </a:r>
          </a:p>
          <a:p>
            <a:r>
              <a:rPr lang="en-US" dirty="0"/>
              <a:t>Tracking 180+ bills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955E8C0-EED7-5140-BB70-72635F7685E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17795" y="4208285"/>
            <a:ext cx="3726205" cy="24868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22653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5">
            <a:extLst>
              <a:ext uri="{FF2B5EF4-FFF2-40B4-BE49-F238E27FC236}">
                <a16:creationId xmlns:a16="http://schemas.microsoft.com/office/drawing/2014/main" id="{F425A184-680A-5E49-A65C-2AC76EBCE9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NSHE Institutions</a:t>
            </a:r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1C7D893E-DBFE-6048-BA6A-82FFD9B39830}"/>
              </a:ext>
            </a:extLst>
          </p:cNvPr>
          <p:cNvSpPr>
            <a:spLocks noGrp="1"/>
          </p:cNvSpPr>
          <p:nvPr>
            <p:ph type="body" idx="4294967295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pic>
        <p:nvPicPr>
          <p:cNvPr id="8" name="Content Placeholder 6" descr="Campuses.jpg">
            <a:extLst>
              <a:ext uri="{FF2B5EF4-FFF2-40B4-BE49-F238E27FC236}">
                <a16:creationId xmlns:a16="http://schemas.microsoft.com/office/drawing/2014/main" id="{DB20FDEB-4F04-49D2-B11A-1FCA428BD7E6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0" y="1600200"/>
            <a:ext cx="3698875" cy="4525963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509C0EB6-0F3D-4F80-981E-CB22D919B68A}"/>
              </a:ext>
            </a:extLst>
          </p:cNvPr>
          <p:cNvSpPr/>
          <p:nvPr/>
        </p:nvSpPr>
        <p:spPr>
          <a:xfrm>
            <a:off x="3698875" y="1833155"/>
            <a:ext cx="4850765" cy="37286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000" b="1" dirty="0">
                <a:solidFill>
                  <a:srgbClr val="19457A"/>
                </a:solidFill>
              </a:rPr>
              <a:t>College of Southern Nevada</a:t>
            </a:r>
          </a:p>
          <a:p>
            <a:pPr>
              <a:lnSpc>
                <a:spcPct val="150000"/>
              </a:lnSpc>
            </a:pPr>
            <a:r>
              <a:rPr lang="en-US" sz="2000" b="1" dirty="0">
                <a:solidFill>
                  <a:srgbClr val="19457A"/>
                </a:solidFill>
              </a:rPr>
              <a:t>Great Basin College</a:t>
            </a:r>
          </a:p>
          <a:p>
            <a:pPr>
              <a:lnSpc>
                <a:spcPct val="150000"/>
              </a:lnSpc>
            </a:pPr>
            <a:r>
              <a:rPr lang="en-US" sz="2000" b="1" dirty="0">
                <a:solidFill>
                  <a:srgbClr val="19457A"/>
                </a:solidFill>
              </a:rPr>
              <a:t>Truckee Meadows Community College</a:t>
            </a:r>
          </a:p>
          <a:p>
            <a:pPr>
              <a:lnSpc>
                <a:spcPct val="150000"/>
              </a:lnSpc>
            </a:pPr>
            <a:r>
              <a:rPr lang="en-US" sz="2000" b="1" dirty="0">
                <a:solidFill>
                  <a:srgbClr val="19457A"/>
                </a:solidFill>
              </a:rPr>
              <a:t>Western Nevada College</a:t>
            </a:r>
          </a:p>
          <a:p>
            <a:pPr>
              <a:lnSpc>
                <a:spcPct val="150000"/>
              </a:lnSpc>
            </a:pPr>
            <a:r>
              <a:rPr lang="en-US" sz="2000" b="1" dirty="0">
                <a:solidFill>
                  <a:srgbClr val="19457A"/>
                </a:solidFill>
              </a:rPr>
              <a:t>Nevada State College</a:t>
            </a:r>
          </a:p>
          <a:p>
            <a:pPr>
              <a:lnSpc>
                <a:spcPct val="150000"/>
              </a:lnSpc>
            </a:pPr>
            <a:r>
              <a:rPr lang="en-US" sz="2000" b="1" dirty="0">
                <a:solidFill>
                  <a:srgbClr val="19457A"/>
                </a:solidFill>
              </a:rPr>
              <a:t>University of Nevada, Las Vegas</a:t>
            </a:r>
          </a:p>
          <a:p>
            <a:pPr>
              <a:lnSpc>
                <a:spcPct val="150000"/>
              </a:lnSpc>
            </a:pPr>
            <a:r>
              <a:rPr lang="en-US" sz="2000" b="1" dirty="0">
                <a:solidFill>
                  <a:srgbClr val="19457A"/>
                </a:solidFill>
              </a:rPr>
              <a:t>University of Nevada, Reno</a:t>
            </a:r>
          </a:p>
          <a:p>
            <a:pPr>
              <a:lnSpc>
                <a:spcPct val="150000"/>
              </a:lnSpc>
            </a:pPr>
            <a:r>
              <a:rPr lang="en-US" sz="2000" b="1" dirty="0">
                <a:solidFill>
                  <a:srgbClr val="19457A"/>
                </a:solidFill>
              </a:rPr>
              <a:t>Desert Research Institute</a:t>
            </a:r>
          </a:p>
        </p:txBody>
      </p:sp>
    </p:spTree>
    <p:extLst>
      <p:ext uri="{BB962C8B-B14F-4D97-AF65-F5344CB8AC3E}">
        <p14:creationId xmlns:p14="http://schemas.microsoft.com/office/powerpoint/2010/main" val="387491894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NSHE's 5 strategic goals: Access;Success; Close the Achievement Gap; Workforce; Research">
            <a:extLst>
              <a:ext uri="{FF2B5EF4-FFF2-40B4-BE49-F238E27FC236}">
                <a16:creationId xmlns:a16="http://schemas.microsoft.com/office/drawing/2014/main" id="{9AA98744-9A98-4B87-9390-7AC6805D84F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5396" y="698965"/>
            <a:ext cx="5178516" cy="546007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192685F-686C-474D-89EA-2D37B87A7D0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010661"/>
            <a:ext cx="3675396" cy="24183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244707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606EA1F5-38B0-4C0B-A767-50AA7A175D1E}"/>
              </a:ext>
            </a:extLst>
          </p:cNvPr>
          <p:cNvSpPr txBox="1"/>
          <p:nvPr/>
        </p:nvSpPr>
        <p:spPr>
          <a:xfrm>
            <a:off x="674557" y="826643"/>
            <a:ext cx="4242861" cy="52168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rgbClr val="19457A"/>
                </a:solidFill>
              </a:rPr>
              <a:t>Fall 2017 Enrollment: </a:t>
            </a:r>
            <a:r>
              <a:rPr lang="en-US" sz="1600" dirty="0">
                <a:solidFill>
                  <a:srgbClr val="19457A"/>
                </a:solidFill>
              </a:rPr>
              <a:t>107,864</a:t>
            </a:r>
          </a:p>
          <a:p>
            <a:pPr lvl="2"/>
            <a:endParaRPr lang="en-US" sz="1500" b="1" dirty="0">
              <a:solidFill>
                <a:srgbClr val="19457A"/>
              </a:solidFill>
            </a:endParaRPr>
          </a:p>
          <a:p>
            <a:pPr lvl="2"/>
            <a:r>
              <a:rPr lang="en-US" sz="1600" b="1" dirty="0">
                <a:solidFill>
                  <a:srgbClr val="19457A"/>
                </a:solidFill>
              </a:rPr>
              <a:t>Ethnicity</a:t>
            </a:r>
          </a:p>
          <a:p>
            <a:pPr marL="293688" lvl="4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19457A"/>
                </a:solidFill>
              </a:rPr>
              <a:t> American Indian/Alaskan Native: 0.7%</a:t>
            </a:r>
          </a:p>
          <a:p>
            <a:pPr marL="293688" lvl="2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19457A"/>
                </a:solidFill>
              </a:rPr>
              <a:t> Asian: 9.8%</a:t>
            </a:r>
          </a:p>
          <a:p>
            <a:pPr marL="293688" lvl="2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19457A"/>
                </a:solidFill>
              </a:rPr>
              <a:t> Black, non-Hispanic: 6.8%</a:t>
            </a:r>
          </a:p>
          <a:p>
            <a:pPr marL="293688" lvl="2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19457A"/>
                </a:solidFill>
              </a:rPr>
              <a:t> Hispanic: 26.9% </a:t>
            </a:r>
          </a:p>
          <a:p>
            <a:pPr marL="293688" lvl="2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19457A"/>
                </a:solidFill>
              </a:rPr>
              <a:t> Native Hawaiian or </a:t>
            </a:r>
          </a:p>
          <a:p>
            <a:pPr marL="293688" lvl="2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19457A"/>
                </a:solidFill>
              </a:rPr>
              <a:t> Other Pacific Islander: 0.9%</a:t>
            </a:r>
          </a:p>
          <a:p>
            <a:pPr marL="293688" lvl="2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19457A"/>
                </a:solidFill>
              </a:rPr>
              <a:t> White: 42.0%</a:t>
            </a:r>
          </a:p>
          <a:p>
            <a:pPr marL="293688" lvl="2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19457A"/>
                </a:solidFill>
              </a:rPr>
              <a:t> Two or More Races: 6.5%</a:t>
            </a:r>
          </a:p>
          <a:p>
            <a:pPr marL="293688" lvl="2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19457A"/>
                </a:solidFill>
              </a:rPr>
              <a:t> Unknown: 6.4%</a:t>
            </a:r>
          </a:p>
          <a:p>
            <a:r>
              <a:rPr lang="en-US" sz="1600" dirty="0">
                <a:solidFill>
                  <a:srgbClr val="19457A"/>
                </a:solidFill>
              </a:rPr>
              <a:t> </a:t>
            </a:r>
          </a:p>
          <a:p>
            <a:r>
              <a:rPr lang="en-US" sz="1600" b="1" dirty="0">
                <a:solidFill>
                  <a:srgbClr val="19457A"/>
                </a:solidFill>
              </a:rPr>
              <a:t>Gender</a:t>
            </a:r>
          </a:p>
          <a:p>
            <a:pPr marL="285750" lvl="1" indent="7938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19457A"/>
                </a:solidFill>
              </a:rPr>
              <a:t>  Female: 57.0%</a:t>
            </a:r>
          </a:p>
          <a:p>
            <a:pPr marL="285750" lvl="1" indent="7938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19457A"/>
                </a:solidFill>
              </a:rPr>
              <a:t>  Male: 43.0% </a:t>
            </a:r>
          </a:p>
          <a:p>
            <a:endParaRPr lang="en-US" sz="1600" b="1" dirty="0">
              <a:solidFill>
                <a:srgbClr val="19457A"/>
              </a:solidFill>
            </a:endParaRPr>
          </a:p>
          <a:p>
            <a:r>
              <a:rPr lang="en-US" sz="1600" b="1" dirty="0">
                <a:solidFill>
                  <a:srgbClr val="19457A"/>
                </a:solidFill>
              </a:rPr>
              <a:t>Enrollment Load</a:t>
            </a:r>
          </a:p>
          <a:p>
            <a:pPr marL="285750" lvl="1" indent="7938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19457A"/>
                </a:solidFill>
              </a:rPr>
              <a:t> Full-time: 50.6%</a:t>
            </a:r>
          </a:p>
          <a:p>
            <a:pPr marL="285750" lvl="1" indent="7938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19457A"/>
                </a:solidFill>
              </a:rPr>
              <a:t> Part-time: 49.4%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  <p:graphicFrame>
        <p:nvGraphicFramePr>
          <p:cNvPr id="10" name="Content Placeholder 4">
            <a:extLst>
              <a:ext uri="{FF2B5EF4-FFF2-40B4-BE49-F238E27FC236}">
                <a16:creationId xmlns:a16="http://schemas.microsoft.com/office/drawing/2014/main" id="{C1534E60-9EE9-48E7-830E-1D684C611B1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35871249"/>
              </p:ext>
            </p:extLst>
          </p:nvPr>
        </p:nvGraphicFramePr>
        <p:xfrm>
          <a:off x="4737536" y="717816"/>
          <a:ext cx="4691277" cy="54344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70483157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hape 192" descr="Jail College pic.jpg">
            <a:extLst>
              <a:ext uri="{FF2B5EF4-FFF2-40B4-BE49-F238E27FC236}">
                <a16:creationId xmlns:a16="http://schemas.microsoft.com/office/drawing/2014/main" id="{69507DCB-164C-0D46-894A-CA5394A00C9B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 l="14544" t="13266" r="12261" b="611"/>
          <a:stretch/>
        </p:blipFill>
        <p:spPr>
          <a:xfrm>
            <a:off x="3392990" y="605862"/>
            <a:ext cx="3501098" cy="5646276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4705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3749650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352978-C1EA-4A69-824A-0479E8725E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382781"/>
            <a:ext cx="8229600" cy="716316"/>
          </a:xfrm>
        </p:spPr>
        <p:txBody>
          <a:bodyPr/>
          <a:lstStyle/>
          <a:p>
            <a:r>
              <a:rPr lang="en-US"/>
              <a:t>Funding Formula Overview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4284857-9B53-1145-8ABA-CA6812EB000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57199" y="1402080"/>
            <a:ext cx="8531817" cy="5090795"/>
          </a:xfrm>
        </p:spPr>
        <p:txBody>
          <a:bodyPr/>
          <a:lstStyle/>
          <a:p>
            <a:pPr marL="0">
              <a:spcAft>
                <a:spcPts val="0"/>
              </a:spcAft>
            </a:pPr>
            <a:r>
              <a:rPr lang="en-US" sz="2400">
                <a:solidFill>
                  <a:schemeClr val="tx1"/>
                </a:solidFill>
                <a:sym typeface="Wingdings" panose="05000000000000000000" pitchFamily="2" charset="2"/>
              </a:rPr>
              <a:t>General Fund distribution for instruction is formula driven</a:t>
            </a:r>
          </a:p>
          <a:p>
            <a:pPr lvl="1">
              <a:spcAft>
                <a:spcPts val="0"/>
              </a:spcAft>
            </a:pPr>
            <a:r>
              <a:rPr lang="en-US" sz="2400">
                <a:solidFill>
                  <a:schemeClr val="tx1"/>
                </a:solidFill>
                <a:sym typeface="Wingdings" panose="05000000000000000000" pitchFamily="2" charset="2"/>
              </a:rPr>
              <a:t>Measured by completed Weighted Student Credit Hours (WSCH)</a:t>
            </a:r>
          </a:p>
          <a:p>
            <a:pPr lvl="1">
              <a:spcAft>
                <a:spcPts val="0"/>
              </a:spcAft>
            </a:pPr>
            <a:r>
              <a:rPr lang="en-US" sz="2400">
                <a:solidFill>
                  <a:schemeClr val="tx1"/>
                </a:solidFill>
                <a:sym typeface="Wingdings" panose="05000000000000000000" pitchFamily="2" charset="2"/>
              </a:rPr>
              <a:t>Not tied to enrollments or headcount; tied to completions</a:t>
            </a:r>
          </a:p>
          <a:p>
            <a:pPr lvl="1">
              <a:spcAft>
                <a:spcPts val="0"/>
              </a:spcAft>
            </a:pPr>
            <a:r>
              <a:rPr lang="en-US" sz="2400">
                <a:solidFill>
                  <a:schemeClr val="tx1"/>
                </a:solidFill>
                <a:sym typeface="Wingdings" panose="05000000000000000000" pitchFamily="2" charset="2"/>
              </a:rPr>
              <a:t>Reimbursement rate is same for all 7 instructional institutions ($156.01)</a:t>
            </a:r>
          </a:p>
          <a:p>
            <a:pPr lvl="1">
              <a:spcAft>
                <a:spcPts val="0"/>
              </a:spcAft>
            </a:pPr>
            <a:r>
              <a:rPr lang="en-US" sz="2400">
                <a:solidFill>
                  <a:schemeClr val="tx1"/>
                </a:solidFill>
                <a:sym typeface="Wingdings" panose="05000000000000000000" pitchFamily="2" charset="2"/>
              </a:rPr>
              <a:t>Based on FY18 actual WSCH; not future projections</a:t>
            </a:r>
          </a:p>
          <a:p>
            <a:pPr lvl="1">
              <a:spcAft>
                <a:spcPts val="0"/>
              </a:spcAft>
            </a:pPr>
            <a:r>
              <a:rPr lang="en-US" sz="2400">
                <a:solidFill>
                  <a:schemeClr val="tx1"/>
                </a:solidFill>
                <a:sym typeface="Wingdings" panose="05000000000000000000" pitchFamily="2" charset="2"/>
              </a:rPr>
              <a:t>Periodic adjustments are recommended by NSHE</a:t>
            </a:r>
          </a:p>
          <a:p>
            <a:pPr lvl="2">
              <a:spcAft>
                <a:spcPts val="0"/>
              </a:spcAft>
            </a:pPr>
            <a:r>
              <a:rPr lang="en-US" sz="1800">
                <a:solidFill>
                  <a:schemeClr val="tx1"/>
                </a:solidFill>
                <a:sym typeface="Wingdings" panose="05000000000000000000" pitchFamily="2" charset="2"/>
              </a:rPr>
              <a:t>2017 Session increased funding for CTE courses at community colleges (approved)</a:t>
            </a:r>
          </a:p>
          <a:p>
            <a:pPr lvl="2">
              <a:spcAft>
                <a:spcPts val="0"/>
              </a:spcAft>
            </a:pPr>
            <a:r>
              <a:rPr lang="en-US" sz="1800">
                <a:solidFill>
                  <a:schemeClr val="tx1"/>
                </a:solidFill>
                <a:sym typeface="Wingdings" panose="05000000000000000000" pitchFamily="2" charset="2"/>
              </a:rPr>
              <a:t>2019 Session being asked to include funding for Summer STEM/CTE (enhancement request)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036412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3257DB-DC6F-D947-8EAD-9C731D138B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Funding Requests Overview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CD13BFE-A68D-2D43-B727-97519768F108}"/>
              </a:ext>
            </a:extLst>
          </p:cNvPr>
          <p:cNvSpPr>
            <a:spLocks noGrp="1"/>
          </p:cNvSpPr>
          <p:nvPr>
            <p:ph type="body" idx="4294967295"/>
          </p:nvPr>
        </p:nvSpPr>
        <p:spPr>
          <a:xfrm>
            <a:off x="697424" y="1036320"/>
            <a:ext cx="8291593" cy="5137173"/>
          </a:xfrm>
          <a:prstGeom prst="rect">
            <a:avLst/>
          </a:prstGeom>
        </p:spPr>
        <p:txBody>
          <a:bodyPr>
            <a:normAutofit/>
          </a:bodyPr>
          <a:lstStyle/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sz="2400" b="1" dirty="0">
                <a:solidFill>
                  <a:schemeClr val="tx1"/>
                </a:solidFill>
                <a:sym typeface="Wingdings" panose="05000000000000000000" pitchFamily="2" charset="2"/>
              </a:rPr>
              <a:t>Formula Caseload Growth</a:t>
            </a:r>
            <a:r>
              <a:rPr lang="en-US" sz="2400" dirty="0">
                <a:solidFill>
                  <a:schemeClr val="tx1"/>
                </a:solidFill>
                <a:sym typeface="Wingdings" panose="05000000000000000000" pitchFamily="2" charset="2"/>
              </a:rPr>
              <a:t> </a:t>
            </a:r>
            <a:r>
              <a:rPr lang="en-US" sz="1800" dirty="0">
                <a:solidFill>
                  <a:schemeClr val="tx1"/>
                </a:solidFill>
                <a:sym typeface="Wingdings" panose="05000000000000000000" pitchFamily="2" charset="2"/>
              </a:rPr>
              <a:t>($21M each FY)</a:t>
            </a:r>
          </a:p>
          <a:p>
            <a:pPr lvl="1">
              <a:lnSpc>
                <a:spcPct val="120000"/>
              </a:lnSpc>
              <a:spcBef>
                <a:spcPts val="0"/>
              </a:spcBef>
            </a:pPr>
            <a:r>
              <a:rPr lang="en-US" sz="1800" dirty="0">
                <a:solidFill>
                  <a:schemeClr val="tx1"/>
                </a:solidFill>
                <a:sym typeface="Wingdings" panose="05000000000000000000" pitchFamily="2" charset="2"/>
              </a:rPr>
              <a:t>Formula adjustments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sz="2400" b="1" dirty="0">
                <a:solidFill>
                  <a:schemeClr val="tx1"/>
                </a:solidFill>
                <a:sym typeface="Wingdings" panose="05000000000000000000" pitchFamily="2" charset="2"/>
              </a:rPr>
              <a:t>Capacity Building </a:t>
            </a:r>
            <a:r>
              <a:rPr lang="en-US" sz="1800" dirty="0">
                <a:solidFill>
                  <a:schemeClr val="tx1"/>
                </a:solidFill>
                <a:sym typeface="Wingdings" panose="05000000000000000000" pitchFamily="2" charset="2"/>
              </a:rPr>
              <a:t>($18.2M in FY20; $22.45M in FY21)</a:t>
            </a:r>
          </a:p>
          <a:p>
            <a:pPr lvl="1">
              <a:lnSpc>
                <a:spcPct val="120000"/>
              </a:lnSpc>
              <a:spcBef>
                <a:spcPts val="0"/>
              </a:spcBef>
            </a:pPr>
            <a:r>
              <a:rPr lang="en-US" sz="1800" dirty="0">
                <a:solidFill>
                  <a:schemeClr val="tx1"/>
                </a:solidFill>
                <a:sym typeface="Wingdings" panose="05000000000000000000" pitchFamily="2" charset="2"/>
              </a:rPr>
              <a:t>Institution specific projects</a:t>
            </a:r>
          </a:p>
          <a:p>
            <a:pPr lvl="1">
              <a:lnSpc>
                <a:spcPct val="120000"/>
              </a:lnSpc>
              <a:spcBef>
                <a:spcPts val="0"/>
              </a:spcBef>
            </a:pPr>
            <a:r>
              <a:rPr lang="en-US" sz="1800" dirty="0">
                <a:solidFill>
                  <a:schemeClr val="tx1"/>
                </a:solidFill>
                <a:sym typeface="Wingdings" panose="05000000000000000000" pitchFamily="2" charset="2"/>
              </a:rPr>
              <a:t>Continuation of FY 19 – 5 year plans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sz="2400" dirty="0">
                <a:solidFill>
                  <a:schemeClr val="tx1"/>
                </a:solidFill>
                <a:sym typeface="Wingdings" panose="05000000000000000000" pitchFamily="2" charset="2"/>
              </a:rPr>
              <a:t>Summer School Funding </a:t>
            </a:r>
            <a:r>
              <a:rPr lang="en-US" sz="1800" dirty="0">
                <a:solidFill>
                  <a:schemeClr val="tx1"/>
                </a:solidFill>
                <a:sym typeface="Wingdings" panose="05000000000000000000" pitchFamily="2" charset="2"/>
              </a:rPr>
              <a:t>($15.4M in FY21)</a:t>
            </a:r>
          </a:p>
          <a:p>
            <a:pPr lvl="1">
              <a:lnSpc>
                <a:spcPct val="120000"/>
              </a:lnSpc>
              <a:spcBef>
                <a:spcPts val="0"/>
              </a:spcBef>
            </a:pPr>
            <a:r>
              <a:rPr lang="en-US" sz="1800" dirty="0">
                <a:solidFill>
                  <a:schemeClr val="tx1"/>
                </a:solidFill>
                <a:sym typeface="Wingdings" panose="05000000000000000000" pitchFamily="2" charset="2"/>
              </a:rPr>
              <a:t>Limited to specific STEM/CTE CIP codes</a:t>
            </a:r>
          </a:p>
          <a:p>
            <a:pPr lvl="1">
              <a:lnSpc>
                <a:spcPct val="120000"/>
              </a:lnSpc>
              <a:spcBef>
                <a:spcPts val="0"/>
              </a:spcBef>
            </a:pPr>
            <a:r>
              <a:rPr lang="en-US" sz="1800" dirty="0">
                <a:solidFill>
                  <a:schemeClr val="tx1"/>
                </a:solidFill>
                <a:sym typeface="Wingdings" panose="05000000000000000000" pitchFamily="2" charset="2"/>
              </a:rPr>
              <a:t>Increases options for degree completion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sz="2400" dirty="0">
                <a:solidFill>
                  <a:schemeClr val="tx1"/>
                </a:solidFill>
                <a:sym typeface="Wingdings" panose="05000000000000000000" pitchFamily="2" charset="2"/>
              </a:rPr>
              <a:t>New Performance Pool </a:t>
            </a:r>
            <a:r>
              <a:rPr lang="en-US" sz="1800" dirty="0">
                <a:solidFill>
                  <a:schemeClr val="tx1"/>
                </a:solidFill>
                <a:sym typeface="Wingdings" panose="05000000000000000000" pitchFamily="2" charset="2"/>
              </a:rPr>
              <a:t>($7.5M in FY21)</a:t>
            </a:r>
          </a:p>
          <a:p>
            <a:pPr lvl="1">
              <a:lnSpc>
                <a:spcPct val="120000"/>
              </a:lnSpc>
              <a:spcBef>
                <a:spcPts val="0"/>
              </a:spcBef>
            </a:pPr>
            <a:r>
              <a:rPr lang="en-US" sz="1800" dirty="0">
                <a:solidFill>
                  <a:schemeClr val="tx1"/>
                </a:solidFill>
                <a:sym typeface="Wingdings" panose="05000000000000000000" pitchFamily="2" charset="2"/>
              </a:rPr>
              <a:t>Support 5 NSHE Goals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sz="2400" b="1" dirty="0">
                <a:solidFill>
                  <a:schemeClr val="tx1"/>
                </a:solidFill>
                <a:sym typeface="Wingdings" panose="05000000000000000000" pitchFamily="2" charset="2"/>
              </a:rPr>
              <a:t>UNLV School of Medicine Ramp-Up </a:t>
            </a:r>
            <a:r>
              <a:rPr lang="en-US" sz="1800" dirty="0">
                <a:solidFill>
                  <a:schemeClr val="tx1"/>
                </a:solidFill>
                <a:sym typeface="Wingdings" panose="05000000000000000000" pitchFamily="2" charset="2"/>
              </a:rPr>
              <a:t>($4.2 M in FY20; $10.1 M in FY21)</a:t>
            </a:r>
          </a:p>
          <a:p>
            <a:pPr lvl="1">
              <a:lnSpc>
                <a:spcPct val="120000"/>
              </a:lnSpc>
              <a:spcBef>
                <a:spcPts val="0"/>
              </a:spcBef>
            </a:pPr>
            <a:r>
              <a:rPr lang="en-US" sz="1800" dirty="0">
                <a:solidFill>
                  <a:schemeClr val="tx1"/>
                </a:solidFill>
                <a:sym typeface="Wingdings" panose="05000000000000000000" pitchFamily="2" charset="2"/>
              </a:rPr>
              <a:t>Additional Staff &amp; Operating for 60 students/year growth</a:t>
            </a:r>
          </a:p>
          <a:p>
            <a:pPr lvl="1">
              <a:lnSpc>
                <a:spcPct val="120000"/>
              </a:lnSpc>
              <a:spcBef>
                <a:spcPts val="0"/>
              </a:spcBef>
            </a:pPr>
            <a:r>
              <a:rPr lang="en-US" sz="1800" dirty="0">
                <a:solidFill>
                  <a:schemeClr val="tx1"/>
                </a:solidFill>
                <a:sym typeface="Wingdings" panose="05000000000000000000" pitchFamily="2" charset="2"/>
              </a:rPr>
              <a:t>Achieve goal of 240 student enrollments by FY 21</a:t>
            </a:r>
            <a:endParaRPr lang="en-US" sz="2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31987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352978-C1EA-4A69-824A-0479E8725E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Formula Caseload Growth (base)</a:t>
            </a:r>
            <a:endParaRPr lang="en-US" dirty="0"/>
          </a:p>
        </p:txBody>
      </p:sp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B7885ADB-1DFF-4F44-9782-1A54EF74541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89337940"/>
              </p:ext>
            </p:extLst>
          </p:nvPr>
        </p:nvGraphicFramePr>
        <p:xfrm>
          <a:off x="1208604" y="1330164"/>
          <a:ext cx="6868595" cy="447627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89558">
                  <a:extLst>
                    <a:ext uri="{9D8B030D-6E8A-4147-A177-3AD203B41FA5}">
                      <a16:colId xmlns:a16="http://schemas.microsoft.com/office/drawing/2014/main" val="1228072321"/>
                    </a:ext>
                  </a:extLst>
                </a:gridCol>
                <a:gridCol w="1868466">
                  <a:extLst>
                    <a:ext uri="{9D8B030D-6E8A-4147-A177-3AD203B41FA5}">
                      <a16:colId xmlns:a16="http://schemas.microsoft.com/office/drawing/2014/main" val="636991788"/>
                    </a:ext>
                  </a:extLst>
                </a:gridCol>
                <a:gridCol w="1710571">
                  <a:extLst>
                    <a:ext uri="{9D8B030D-6E8A-4147-A177-3AD203B41FA5}">
                      <a16:colId xmlns:a16="http://schemas.microsoft.com/office/drawing/2014/main" val="2316127519"/>
                    </a:ext>
                  </a:extLst>
                </a:gridCol>
              </a:tblGrid>
              <a:tr h="497364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Caseload Growth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FY 20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FY 21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3621517668"/>
                  </a:ext>
                </a:extLst>
              </a:tr>
              <a:tr h="497364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UNLV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$10.78m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$10.78m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904560646"/>
                  </a:ext>
                </a:extLst>
              </a:tr>
              <a:tr h="497364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UNR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$6.46m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$6.46m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82091679"/>
                  </a:ext>
                </a:extLst>
              </a:tr>
              <a:tr h="497364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CSN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$1.32m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$1.32m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3931646926"/>
                  </a:ext>
                </a:extLst>
              </a:tr>
              <a:tr h="497364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GBC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($1.18m)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($1.18m)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3471169780"/>
                  </a:ext>
                </a:extLst>
              </a:tr>
              <a:tr h="497364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TMCC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($0.28m)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($0.28m)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3134282819"/>
                  </a:ext>
                </a:extLst>
              </a:tr>
              <a:tr h="497364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WNC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$0.38m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$0.38m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623344668"/>
                  </a:ext>
                </a:extLst>
              </a:tr>
              <a:tr h="497364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NSC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$3.84m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$3.84m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649808486"/>
                  </a:ext>
                </a:extLst>
              </a:tr>
              <a:tr h="497364"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/>
                        <a:t>Total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/>
                        <a:t>$21.13m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/>
                        <a:t>$21.13m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0768582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0723752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1743</TotalTime>
  <Words>947</Words>
  <Application>Microsoft Macintosh PowerPoint</Application>
  <PresentationFormat>On-screen Show (4:3)</PresentationFormat>
  <Paragraphs>215</Paragraphs>
  <Slides>19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19</vt:i4>
      </vt:variant>
    </vt:vector>
  </HeadingPairs>
  <TitlesOfParts>
    <vt:vector size="23" baseType="lpstr">
      <vt:lpstr>Arial</vt:lpstr>
      <vt:lpstr>Calibri</vt:lpstr>
      <vt:lpstr>Office Theme</vt:lpstr>
      <vt:lpstr>1_Office Theme</vt:lpstr>
      <vt:lpstr>2019 Legislative Overview</vt:lpstr>
      <vt:lpstr>2019 Session</vt:lpstr>
      <vt:lpstr>NSHE Institutions</vt:lpstr>
      <vt:lpstr>PowerPoint Presentation</vt:lpstr>
      <vt:lpstr>PowerPoint Presentation</vt:lpstr>
      <vt:lpstr>PowerPoint Presentation</vt:lpstr>
      <vt:lpstr>Funding Formula Overview</vt:lpstr>
      <vt:lpstr>Funding Requests Overview</vt:lpstr>
      <vt:lpstr>Formula Caseload Growth (base)</vt:lpstr>
      <vt:lpstr>Capacity Building</vt:lpstr>
      <vt:lpstr>Summer School (not funded)</vt:lpstr>
      <vt:lpstr>Performance Pool (not funded)</vt:lpstr>
      <vt:lpstr>Faculty/Staff Compensation (not funded)</vt:lpstr>
      <vt:lpstr>Non-Formula Budget Enhancements</vt:lpstr>
      <vt:lpstr>PowerPoint Presentation</vt:lpstr>
      <vt:lpstr>Prison Education</vt:lpstr>
      <vt:lpstr>State-Supported Financial Aid Programs</vt:lpstr>
      <vt:lpstr>Other Interests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Elevator Speech to Success with Elected Officials</dc:title>
  <cp:lastModifiedBy>Kyle Dalpe</cp:lastModifiedBy>
  <cp:revision>39</cp:revision>
  <dcterms:modified xsi:type="dcterms:W3CDTF">2019-03-27T16:30:26Z</dcterms:modified>
</cp:coreProperties>
</file>