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4392-8990-4407-99E3-642E12C05584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04382-C04B-4153-9B93-5DA7A2EC6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effectLst/>
              </a:rPr>
              <a:t>Source:  Governor’s Office of Economic Development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04382-C04B-4153-9B93-5DA7A2EC6C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6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*Source:  Department of Health &amp; Human Services, Division of Welfare &amp; Supportive Services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04382-C04B-4153-9B93-5DA7A2EC6C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5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://www.chileprevencion.cl/check-list-de-todo-tipo-descarga-gratis-resubido.html" TargetMode="External"/><Relationship Id="rId6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gif"/><Relationship Id="rId5" Type="http://schemas.openxmlformats.org/officeDocument/2006/relationships/hyperlink" Target="https://lacienciaysusdemonios.com/tag/ciclo-circanual/" TargetMode="External"/><Relationship Id="rId6" Type="http://schemas.openxmlformats.org/officeDocument/2006/relationships/hyperlink" Target="https://creativecommons.org/licenses/by-nc-nd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fr.wikiversity.org/wiki/fichier:un1.svg" TargetMode="External"/><Relationship Id="rId5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commons.wikimedia.org/wiki/file:deux.svg" TargetMode="External"/><Relationship Id="rId5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it.wiktionary.org/wiki/tre" TargetMode="External"/><Relationship Id="rId5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hyperlink" Target="http://cute-pictures.blogspot.com/2010/06/hands-together.html" TargetMode="External"/><Relationship Id="rId6" Type="http://schemas.openxmlformats.org/officeDocument/2006/relationships/hyperlink" Target="https://creativecommons.org/licenses/by/2.5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mebhuauchinango.wikispaces.com/" TargetMode="External"/><Relationship Id="rId5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commons.wikimedia.org/wiki/File:Road_Sign_Welcome_to_Nevada.jpg" TargetMode="External"/><Relationship Id="rId5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hyperlink" Target="http://www.cruxcatalyst.com/2013/06/13/how-an-offers-needs-market-helps-build-sustainable-practice/" TargetMode="External"/><Relationship Id="rId7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stinsonbc.wikispaces.com/1-2+-+Wellness+Triangle" TargetMode="External"/><Relationship Id="rId4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blogger.blogspot.com/2013/04/best-self-help-books-are-required-for.html" TargetMode="External"/><Relationship Id="rId4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bytheirstrangefruit.blogspot.com/2015/11/from-awareness-to-action-part-2.html" TargetMode="External"/><Relationship Id="rId5" Type="http://schemas.openxmlformats.org/officeDocument/2006/relationships/hyperlink" Target="https://creativecommons.org/licenses/by-nc-nd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00FB4-6679-470D-8A09-E53BA92BF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012" y="2197100"/>
            <a:ext cx="9424988" cy="1943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Workforce Development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Expanding the Target Population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The SNAP Pilot Program – A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391C63B-9409-43FE-B3C8-05C2F406E30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D4D2D43-3C80-463E-95BA-95EDCFE52A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xmlns="" id="{A79495A4-D8D7-4D35-B403-4A8B70B488CA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957724-119C-408E-8AAA-1BE4E53F6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6793" r="-4" b="-4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6A8F816-AC43-412D-A97C-04A5F187F19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3C200A6-A160-4D61-B495-766D61704C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A65C50F5-3FA5-496C-AE9D-9B2D18BA72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93A0E285-6A59-4F32-954F-F4D01CF18A2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47449E1-B2FD-40EC-B9B6-3B04F869170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374C7DBB-A645-4225-913A-B32BF022CF3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02763F9E-06D4-44F8-99B7-F03E46503C5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F9485170-FF6A-4C2C-AD53-F75775B6A3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5A3B546C-8D41-4BED-9C42-40AA55B97D4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1D3BFA4D-2052-4626-BD98-6ED846E771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9B1795D5-2BDD-4792-9724-B7FFD0A2B6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FC57801A-7AC9-41A1-BC38-77918A1B4F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xmlns="" id="{82E16F78-76A8-4502-BDD1-C56EE245CF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223BA1AA-E97D-4933-9448-B450686246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xmlns="" id="{B914E16B-686D-4E93-AF1A-48016E5FC5D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2BE217F2-46D9-4542-A0CA-62A6BDFA02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xmlns="" id="{0295D04E-B04B-4149-B449-82C021A0CBD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1B45069A-DE6E-4DAC-B4FB-53E0BE0F2D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2381C171-634E-4582-8BCF-4B1465D3CE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CDE96AC1-974B-46DC-8856-FF24F21FD0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xmlns="" id="{E9E50B46-EEFE-4F1F-A66C-01A3056E4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xmlns="" id="{39C19F1F-0A32-47E4-B860-E7238095B9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9BC5FEDC-F173-42DA-B6B4-38887BEBBB7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xmlns="" id="{F603B486-2B6A-427C-B213-94D62DEE7FE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xmlns="" id="{9923324F-5ABA-4211-BFD5-3C7210A3DCE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xmlns="" id="{174E15FD-3C22-42F2-86C1-816A41A113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xmlns="" id="{97DBD1EA-E545-4370-BDAE-BCADFCAE02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349BB900-4B0A-4A52-91D0-BA1251DD91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xmlns="" id="{6806FA38-BF37-458D-8FA3-FFAE06373FA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D932FFD-96DA-4DCC-9719-F5734FC553E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xmlns="" id="{55D6D3C9-0B00-4009-8DD3-C64858A9A1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8D8B5E4D-FF9B-4CED-91C9-B2800B3DAC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xmlns="" id="{6A4620BB-BF1E-4B42-870C-57EC0C649B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4F5B49D4-1AE0-44C9-AEDE-8F98DC508BC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xmlns="" id="{83722B55-49D5-4B14-8816-40F027BB5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xmlns="" id="{B501AD49-DB3F-4688-9FBD-D5856C90B3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xmlns="" id="{4414AF2C-5011-4941-A5FC-9F0BFFDA13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xmlns="" id="{E43B9AC1-EA63-4CBE-A044-814D130F4E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xmlns="" id="{FE925601-6A24-4966-AB9C-96A5FD1FD91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xmlns="" id="{07904E40-954B-44B5-8DEF-ABBAAB3EF0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xmlns="" id="{D5D18F9A-64A1-491E-8420-D9E6A9659F2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C0506166-82B1-452B-A872-793A8226E1A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xmlns="" id="{E86143AC-3ED1-4B89-88B2-9B34834B21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xmlns="" id="{2506B36D-400D-4AE7-854E-81E7D17114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xmlns="" id="{FAC469E8-99A7-4A3B-AA77-7D3F8B5A14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xmlns="" id="{C9D4AC33-8E6A-487F-B207-0910573B2F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xmlns="" id="{5169DB35-0F33-4D65-A6A7-B29435846C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xmlns="" id="{276CF58E-C966-4C95-A574-042E4A0564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xmlns="" id="{39352F72-1FD1-480D-8480-5B8D4AEE22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xmlns="" id="{387FF91D-79A1-4BEE-B978-9A4CA48C50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xmlns="" id="{A4378872-C560-4526-A46E-8E7744EDD9B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xmlns="" id="{7CACB4BC-B52B-499B-87DB-D29BDA3206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xmlns="" id="{A54207F8-153A-46DB-9031-D45E462B70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xmlns="" id="{3D28E5BB-BD55-40DE-83C3-67FD3B1A2D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xmlns="" id="{F5C4D757-8A6D-4D97-A17E-BF0D0EFD0D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2E104-B273-4F32-AA88-7E98E9EC9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25601"/>
            <a:ext cx="6015038" cy="4533899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000" dirty="0">
                <a:effectLst/>
              </a:rPr>
              <a:t>Industry: Manufacturing - check</a:t>
            </a:r>
          </a:p>
          <a:p>
            <a:pPr lvl="0">
              <a:lnSpc>
                <a:spcPct val="110000"/>
              </a:lnSpc>
            </a:pPr>
            <a:r>
              <a:rPr lang="en-US" sz="2000" dirty="0">
                <a:effectLst/>
              </a:rPr>
              <a:t>Employers:  Tesla, Panasonic, </a:t>
            </a:r>
            <a:r>
              <a:rPr lang="en-US" sz="2000" dirty="0" err="1">
                <a:effectLst/>
              </a:rPr>
              <a:t>Clickbond</a:t>
            </a:r>
            <a:r>
              <a:rPr lang="en-US" sz="2000" dirty="0">
                <a:effectLst/>
              </a:rPr>
              <a:t> – check</a:t>
            </a:r>
          </a:p>
          <a:p>
            <a:pPr lvl="0">
              <a:lnSpc>
                <a:spcPct val="110000"/>
              </a:lnSpc>
            </a:pPr>
            <a:r>
              <a:rPr lang="en-US" sz="2000" dirty="0">
                <a:effectLst/>
              </a:rPr>
              <a:t>Training:  MT1 (Manufacturing Technician 1) – check</a:t>
            </a:r>
          </a:p>
          <a:p>
            <a:pPr lvl="0">
              <a:lnSpc>
                <a:spcPct val="110000"/>
              </a:lnSpc>
            </a:pPr>
            <a:r>
              <a:rPr lang="en-US" sz="2000" dirty="0">
                <a:effectLst/>
              </a:rPr>
              <a:t>Wages:  $15-16/hour, with increases based on skill growth - check</a:t>
            </a:r>
          </a:p>
          <a:p>
            <a:pPr lvl="0">
              <a:lnSpc>
                <a:spcPct val="110000"/>
              </a:lnSpc>
            </a:pPr>
            <a:r>
              <a:rPr lang="en-US" sz="2000" dirty="0">
                <a:effectLst/>
              </a:rPr>
              <a:t>Institution:  Western Nevada College – check</a:t>
            </a:r>
          </a:p>
          <a:p>
            <a:pPr lvl="0">
              <a:lnSpc>
                <a:spcPct val="110000"/>
              </a:lnSpc>
            </a:pPr>
            <a:r>
              <a:rPr lang="en-US" sz="2000" dirty="0">
                <a:effectLst/>
              </a:rPr>
              <a:t>Candidate Source:  Department of Welfare &amp; Supportive Services – check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EC0D16-6920-4B99-830E-CA71ADDA0806}"/>
              </a:ext>
            </a:extLst>
          </p:cNvPr>
          <p:cNvSpPr txBox="1"/>
          <p:nvPr/>
        </p:nvSpPr>
        <p:spPr>
          <a:xfrm>
            <a:off x="10072509" y="6564267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www.chileprevencion.cl/check-list-de-todo-tipo-descarga-gratis-resubido.html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/2.0/"/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2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88D0C-40A8-4885-B24F-DA04373A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89BC2-B0E0-41A7-8FC1-4A3F2D26C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364788" cy="3989995"/>
          </a:xfrm>
        </p:spPr>
        <p:txBody>
          <a:bodyPr/>
          <a:lstStyle/>
          <a:p>
            <a:pPr lvl="0"/>
            <a:r>
              <a:rPr lang="en-US" sz="3200" dirty="0">
                <a:effectLst/>
              </a:rPr>
              <a:t>Funding the pilot under the </a:t>
            </a:r>
            <a:r>
              <a:rPr lang="en-US" sz="3200" u="sng" dirty="0">
                <a:effectLst/>
              </a:rPr>
              <a:t>Workforce Innovation for a New Nevada Fund</a:t>
            </a:r>
            <a:r>
              <a:rPr lang="en-US" sz="3200" dirty="0">
                <a:effectLst/>
              </a:rPr>
              <a:t> required:</a:t>
            </a:r>
          </a:p>
          <a:p>
            <a:pPr lvl="1"/>
            <a:r>
              <a:rPr lang="en-US" sz="2400" dirty="0">
                <a:effectLst/>
              </a:rPr>
              <a:t>Employer demand for a skill the state (or region) does not have in abundance</a:t>
            </a:r>
          </a:p>
          <a:p>
            <a:pPr lvl="1"/>
            <a:r>
              <a:rPr lang="en-US" sz="2400" dirty="0">
                <a:effectLst/>
              </a:rPr>
              <a:t>Specific employers with openings, and a willingness to hire these candidates</a:t>
            </a:r>
          </a:p>
          <a:p>
            <a:pPr lvl="1"/>
            <a:r>
              <a:rPr lang="en-US" sz="2400" dirty="0">
                <a:effectLst/>
              </a:rPr>
              <a:t>A sponsoring institution that will provide training</a:t>
            </a:r>
          </a:p>
          <a:p>
            <a:pPr lvl="1"/>
            <a:r>
              <a:rPr lang="en-US" sz="2400" dirty="0">
                <a:effectLst/>
              </a:rPr>
              <a:t>Curriculum ready for delivery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1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391C63B-9409-43FE-B3C8-05C2F406E30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D4D2D43-3C80-463E-95BA-95EDCFE52A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A79495A4-D8D7-4D35-B403-4A8B70B488CA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xmlns="" id="{70ECBEEE-CF4D-41A7-BE53-40B232BDDA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2325" r="4778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6A8F816-AC43-412D-A97C-04A5F187F19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3C200A6-A160-4D61-B495-766D61704C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A65C50F5-3FA5-496C-AE9D-9B2D18BA72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93A0E285-6A59-4F32-954F-F4D01CF18A2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47449E1-B2FD-40EC-B9B6-3B04F869170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374C7DBB-A645-4225-913A-B32BF022CF3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02763F9E-06D4-44F8-99B7-F03E46503C5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F9485170-FF6A-4C2C-AD53-F75775B6A3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5A3B546C-8D41-4BED-9C42-40AA55B97D4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1D3BFA4D-2052-4626-BD98-6ED846E771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9B1795D5-2BDD-4792-9724-B7FFD0A2B6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FC57801A-7AC9-41A1-BC38-77918A1B4F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xmlns="" id="{82E16F78-76A8-4502-BDD1-C56EE245CF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223BA1AA-E97D-4933-9448-B450686246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xmlns="" id="{B914E16B-686D-4E93-AF1A-48016E5FC5D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2BE217F2-46D9-4542-A0CA-62A6BDFA02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xmlns="" id="{0295D04E-B04B-4149-B449-82C021A0CBD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1B45069A-DE6E-4DAC-B4FB-53E0BE0F2D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2381C171-634E-4582-8BCF-4B1465D3CE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CDE96AC1-974B-46DC-8856-FF24F21FD0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xmlns="" id="{E9E50B46-EEFE-4F1F-A66C-01A3056E4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xmlns="" id="{39C19F1F-0A32-47E4-B860-E7238095B9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9BC5FEDC-F173-42DA-B6B4-38887BEBBB7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xmlns="" id="{F603B486-2B6A-427C-B213-94D62DEE7FE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xmlns="" id="{9923324F-5ABA-4211-BFD5-3C7210A3DCE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xmlns="" id="{174E15FD-3C22-42F2-86C1-816A41A113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xmlns="" id="{97DBD1EA-E545-4370-BDAE-BCADFCAE02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349BB900-4B0A-4A52-91D0-BA1251DD91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xmlns="" id="{6806FA38-BF37-458D-8FA3-FFAE06373FA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D932FFD-96DA-4DCC-9719-F5734FC553E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xmlns="" id="{55D6D3C9-0B00-4009-8DD3-C64858A9A1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8D8B5E4D-FF9B-4CED-91C9-B2800B3DAC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xmlns="" id="{6A4620BB-BF1E-4B42-870C-57EC0C649B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4F5B49D4-1AE0-44C9-AEDE-8F98DC508BC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xmlns="" id="{83722B55-49D5-4B14-8816-40F027BB5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xmlns="" id="{B501AD49-DB3F-4688-9FBD-D5856C90B3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xmlns="" id="{4414AF2C-5011-4941-A5FC-9F0BFFDA13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xmlns="" id="{E43B9AC1-EA63-4CBE-A044-814D130F4E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xmlns="" id="{FE925601-6A24-4966-AB9C-96A5FD1FD91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xmlns="" id="{07904E40-954B-44B5-8DEF-ABBAAB3EF0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xmlns="" id="{D5D18F9A-64A1-491E-8420-D9E6A9659F2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C0506166-82B1-452B-A872-793A8226E1A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xmlns="" id="{E86143AC-3ED1-4B89-88B2-9B34834B21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xmlns="" id="{2506B36D-400D-4AE7-854E-81E7D17114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xmlns="" id="{FAC469E8-99A7-4A3B-AA77-7D3F8B5A14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xmlns="" id="{C9D4AC33-8E6A-487F-B207-0910573B2F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xmlns="" id="{5169DB35-0F33-4D65-A6A7-B29435846C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xmlns="" id="{276CF58E-C966-4C95-A574-042E4A0564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xmlns="" id="{39352F72-1FD1-480D-8480-5B8D4AEE22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xmlns="" id="{387FF91D-79A1-4BEE-B978-9A4CA48C50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xmlns="" id="{A4378872-C560-4526-A46E-8E7744EDD9B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xmlns="" id="{7CACB4BC-B52B-499B-87DB-D29BDA3206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xmlns="" id="{A54207F8-153A-46DB-9031-D45E462B70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xmlns="" id="{3D28E5BB-BD55-40DE-83C3-67FD3B1A2D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xmlns="" id="{F5C4D757-8A6D-4D97-A17E-BF0D0EFD0D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3E52DF-EF12-4C23-8497-8CE23EE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507" y="1744663"/>
            <a:ext cx="4598986" cy="28638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effectLst/>
              </a:rPr>
              <a:t>Craft a pilot, that will roll out in three phases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DC477-7146-4098-B856-83DFDBB76E00}"/>
              </a:ext>
            </a:extLst>
          </p:cNvPr>
          <p:cNvSpPr txBox="1"/>
          <p:nvPr/>
        </p:nvSpPr>
        <p:spPr>
          <a:xfrm>
            <a:off x="9759260" y="6631766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lacienciaysusdemonios.com/tag/ciclo-circanual/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/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7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17B5973-F4A6-4576-8F67-044AB28E0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31911" y="2097088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85B67-B992-4060-8EB3-0219FCD7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u="sng" dirty="0">
                <a:effectLst/>
              </a:rPr>
              <a:t>Phase One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12259B-861F-4696-8560-184E4B34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113501"/>
            <a:ext cx="6012832" cy="3541714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effectLst/>
              </a:rPr>
              <a:t>Twenty</a:t>
            </a:r>
            <a:r>
              <a:rPr lang="en-US" dirty="0">
                <a:effectLst/>
              </a:rPr>
              <a:t> candidates referred by the DHHS Department of Welfare &amp; Supportive Services to begin January 20, 2018.</a:t>
            </a:r>
          </a:p>
          <a:p>
            <a:pPr lvl="2"/>
            <a:r>
              <a:rPr lang="en-US" dirty="0">
                <a:effectLst/>
              </a:rPr>
              <a:t>MT1 Training</a:t>
            </a:r>
          </a:p>
          <a:p>
            <a:pPr lvl="2"/>
            <a:r>
              <a:rPr lang="en-US" dirty="0">
                <a:effectLst/>
              </a:rPr>
              <a:t>ACT Testing to obtain a National Career Readiness Certificate</a:t>
            </a:r>
          </a:p>
          <a:p>
            <a:pPr lvl="2"/>
            <a:r>
              <a:rPr lang="en-US" dirty="0">
                <a:effectLst/>
              </a:rPr>
              <a:t>Hiring a teaching assistant assigned exclusively to the cohort, to provide additional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CCED01-DF1E-49E5-8B2B-F53051E3BDC9}"/>
              </a:ext>
            </a:extLst>
          </p:cNvPr>
          <p:cNvSpPr txBox="1"/>
          <p:nvPr/>
        </p:nvSpPr>
        <p:spPr>
          <a:xfrm>
            <a:off x="9168474" y="665794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r.wikiversity.org/wiki/fichier:un1.sv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6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A9A4B6C-45F5-4BBF-9FC5-206B2450B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1413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F78E8-AB03-41A1-ADF9-D48B28B4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u="sng" dirty="0">
                <a:effectLst/>
              </a:rPr>
              <a:t>Phase Two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732C7-8066-4942-8E76-C4C15FB0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08" y="1908696"/>
            <a:ext cx="6928821" cy="480799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US" sz="2000" dirty="0">
                <a:effectLst/>
              </a:rPr>
              <a:t>Additional </a:t>
            </a:r>
            <a:r>
              <a:rPr lang="en-US" sz="2000" b="1" dirty="0">
                <a:effectLst/>
              </a:rPr>
              <a:t>one hundred</a:t>
            </a:r>
            <a:r>
              <a:rPr lang="en-US" sz="2000" dirty="0">
                <a:effectLst/>
              </a:rPr>
              <a:t> candidates, expanding the pool to include Carson City and Reno, and beginning in the summer of 2018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effectLst/>
              </a:rPr>
              <a:t>Additional funding from the WINN Fund through GOED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effectLst/>
              </a:rPr>
              <a:t>Western Nevada College and Truckee Meadows Community College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effectLst/>
              </a:rPr>
              <a:t>MT1 Training through WNC and P3 Training through TMCC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effectLst/>
              </a:rPr>
              <a:t>ACT Testing to obtain a National Career Readiness Certificate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effectLst/>
              </a:rPr>
              <a:t>Teaching assistants assigned to each cohort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effectLst/>
              </a:rPr>
              <a:t>Researcher engaged to document impact on individual candidates and the SNAP program resources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ED4F7A-9E2F-4360-9E54-B7C03369A46D}"/>
              </a:ext>
            </a:extLst>
          </p:cNvPr>
          <p:cNvSpPr txBox="1"/>
          <p:nvPr/>
        </p:nvSpPr>
        <p:spPr>
          <a:xfrm>
            <a:off x="9193874" y="656215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commons.wikimedia.org/wiki/file:deux.sv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0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A2E3802-C196-4473-8572-4892D73A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1411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E1CAF-DAFA-49DE-85E5-DAF44266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sz="5400" u="sng" dirty="0">
                <a:effectLst/>
              </a:rPr>
              <a:t>Phase Three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D049CB-B84E-4AE1-BC59-497532A9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678" y="2672554"/>
            <a:ext cx="6636721" cy="2703513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Expand program to southern Nevada and eastern Nevada; and potentially serve additional industry sectors, including: </a:t>
            </a:r>
            <a:r>
              <a:rPr lang="en-US" sz="2800" u="sng" dirty="0">
                <a:effectLst/>
              </a:rPr>
              <a:t>Healthcare</a:t>
            </a:r>
            <a:r>
              <a:rPr lang="en-US" sz="2800" dirty="0">
                <a:effectLst/>
              </a:rPr>
              <a:t>, </a:t>
            </a:r>
            <a:r>
              <a:rPr lang="en-US" sz="2800" u="sng" dirty="0">
                <a:effectLst/>
              </a:rPr>
              <a:t>Mining</a:t>
            </a:r>
            <a:r>
              <a:rPr lang="en-US" sz="2800" dirty="0">
                <a:effectLst/>
              </a:rPr>
              <a:t>, and </a:t>
            </a:r>
            <a:r>
              <a:rPr lang="en-US" sz="2800" u="sng" dirty="0">
                <a:effectLst/>
              </a:rPr>
              <a:t>Logistics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870DF7-85BA-4278-BA3A-EAF397FEFC05}"/>
              </a:ext>
            </a:extLst>
          </p:cNvPr>
          <p:cNvSpPr txBox="1"/>
          <p:nvPr/>
        </p:nvSpPr>
        <p:spPr>
          <a:xfrm>
            <a:off x="9003374" y="654945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it.wiktionary.org/wiki/tre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3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91C63B-9409-43FE-B3C8-05C2F406E30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D4D2D43-3C80-463E-95BA-95EDCFE52A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xmlns="" id="{A79495A4-D8D7-4D35-B403-4A8B70B488CA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 descr="A picture containing person, animal, cutting, man&#10;&#10;Description generated with high confidence">
            <a:extLst>
              <a:ext uri="{FF2B5EF4-FFF2-40B4-BE49-F238E27FC236}">
                <a16:creationId xmlns:a16="http://schemas.microsoft.com/office/drawing/2014/main" xmlns="" id="{CEAECEB0-22B1-4050-87C1-A06768FFF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3208" r="27403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6A8F816-AC43-412D-A97C-04A5F187F19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3C200A6-A160-4D61-B495-766D61704C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A65C50F5-3FA5-496C-AE9D-9B2D18BA72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93A0E285-6A59-4F32-954F-F4D01CF18A2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47449E1-B2FD-40EC-B9B6-3B04F869170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374C7DBB-A645-4225-913A-B32BF022CF3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02763F9E-06D4-44F8-99B7-F03E46503C5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F9485170-FF6A-4C2C-AD53-F75775B6A3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xmlns="" id="{5A3B546C-8D41-4BED-9C42-40AA55B97D4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xmlns="" id="{1D3BFA4D-2052-4626-BD98-6ED846E771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="" id="{9B1795D5-2BDD-4792-9724-B7FFD0A2B6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xmlns="" id="{FC57801A-7AC9-41A1-BC38-77918A1B4F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="" id="{82E16F78-76A8-4502-BDD1-C56EE245CF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xmlns="" id="{223BA1AA-E97D-4933-9448-B450686246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="" id="{B914E16B-686D-4E93-AF1A-48016E5FC5D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xmlns="" id="{2BE217F2-46D9-4542-A0CA-62A6BDFA02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295D04E-B04B-4149-B449-82C021A0CBD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="" id="{1B45069A-DE6E-4DAC-B4FB-53E0BE0F2D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="" id="{2381C171-634E-4582-8BCF-4B1465D3CE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="" id="{CDE96AC1-974B-46DC-8856-FF24F21FD0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xmlns="" id="{E9E50B46-EEFE-4F1F-A66C-01A3056E4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="" id="{39C19F1F-0A32-47E4-B860-E7238095B9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xmlns="" id="{9BC5FEDC-F173-42DA-B6B4-38887BEBBB7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xmlns="" id="{F603B486-2B6A-427C-B213-94D62DEE7FE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xmlns="" id="{9923324F-5ABA-4211-BFD5-3C7210A3DCE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xmlns="" id="{174E15FD-3C22-42F2-86C1-816A41A113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xmlns="" id="{97DBD1EA-E545-4370-BDAE-BCADFCAE02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xmlns="" id="{349BB900-4B0A-4A52-91D0-BA1251DD91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xmlns="" id="{6806FA38-BF37-458D-8FA3-FFAE06373FA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4D932FFD-96DA-4DCC-9719-F5734FC553E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xmlns="" id="{55D6D3C9-0B00-4009-8DD3-C64858A9A1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xmlns="" id="{8D8B5E4D-FF9B-4CED-91C9-B2800B3DAC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xmlns="" id="{6A4620BB-BF1E-4B42-870C-57EC0C649B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4F5B49D4-1AE0-44C9-AEDE-8F98DC508BC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xmlns="" id="{83722B55-49D5-4B14-8816-40F027BB5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xmlns="" id="{B501AD49-DB3F-4688-9FBD-D5856C90B3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xmlns="" id="{4414AF2C-5011-4941-A5FC-9F0BFFDA13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xmlns="" id="{E43B9AC1-EA63-4CBE-A044-814D130F4E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xmlns="" id="{FE925601-6A24-4966-AB9C-96A5FD1FD91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xmlns="" id="{07904E40-954B-44B5-8DEF-ABBAAB3EF0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xmlns="" id="{D5D18F9A-64A1-491E-8420-D9E6A9659F2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C0506166-82B1-452B-A872-793A8226E1A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xmlns="" id="{E86143AC-3ED1-4B89-88B2-9B34834B21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xmlns="" id="{2506B36D-400D-4AE7-854E-81E7D17114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xmlns="" id="{FAC469E8-99A7-4A3B-AA77-7D3F8B5A14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xmlns="" id="{C9D4AC33-8E6A-487F-B207-0910573B2F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xmlns="" id="{5169DB35-0F33-4D65-A6A7-B29435846C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xmlns="" id="{276CF58E-C966-4C95-A574-042E4A0564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xmlns="" id="{39352F72-1FD1-480D-8480-5B8D4AEE22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xmlns="" id="{387FF91D-79A1-4BEE-B978-9A4CA48C50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xmlns="" id="{A4378872-C560-4526-A46E-8E7744EDD9B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xmlns="" id="{7CACB4BC-B52B-499B-87DB-D29BDA3206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xmlns="" id="{A54207F8-153A-46DB-9031-D45E462B70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xmlns="" id="{3D28E5BB-BD55-40DE-83C3-67FD3B1A2D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xmlns="" id="{F5C4D757-8A6D-4D97-A17E-BF0D0EFD0D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A2588-71B7-4338-A6F5-948B1D3F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en-US" u="sng">
                <a:effectLst/>
              </a:rPr>
              <a:t>Wins</a:t>
            </a:r>
            <a:r>
              <a:rPr lang="en-US">
                <a:effectLst/>
              </a:rPr>
              <a:t>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75B0C-FA0E-4EEF-85F4-C446AE1A5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3" y="1658938"/>
            <a:ext cx="5872164" cy="4360863"/>
          </a:xfrm>
        </p:spPr>
        <p:txBody>
          <a:bodyPr>
            <a:normAutofit fontScale="92500"/>
          </a:bodyPr>
          <a:lstStyle/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Serve an untapped population of students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Increased enrollment in skill-based curricula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Inter-agency collaboration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45% of training expenditures matched by the federal department of health &amp; human services, projected use to expand the reach of the program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Expanding the skilled workforce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Decreasing dependence on a public assistance program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6EF9C1-7164-4DF3-A29C-C820041BB54C}"/>
              </a:ext>
            </a:extLst>
          </p:cNvPr>
          <p:cNvSpPr txBox="1"/>
          <p:nvPr/>
        </p:nvSpPr>
        <p:spPr>
          <a:xfrm>
            <a:off x="9996310" y="6631766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cute-pictures.blogspot.com/2010/06/hands-together.html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/2.5/"/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6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xmlns="" id="{33D44672-E0E3-4674-950D-BD508BE453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320E816-B393-45A7-B72E-0E7957C1F57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FA8BF52E-F01E-4F10-AD3E-209E6561106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5CCD0569-C62E-48FB-A8BB-6BC8387F18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174BD00C-33C4-4671-B4FE-160539C7CCF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xmlns="" id="{FBA088E6-2B20-422C-B1A4-FC1D5C83BD42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59E0759F-8BBC-4BFB-BFC8-88089196BA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841556E7-C3FA-4293-BC40-79A114184E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5776AD70-B265-4282-9F6D-A6FF2968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8B4764B4-C673-4421-9691-45A236FA5AD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820C4B27-9DCA-4BE7-8DA2-F0CEDA297B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10228B76-9508-4406-9511-086A595AA4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CB09C001-F04E-43E0-B05A-ED31B2EA1B5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xmlns="" id="{015DC477-AE9B-4344-B43E-7C294BEA8CB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230F46F5-5693-4D4E-BE6D-B4721D6365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xmlns="" id="{C5037ACC-178A-49DD-94AD-8B2842E6480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B57FC6E7-5636-4B0D-BCEF-F0FF4CF63F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xmlns="" id="{AEAF7536-4FD5-40B2-A47E-12701FBF600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492EE95C-CA9E-4C04-8904-AD4E3CF12B3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4176F3CC-BEC5-48D6-9EC4-FE53B35A5E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1843132F-2E68-467D-8203-4734ED67E76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xmlns="" id="{2BB3C725-0DC0-42C7-8DE6-1759523ECEB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xmlns="" id="{B6DD478C-18EF-4E12-8F25-30385944FD5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9BF402B3-6657-427D-8B4C-4D183AE184A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xmlns="" id="{8B9AD51E-B681-4AB6-8328-020F97F0EF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xmlns="" id="{965C3DF4-5EE2-438F-BAD8-1263AA5DBD5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xmlns="" id="{13FD4F16-837E-4B6E-A8BF-52FE99722C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xmlns="" id="{E8347121-B702-41AD-9A01-4681E8E6CE8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AA0FA0CD-862B-4345-BD18-63E860E7F0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xmlns="" id="{474EBBAA-B729-410A-98FD-9B25F6459E5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xmlns="" id="{2735A1B4-E9C7-457E-BA06-ECA0E88036D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xmlns="" id="{43B5A362-F1A0-4795-94D2-1EDCDBC0DAA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DD59E06C-0307-4B04-A013-C304E597B7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xmlns="" id="{36BC7AF8-4554-46B6-8C29-E7FDD0FD78A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73044F3B-8920-4F7E-BBE7-1562D8EB9CF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xmlns="" id="{BD875300-3AEC-46E8-A480-D3A90EE32D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xmlns="" id="{C6D2D370-CE1A-4D88-A5AA-ADF03133BC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xmlns="" id="{626C097A-E038-4964-B469-C38E44BB98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xmlns="" id="{C18F279C-F6DE-4705-B473-5804BF6147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xmlns="" id="{2A52CC64-02CD-443F-B158-E1AFFBB1D64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xmlns="" id="{62DFE5BE-9D50-440B-B721-C0986EC053F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xmlns="" id="{50FCDEE9-3395-471D-8202-A47345FEDFC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xmlns="" id="{702E07B4-588B-46D9-8D79-7C1CBCFB237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xmlns="" id="{7857BDA2-0EB8-4A46-86CC-64BA98DF43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xmlns="" id="{5B15FA3D-3641-430F-90AD-63F5A50E48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xmlns="" id="{A3A6D048-F3EC-4C4B-9F14-877821D29B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xmlns="" id="{9A62FA7A-B423-4E71-A853-21DEEA051CF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xmlns="" id="{4FA8E7C9-FF45-4B91-976D-1D7B5BE0CA3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xmlns="" id="{2F563A0A-EFDC-4681-BF8D-1C442B4E25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xmlns="" id="{478A5624-D8BD-4F2C-9660-2E2BBF4870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xmlns="" id="{5974B6BD-6FBA-49FD-8858-BA17926FBE1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xmlns="" id="{5C02FA29-BFBF-420E-B179-99DEAC5719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xmlns="" id="{B3165781-435B-4B36-B90A-EEF0CC1609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xmlns="" id="{1EAD39FE-DF4A-472E-BF18-35DC0C1D818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xmlns="" id="{A28CFFD1-1AA5-4840-9322-F54994B53D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xmlns="" id="{416BAD59-23C0-4E04-AA3B-6EFDE9DA60A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3F743B4-B4B9-49E5-8B49-E007FA274A1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68302ED4-5632-4449-9FEB-9C99D9C030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xmlns="" id="{13BB1F37-7EA6-4D0B-A9D9-42A508BFA73D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181AAF-8735-4A47-AC88-96D1F502D3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9" r="12030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3E497E1-E996-4BF9-8522-75351EEB5A0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xmlns="" id="{EDD8CE39-0F10-4124-95B8-D538FC97D2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xmlns="" id="{AABE51D8-15F8-4046-8056-1857FD0787A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xmlns="" id="{C139FEF2-586D-48C6-928B-3117EA24077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xmlns="" id="{4E1904EE-46AE-480F-807C-73D6BD795F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xmlns="" id="{6C1A6BA8-0FCA-47D6-9470-CA0BDF0CC9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xmlns="" id="{B2337427-73E3-4278-94F6-3497E7CFCA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xmlns="" id="{7DCC773B-BD55-4CDC-A189-A8BB1446C09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xmlns="" id="{F1DFD785-33CF-4996-A987-1ABACEF762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xmlns="" id="{BD9F7880-43BF-41A0-9DD2-A0ADB1BFDF5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Rectangle 41">
              <a:extLst>
                <a:ext uri="{FF2B5EF4-FFF2-40B4-BE49-F238E27FC236}">
                  <a16:creationId xmlns:a16="http://schemas.microsoft.com/office/drawing/2014/main" xmlns="" id="{A938DF86-31F3-4F68-A865-E86E932FE8F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852D49B-0C10-499A-B6D2-5E74A8A1DEA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88" name="Rectangle 5">
              <a:extLst>
                <a:ext uri="{FF2B5EF4-FFF2-40B4-BE49-F238E27FC236}">
                  <a16:creationId xmlns:a16="http://schemas.microsoft.com/office/drawing/2014/main" xmlns="" id="{5A6FF878-4041-4A51-9634-4ABD14D0DE2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xmlns="" id="{D0635B08-0750-4C00-9EEF-838E227B063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xmlns="" id="{9921C532-44B0-47E8-8768-3C9F0CAB3A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Rectangle 8">
              <a:extLst>
                <a:ext uri="{FF2B5EF4-FFF2-40B4-BE49-F238E27FC236}">
                  <a16:creationId xmlns:a16="http://schemas.microsoft.com/office/drawing/2014/main" xmlns="" id="{1B73BFA1-7807-4345-9433-1769A5E866D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xmlns="" id="{B9F336B3-243E-4A34-BFA8-EC3B5496546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xmlns="" id="{2489699C-DE93-40A3-A6D6-81D914EF89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xmlns="" id="{3BFB6FBE-EBA2-4E62-84BB-726A82C2EB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xmlns="" id="{65F3B878-5353-4C49-AEBF-A08CE2F5D75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xmlns="" id="{9E4F1188-E954-4C30-8678-E05B712E29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xmlns="" id="{33A30AFE-F721-4694-BD24-4A8DFCFEB5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xmlns="" id="{C9C41061-6166-44D4-A929-F063F018A3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xmlns="" id="{C5CD7CF1-1C96-4A0A-B5EC-882FAEDBCDD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xmlns="" id="{2422B366-4404-4E50-9E7E-416CFB1425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xmlns="" id="{B47380CD-EA57-41B1-8351-5940AB3B50B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xmlns="" id="{ECFC11A0-71E1-49C2-8194-E58210E2DEC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xmlns="" id="{8A4A7908-6081-416B-98F5-85A4543ED6C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xmlns="" id="{8599E1CA-62BA-4284-BEFA-1B995084FF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xmlns="" id="{BE8DC9B4-A4B3-4DA4-9E40-3EC42EBE9B8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xmlns="" id="{0433704D-F17B-4762-87D3-535AC27DA96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4">
              <a:extLst>
                <a:ext uri="{FF2B5EF4-FFF2-40B4-BE49-F238E27FC236}">
                  <a16:creationId xmlns:a16="http://schemas.microsoft.com/office/drawing/2014/main" xmlns="" id="{C098971D-8FDE-481C-9779-A85D96FE9E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xmlns="" id="{1FF970AE-9F5E-4457-91A3-7CA04E3042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xmlns="" id="{3207D290-51A8-4F22-BD86-B168B6A5088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xmlns="" id="{8070C719-4E81-48F4-9834-3460A6C8D5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xmlns="" id="{624C02B5-79BF-42E5-8EC7-FA35FC407F1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xmlns="" id="{6891AC95-E785-4FA7-AC0A-A5ED3630E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xmlns="" id="{D2188C57-BC00-4161-B5C8-DE117367E5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xmlns="" id="{96400B90-6013-4929-9111-8630E76F40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xmlns="" id="{EA57E8F2-C6E5-4BBB-B256-35EF924F57C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33">
              <a:extLst>
                <a:ext uri="{FF2B5EF4-FFF2-40B4-BE49-F238E27FC236}">
                  <a16:creationId xmlns:a16="http://schemas.microsoft.com/office/drawing/2014/main" xmlns="" id="{06DF7918-9291-4A5D-9AB4-6AAC44CD3ABD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xmlns="" id="{3DC94FE7-9FCD-41BB-A675-57AFD34DD98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xmlns="" id="{C68F25BD-3B52-439B-9B24-FE5AD22AF1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xmlns="" id="{0E41A905-A477-49F0-9743-3C1B5A8B7F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xmlns="" id="{BA457805-8BB2-4027-8A96-FE168DC762F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xmlns="" id="{16C378A2-80BA-45A4-8AD0-0A029CE38B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9">
              <a:extLst>
                <a:ext uri="{FF2B5EF4-FFF2-40B4-BE49-F238E27FC236}">
                  <a16:creationId xmlns:a16="http://schemas.microsoft.com/office/drawing/2014/main" xmlns="" id="{A3C3DAD9-7142-464C-96AF-5E5C1A4536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40">
              <a:extLst>
                <a:ext uri="{FF2B5EF4-FFF2-40B4-BE49-F238E27FC236}">
                  <a16:creationId xmlns:a16="http://schemas.microsoft.com/office/drawing/2014/main" xmlns="" id="{D409C872-1F5C-430D-84AA-8E3CA04894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41">
              <a:extLst>
                <a:ext uri="{FF2B5EF4-FFF2-40B4-BE49-F238E27FC236}">
                  <a16:creationId xmlns:a16="http://schemas.microsoft.com/office/drawing/2014/main" xmlns="" id="{03B21F29-3DCE-43A6-9792-69CDC84E82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2">
              <a:extLst>
                <a:ext uri="{FF2B5EF4-FFF2-40B4-BE49-F238E27FC236}">
                  <a16:creationId xmlns:a16="http://schemas.microsoft.com/office/drawing/2014/main" xmlns="" id="{A651DC94-62C7-45E9-BB95-4376BC7166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xmlns="" id="{06D3D925-F436-4F04-933B-EF085FAD80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4">
              <a:extLst>
                <a:ext uri="{FF2B5EF4-FFF2-40B4-BE49-F238E27FC236}">
                  <a16:creationId xmlns:a16="http://schemas.microsoft.com/office/drawing/2014/main" xmlns="" id="{8EA5E310-9B1F-4931-9719-40A3F788391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Rectangle 45">
              <a:extLst>
                <a:ext uri="{FF2B5EF4-FFF2-40B4-BE49-F238E27FC236}">
                  <a16:creationId xmlns:a16="http://schemas.microsoft.com/office/drawing/2014/main" xmlns="" id="{3D2CB7A9-CEAE-4C97-8292-4684E5681DF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9" name="Freeform 46">
              <a:extLst>
                <a:ext uri="{FF2B5EF4-FFF2-40B4-BE49-F238E27FC236}">
                  <a16:creationId xmlns:a16="http://schemas.microsoft.com/office/drawing/2014/main" xmlns="" id="{BCC2A616-DA9C-4157-A037-7762E1A1B8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47">
              <a:extLst>
                <a:ext uri="{FF2B5EF4-FFF2-40B4-BE49-F238E27FC236}">
                  <a16:creationId xmlns:a16="http://schemas.microsoft.com/office/drawing/2014/main" xmlns="" id="{D59742FD-1ECC-4491-9D4D-97037185BC0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48">
              <a:extLst>
                <a:ext uri="{FF2B5EF4-FFF2-40B4-BE49-F238E27FC236}">
                  <a16:creationId xmlns:a16="http://schemas.microsoft.com/office/drawing/2014/main" xmlns="" id="{126B1E9E-91F8-4F2A-9243-5E1AF83E5F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9">
              <a:extLst>
                <a:ext uri="{FF2B5EF4-FFF2-40B4-BE49-F238E27FC236}">
                  <a16:creationId xmlns:a16="http://schemas.microsoft.com/office/drawing/2014/main" xmlns="" id="{2CDDC514-0A46-44E7-A90F-B83F7767A0B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50">
              <a:extLst>
                <a:ext uri="{FF2B5EF4-FFF2-40B4-BE49-F238E27FC236}">
                  <a16:creationId xmlns:a16="http://schemas.microsoft.com/office/drawing/2014/main" xmlns="" id="{FC8FF7BD-B03F-47EA-9891-E0CE4053C23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51">
              <a:extLst>
                <a:ext uri="{FF2B5EF4-FFF2-40B4-BE49-F238E27FC236}">
                  <a16:creationId xmlns:a16="http://schemas.microsoft.com/office/drawing/2014/main" xmlns="" id="{46CA6CD5-2BEC-495D-8F88-D8C76CBDCB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2">
              <a:extLst>
                <a:ext uri="{FF2B5EF4-FFF2-40B4-BE49-F238E27FC236}">
                  <a16:creationId xmlns:a16="http://schemas.microsoft.com/office/drawing/2014/main" xmlns="" id="{40371561-F173-4DB9-9170-0C126FEBB4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3">
              <a:extLst>
                <a:ext uri="{FF2B5EF4-FFF2-40B4-BE49-F238E27FC236}">
                  <a16:creationId xmlns:a16="http://schemas.microsoft.com/office/drawing/2014/main" xmlns="" id="{373E8586-4655-446C-9C4B-40344705BDB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4">
              <a:extLst>
                <a:ext uri="{FF2B5EF4-FFF2-40B4-BE49-F238E27FC236}">
                  <a16:creationId xmlns:a16="http://schemas.microsoft.com/office/drawing/2014/main" xmlns="" id="{44BE7E79-D61C-4138-A50C-1AA78F9F58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5">
              <a:extLst>
                <a:ext uri="{FF2B5EF4-FFF2-40B4-BE49-F238E27FC236}">
                  <a16:creationId xmlns:a16="http://schemas.microsoft.com/office/drawing/2014/main" xmlns="" id="{51592742-A5A1-4A67-9073-3C9AD619BA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6">
              <a:extLst>
                <a:ext uri="{FF2B5EF4-FFF2-40B4-BE49-F238E27FC236}">
                  <a16:creationId xmlns:a16="http://schemas.microsoft.com/office/drawing/2014/main" xmlns="" id="{B75530D3-8D6A-43E2-96CA-F769F0EE68A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7">
              <a:extLst>
                <a:ext uri="{FF2B5EF4-FFF2-40B4-BE49-F238E27FC236}">
                  <a16:creationId xmlns:a16="http://schemas.microsoft.com/office/drawing/2014/main" xmlns="" id="{77B38833-3AF6-403A-878B-0841CCAE11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8">
              <a:extLst>
                <a:ext uri="{FF2B5EF4-FFF2-40B4-BE49-F238E27FC236}">
                  <a16:creationId xmlns:a16="http://schemas.microsoft.com/office/drawing/2014/main" xmlns="" id="{00CCDF85-0550-4326-9ED2-CC9F51178E4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13EBA-DE8E-4D61-8511-C4E122DF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807" y="2852738"/>
            <a:ext cx="4405694" cy="10302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i="1" dirty="0"/>
              <a:t>QUESTIONS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940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21844-2193-4AC2-8B9D-F75D19A3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" y="1848643"/>
            <a:ext cx="4954588" cy="31607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effectLst/>
              </a:rPr>
              <a:t>Reaching an untapped workforce resource – the underemployed.</a:t>
            </a:r>
          </a:p>
          <a:p>
            <a:endParaRPr lang="en-US" sz="2000" dirty="0"/>
          </a:p>
        </p:txBody>
      </p:sp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A43C1D65-90BB-4B05-8477-26B931C2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62073" y="1543843"/>
            <a:ext cx="4784138" cy="35881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7E65CD-BF5C-4BF0-9D95-1BF12AFDC111}"/>
              </a:ext>
            </a:extLst>
          </p:cNvPr>
          <p:cNvSpPr txBox="1"/>
          <p:nvPr/>
        </p:nvSpPr>
        <p:spPr>
          <a:xfrm>
            <a:off x="8654142" y="6618005"/>
            <a:ext cx="2979240" cy="23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mebhuauchinango.wikispaces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935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556D6-FC6F-4300-B81F-2A69BB0F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Our Nevadans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F04A3-7AFB-4ED2-A29E-767763D9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1872269"/>
            <a:ext cx="5537201" cy="436721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effectLst/>
              </a:rPr>
              <a:t>As of the end of 2016, 549,000 Nevadans 25 years of age and older have completed high school but have no post-secondary education; and 89,000 Nevadans 18-24 years of age have completed high school but have no post-secondary education.  Fertile ground for certificate programs that lead to entry level careers. </a:t>
            </a:r>
          </a:p>
          <a:p>
            <a:pPr marL="0" indent="0">
              <a:buNone/>
            </a:pPr>
            <a:r>
              <a:rPr lang="en-US" i="1" dirty="0">
                <a:effectLst/>
              </a:rPr>
              <a:t>Source:  Governor’s Office of Economic Development</a:t>
            </a:r>
            <a:endParaRPr lang="en-US" dirty="0">
              <a:effectLst/>
            </a:endParaRPr>
          </a:p>
          <a:p>
            <a:endParaRPr lang="en-US" sz="28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A sign on a pole&#10;&#10;Description generated with very high confidence">
            <a:extLst>
              <a:ext uri="{FF2B5EF4-FFF2-40B4-BE49-F238E27FC236}">
                <a16:creationId xmlns:a16="http://schemas.microsoft.com/office/drawing/2014/main" xmlns="" id="{157A709C-3742-49E8-A4B5-4CDC05456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758" y="2097088"/>
            <a:ext cx="5519441" cy="3808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837C55-5298-45F6-B1A3-31797254ECEE}"/>
              </a:ext>
            </a:extLst>
          </p:cNvPr>
          <p:cNvSpPr txBox="1"/>
          <p:nvPr/>
        </p:nvSpPr>
        <p:spPr>
          <a:xfrm>
            <a:off x="8712199" y="6603998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ommons.wikimedia.org/wiki/File:Road_Sign_Welcome_to_Nevada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783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8EF6891-9BC9-4F77-AE78-ED7D6A053A2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A611B59-81F6-4892-B9CF-85B08F3188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xmlns="" id="{30E59C27-77E4-44E0-993E-93D23E567478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5582E31-0E40-4CCB-9597-6016A2F2BA8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40302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xmlns="" id="{51C7AEC6-4229-4ABD-B972-2559C705657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148607A5-03A4-49F1-AC70-6B83409BBAA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6FF44931-7D84-4C2F-9F23-8DE5578D310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xmlns="" id="{EC3D5A74-CD74-441C-9ED0-1AE071F78F2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09CD97B7-3FBB-425B-8C04-CAF6941DF0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CA9F6155-B2CD-4881-B164-76F26AD350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383DA9CA-082F-43BB-93CE-7F6A3D6224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50FD304A-5497-4E89-8FB4-B9EA9F75D7E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xmlns="" id="{2347E47B-DDCE-4B5C-9540-4726F82223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3AF61EF4-56C4-4B71-A29B-CB2DCA15DE6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7184894C-66AD-4173-9AB3-30D571380D7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xmlns="" id="{243C3CAA-8A38-45BF-9EA7-805D236A9B2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2BCCE6D7-43BE-4B5C-BAAA-82AAA80E1B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xmlns="" id="{99796985-B366-4CFE-A7DD-D01BBA3F700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F2DF09DC-7F04-40AF-A275-CE70AC2A8E3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3CC79FEF-1EA8-4266-B574-89F61F5D60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A6C80782-B3DA-4885-AC84-1977959DF8A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xmlns="" id="{45761AAF-AD5A-4C46-9CF2-C1A02A1EBB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xmlns="" id="{DB0370B0-2294-4415-9FAB-B7534CA431B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xmlns="" id="{F3727C2A-4DD2-4390-B1C4-55852955A54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07AABDA7-A9AF-4246-9687-A1BF4C4CEE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xmlns="" id="{819014E0-80F9-4937-B02C-658C7D56F3B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xmlns="" id="{9346B7CE-05CA-466B-9C99-EA714E83EB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xmlns="" id="{1BAF979B-56E3-41E8-BFA9-86EDFDBD98B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xmlns="" id="{94F3F807-9CC2-451B-AC35-9D03E91ABE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xmlns="" id="{7884CA3F-DBF7-4F18-8213-C7CE2FD62E4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3D0F2436-3084-41A9-8EED-666D7FAB92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xmlns="" id="{E0DCE347-FB32-4607-B0B2-318896F270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xmlns="" id="{76ED95AB-0F41-4C34-98BE-0C91C0555F3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xmlns="" id="{90B6D08B-7C00-4198-A417-F79C21D1960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xmlns="" id="{22480278-2D00-42B3-AD37-E98D46763D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xmlns="" id="{C67CEC27-F624-4EC9-909E-8341B08BE0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895E717F-39F2-4B14-9736-E0DB66B6558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xmlns="" id="{24522AFF-C417-49AD-8082-828B2FB8C7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xmlns="" id="{0D50E3F9-5547-43CB-9637-3CD3F0F004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xmlns="" id="{8A91B095-5DE3-482B-BFF2-D44154E685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xmlns="" id="{E4113088-366D-4F4A-B50A-86CC47C5A3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xmlns="" id="{870ABB85-4B9C-4CC9-B088-922E7A4B8CF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xmlns="" id="{34CFD705-7C23-4CE2-97FA-BAAE507391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xmlns="" id="{F5A82174-D513-4395-A4C6-8EDBF36BE0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xmlns="" id="{A50B7028-DE5A-42C4-90A1-1631BFB8FFA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xmlns="" id="{B34C32A8-CD95-4432-9BA0-1D20F87B29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xmlns="" id="{C2D5AF59-6BB6-42AC-9546-B6CB48CE240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xmlns="" id="{0FD0627F-51B5-4344-AD99-515A0F22D3C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xmlns="" id="{608E1BA9-E474-42E9-A26B-18E9EE03F0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xmlns="" id="{E4076051-7D99-4843-9054-153FE5E77DA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xmlns="" id="{FAC61E10-D07D-4F0D-BD5D-D28B3E62CA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xmlns="" id="{4450D6EC-CFEF-4637-809B-8348B4AE082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xmlns="" id="{B33C9038-9F39-43F1-80AA-1598AB7A99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xmlns="" id="{1CC72B7E-5B22-48E6-AE49-5A00E5ED3B6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xmlns="" id="{AC6EB4FC-8625-449E-A77D-D12676D414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xmlns="" id="{34F0F1ED-6BB8-4D77-9595-6FFBAADBF81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xmlns="" id="{F32B1453-80A8-4A7B-99DD-37BC33B35C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xmlns="" id="{F8C993E8-2F19-47ED-A3E6-F31DA7F77BC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E8E9EB-0AA9-438A-BF58-604671D74B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01"/>
          <a:stretch/>
        </p:blipFill>
        <p:spPr>
          <a:xfrm>
            <a:off x="-5597" y="3427414"/>
            <a:ext cx="6101597" cy="3430587"/>
          </a:xfrm>
          <a:custGeom>
            <a:avLst/>
            <a:gdLst>
              <a:gd name="connsiteX0" fmla="*/ 0 w 6101597"/>
              <a:gd name="connsiteY0" fmla="*/ 0 h 3430587"/>
              <a:gd name="connsiteX1" fmla="*/ 6101597 w 6101597"/>
              <a:gd name="connsiteY1" fmla="*/ 0 h 3430587"/>
              <a:gd name="connsiteX2" fmla="*/ 6101597 w 6101597"/>
              <a:gd name="connsiteY2" fmla="*/ 3430587 h 3430587"/>
              <a:gd name="connsiteX3" fmla="*/ 0 w 6101597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5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xmlns="" id="{7845DCA3-9C62-4112-B4FB-52694A82EC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t="16674" b="8429"/>
          <a:stretch/>
        </p:blipFill>
        <p:spPr>
          <a:xfrm>
            <a:off x="-5597" y="1"/>
            <a:ext cx="6101597" cy="3427413"/>
          </a:xfrm>
          <a:custGeom>
            <a:avLst/>
            <a:gdLst>
              <a:gd name="connsiteX0" fmla="*/ 0 w 6101597"/>
              <a:gd name="connsiteY0" fmla="*/ 0 h 3427413"/>
              <a:gd name="connsiteX1" fmla="*/ 6101597 w 6101597"/>
              <a:gd name="connsiteY1" fmla="*/ 0 h 3427413"/>
              <a:gd name="connsiteX2" fmla="*/ 6101597 w 6101597"/>
              <a:gd name="connsiteY2" fmla="*/ 3427413 h 3427413"/>
              <a:gd name="connsiteX3" fmla="*/ 0 w 6101597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C4764578-E701-4A87-8372-BD8FFDC1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932CF84-97F3-4A6C-A540-AEE77E5AB2E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61015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B12A0D-FC4A-4CF6-922E-4DCA73D5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539" y="1562099"/>
            <a:ext cx="4413737" cy="35417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>
                <a:effectLst/>
              </a:rPr>
              <a:t>How can we </a:t>
            </a:r>
            <a:r>
              <a:rPr lang="en-US" sz="3600" u="sng" dirty="0">
                <a:effectLst/>
              </a:rPr>
              <a:t>efficiently</a:t>
            </a:r>
            <a:r>
              <a:rPr lang="en-US" sz="3600" dirty="0">
                <a:effectLst/>
              </a:rPr>
              <a:t> reach this population? </a:t>
            </a:r>
          </a:p>
          <a:p>
            <a:pPr marL="0" indent="0" algn="ctr">
              <a:buNone/>
            </a:pPr>
            <a:endParaRPr lang="en-US" sz="4000" dirty="0">
              <a:effectLst/>
            </a:endParaRPr>
          </a:p>
          <a:p>
            <a:pPr marL="0" indent="0" algn="ctr">
              <a:buNone/>
            </a:pPr>
            <a:r>
              <a:rPr lang="en-US" sz="4000" dirty="0">
                <a:effectLst/>
              </a:rPr>
              <a:t>What can we offer them?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CFD9AE-95D9-414F-90C9-95CDC5F6F0CE}"/>
              </a:ext>
            </a:extLst>
          </p:cNvPr>
          <p:cNvSpPr txBox="1"/>
          <p:nvPr/>
        </p:nvSpPr>
        <p:spPr>
          <a:xfrm>
            <a:off x="9928240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www.cruxcatalyst.com/2013/06/13/how-an-offers-needs-market-helps-build-sustainable-practice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/3.0/"/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92D5F-2B3C-4725-AF28-5B360E91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04F12B-95C8-4B4F-9E9C-497C13AA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2800" dirty="0">
                <a:effectLst/>
              </a:rPr>
              <a:t>Many in this population have been through other skills training, without employment opportunities to follow.  Therefore, we need:</a:t>
            </a:r>
          </a:p>
          <a:p>
            <a:pPr lvl="1"/>
            <a:r>
              <a:rPr lang="en-US" sz="2400" dirty="0">
                <a:effectLst/>
              </a:rPr>
              <a:t>Willing employers</a:t>
            </a:r>
          </a:p>
          <a:p>
            <a:pPr lvl="1"/>
            <a:r>
              <a:rPr lang="en-US" sz="2400" dirty="0">
                <a:effectLst/>
              </a:rPr>
              <a:t>Training w/career potential</a:t>
            </a:r>
          </a:p>
          <a:p>
            <a:pPr lvl="1"/>
            <a:r>
              <a:rPr lang="en-US" sz="2400" dirty="0">
                <a:effectLst/>
              </a:rPr>
              <a:t>A reasonable time frame between the beginning of a training program and employment</a:t>
            </a:r>
          </a:p>
          <a:p>
            <a:pPr lvl="1"/>
            <a:r>
              <a:rPr lang="en-US" sz="2400" dirty="0">
                <a:effectLst/>
              </a:rPr>
              <a:t>Addressing the cost of training, including all tuition and fees</a:t>
            </a:r>
          </a:p>
          <a:p>
            <a:pPr lvl="1"/>
            <a:r>
              <a:rPr lang="en-US" sz="2400" dirty="0">
                <a:effectLst/>
              </a:rPr>
              <a:t>A livable starting wage, with advancement potential</a:t>
            </a:r>
          </a:p>
          <a:p>
            <a:pPr lvl="1"/>
            <a:r>
              <a:rPr lang="en-US" sz="2400" dirty="0">
                <a:effectLst/>
              </a:rPr>
              <a:t>A statewide candidate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0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41C70-9B0F-4171-8176-219070F6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forth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B18866-CDFE-4E19-B69A-068BA2C70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412" y="2035782"/>
            <a:ext cx="5881688" cy="41513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effectLst/>
              </a:rPr>
              <a:t>An exploratory conversation with the Director of the Nevada Department of Health &amp; Human Services (DHHS) to identify his goals for the agency; how we may collaborate; and what the expected outcomes may be.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7C9FEF4C-1AA6-40FE-9C56-3CEDD292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02550" y="2208212"/>
            <a:ext cx="3453203" cy="3328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1B9D55-6A57-4B72-B13D-B25F691DF327}"/>
              </a:ext>
            </a:extLst>
          </p:cNvPr>
          <p:cNvSpPr txBox="1"/>
          <p:nvPr/>
        </p:nvSpPr>
        <p:spPr>
          <a:xfrm>
            <a:off x="8975725" y="6400800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mstinsonbc.wikispaces.com/1-2+-+Wellness+Triangl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2897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06060-33F2-438A-9412-2244E667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/>
              </a:rPr>
              <a:t>The idea: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296FDF-92FE-42B4-AAEF-D3F9392A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84" y="1906586"/>
            <a:ext cx="5424488" cy="398999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effectLst/>
              </a:rPr>
              <a:t>Inter-agency collaboration with the Nevada Department of Health &amp; Human Services to identify underemployed Nevadans who are clients of DHHS and receiving Supplemental Nutrition Assistance Program (SNAP) funds, and whom their </a:t>
            </a:r>
            <a:r>
              <a:rPr lang="en-US" sz="2800" u="sng" dirty="0">
                <a:effectLst/>
              </a:rPr>
              <a:t>case worker identifies as being in search of an opportunity to grow and succeed.   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A2C4AB-99F2-455E-92E4-0450BCEEF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9100" y="2219628"/>
            <a:ext cx="4485216" cy="3363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16454A-03BD-42A4-A975-D1CB4518EFFE}"/>
              </a:ext>
            </a:extLst>
          </p:cNvPr>
          <p:cNvSpPr txBox="1"/>
          <p:nvPr/>
        </p:nvSpPr>
        <p:spPr>
          <a:xfrm>
            <a:off x="8775700" y="6627168"/>
            <a:ext cx="35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lassiblogger.blogspot.com/2013/04/best-self-help-books-are-required-for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2320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CBD3BA8-D862-41F2-82F3-2136115A2C0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376A841-A1AE-453D-A62F-E9FD3B8B51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A picture containing electronics&#10;&#10;Description generated with high confidence">
              <a:extLst>
                <a:ext uri="{FF2B5EF4-FFF2-40B4-BE49-F238E27FC236}">
                  <a16:creationId xmlns:a16="http://schemas.microsoft.com/office/drawing/2014/main" xmlns="" id="{FB5A916B-21BE-4CD6-A15C-5DAA9E4F083F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7CEF70-6723-4365-AEB2-8FFA6D15B5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001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8C238E-3ADA-474B-A38B-980691902A7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BDB283-156B-474E-AC64-606527A3DFB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E3D1AB75-F0A6-470A-BBE1-7E18F094D0E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7F2B2AC8-E466-4474-8830-40F0A450537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492486E-4FAA-4DE4-99B5-9F8907EF32D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3BFDD292-2A68-4D1D-BCEF-A8F7C42A241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7DB98C0F-F9EA-45B2-BC16-E08094D4F8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F205E7DD-2E37-46C1-A24E-52EEF44E87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6AF5E754-E73A-44A0-8ADE-9348C21C23D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BCCCB4FD-FA96-4F7E-BE68-62A0EC78A4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2CE9849D-0B43-4129-8D2E-05806B13AB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B01A3813-B2FC-4301-9169-4F147CF4EF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738B0D8F-EDC7-4E94-864E-41C24AC7FF3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FF285CDB-A9D2-46EE-BF9B-0972B71BDA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BFEB8C3A-951C-44E4-A9AE-4CE85B76EE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23B2F223-6AED-4262-B03D-C059F56E7F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53892BA0-047D-4961-AA23-45C65CB3746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774D8024-45F6-4C9F-BD52-0FDA367A3E2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81A31003-B0CF-4A87-BB38-6277F0B874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9E9AA1AD-CFEB-4AE0-9AB8-7AACED5208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C352070B-A015-4FC9-8B95-65BBAEDEC5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2FF67E28-B168-4F11-A6FE-55E5F2B11A0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xmlns="" id="{5092C63E-9F5B-419D-9871-F7BD70D6B1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xmlns="" id="{FC21852D-E233-4C29-8EB5-6322D7FEF11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xmlns="" id="{F57DFC9C-7C4F-429E-952A-39D160503E1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E704EA0B-60AA-4F0B-BF33-B127E3A263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B46CAD4C-4A1F-46EF-9D53-0C772E19301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782568BD-D213-4442-837D-E829DD7302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8B8F4F23-F490-4366-B779-932195EB06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2A295C8E-1733-4355-9663-CA11E005924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00E6AD78-4F65-4697-8361-57965310C9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187EF7D1-0805-4528-A54D-A2987A0669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7B48162A-3976-4410-BB9F-0290F7AE5AB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5E8CEBEC-4DBC-459B-8D3E-E100CA16E2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9B3E08CE-DE94-4092-A7DC-F67C29DBC5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27F18DDC-2531-40D1-8751-B67C6A6AC6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949D2449-7107-4BD7-B8AF-94D327A742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xmlns="" id="{440A8F64-334E-48AB-B8B7-A6A4800DD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xmlns="" id="{8F493F25-C153-4F69-B58C-AB0D7C3CAB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xmlns="" id="{AE92C875-83EE-4E5D-96C0-9DE3BF5BEA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xmlns="" id="{B2FC94FC-FC99-4B01-A254-EF94DABD8CF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D9C62CD-1839-4A71-ACD2-62F7EE9C4EF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xmlns="" id="{7E8EEB8F-F26C-405B-8F2F-C70E77FE6F8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xmlns="" id="{F9953EC7-A5D9-4383-9FFC-442D41EC93C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xmlns="" id="{1EE7CC2C-DDA6-4C8F-AB91-364E50E745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xmlns="" id="{2CC7064D-2C43-4ECB-8DF0-BD519D8C48A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xmlns="" id="{A3E73B19-8F7D-4C58-94D5-7DFE5C89375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xmlns="" id="{ADDF813C-421A-4EB2-81D3-DC67AABA7F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xmlns="" id="{A52C5D7E-049F-4D83-93EB-6954B8A28C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xmlns="" id="{1E31DA10-6C96-4222-97A2-96A254AF69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xmlns="" id="{539ED40B-F93A-4DFB-BF0C-C4B7F11069C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xmlns="" id="{F1CB6A78-1C43-4FEA-8D76-216571933C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xmlns="" id="{1A6B5403-6527-4AC6-A668-F04FF5BB4A9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xmlns="" id="{E5A5F4B9-2DBA-4EED-B042-64518D8421E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xmlns="" id="{5BA56F56-D618-453B-8206-7564A61AF76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5F5BE-D387-438A-AD19-B5EFB4CC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144649"/>
            <a:ext cx="3084891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69001D-D87F-49F2-BD27-80C96A96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1744663"/>
            <a:ext cx="3507170" cy="4862514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sz="2200" dirty="0">
                <a:effectLst/>
              </a:rPr>
              <a:t>Nevada currently has </a:t>
            </a:r>
            <a:r>
              <a:rPr lang="en-US" sz="2200" b="1" dirty="0">
                <a:effectLst/>
              </a:rPr>
              <a:t>440,000</a:t>
            </a:r>
            <a:r>
              <a:rPr lang="en-US" sz="2200" dirty="0">
                <a:effectLst/>
              </a:rPr>
              <a:t> SNAP benefit recipients; </a:t>
            </a:r>
            <a:r>
              <a:rPr lang="en-US" sz="2200" b="1" dirty="0">
                <a:effectLst/>
              </a:rPr>
              <a:t>149 recipients per 1,000</a:t>
            </a:r>
            <a:r>
              <a:rPr lang="en-US" sz="2200" dirty="0">
                <a:effectLst/>
              </a:rPr>
              <a:t> residents.</a:t>
            </a:r>
          </a:p>
          <a:p>
            <a:pPr lvl="0">
              <a:lnSpc>
                <a:spcPct val="110000"/>
              </a:lnSpc>
            </a:pPr>
            <a:r>
              <a:rPr lang="en-US" sz="2200" b="1" dirty="0">
                <a:effectLst/>
              </a:rPr>
              <a:t>54% </a:t>
            </a:r>
            <a:r>
              <a:rPr lang="en-US" sz="2200" dirty="0">
                <a:effectLst/>
              </a:rPr>
              <a:t>are female; </a:t>
            </a:r>
            <a:r>
              <a:rPr lang="en-US" sz="2200" b="1" dirty="0">
                <a:effectLst/>
              </a:rPr>
              <a:t>46%</a:t>
            </a:r>
            <a:r>
              <a:rPr lang="en-US" sz="2200" dirty="0">
                <a:effectLst/>
              </a:rPr>
              <a:t> are male</a:t>
            </a:r>
          </a:p>
          <a:p>
            <a:pPr lvl="0">
              <a:lnSpc>
                <a:spcPct val="110000"/>
              </a:lnSpc>
            </a:pPr>
            <a:r>
              <a:rPr lang="en-US" sz="2200" b="1" dirty="0">
                <a:effectLst/>
              </a:rPr>
              <a:t>34% - </a:t>
            </a:r>
            <a:r>
              <a:rPr lang="en-US" sz="2200" dirty="0">
                <a:effectLst/>
              </a:rPr>
              <a:t>White; </a:t>
            </a:r>
            <a:r>
              <a:rPr lang="en-US" sz="2200" b="1" dirty="0">
                <a:effectLst/>
              </a:rPr>
              <a:t>31% - </a:t>
            </a:r>
            <a:r>
              <a:rPr lang="en-US" sz="2200" dirty="0">
                <a:effectLst/>
              </a:rPr>
              <a:t>Hispanic; </a:t>
            </a:r>
            <a:r>
              <a:rPr lang="en-US" sz="2200" b="1" dirty="0">
                <a:effectLst/>
              </a:rPr>
              <a:t>26% - </a:t>
            </a:r>
            <a:r>
              <a:rPr lang="en-US" sz="2200" dirty="0">
                <a:effectLst/>
              </a:rPr>
              <a:t>African-American</a:t>
            </a:r>
          </a:p>
          <a:p>
            <a:pPr lvl="0">
              <a:lnSpc>
                <a:spcPct val="110000"/>
              </a:lnSpc>
            </a:pPr>
            <a:r>
              <a:rPr lang="en-US" sz="2200" b="1" dirty="0">
                <a:effectLst/>
              </a:rPr>
              <a:t>109,593 </a:t>
            </a:r>
            <a:r>
              <a:rPr lang="en-US" sz="2200" dirty="0">
                <a:effectLst/>
              </a:rPr>
              <a:t>recipients are between the ages of 21 and 39 – fertile ground for certificate programs that lead to careers</a:t>
            </a:r>
          </a:p>
          <a:p>
            <a:pPr>
              <a:lnSpc>
                <a:spcPct val="110000"/>
              </a:lnSpc>
            </a:pPr>
            <a:r>
              <a:rPr lang="en-US" i="1" dirty="0">
                <a:effectLst/>
              </a:rPr>
              <a:t>*Source:  Department of Health &amp; Human Services, Division of Welfare &amp; Supportive Services</a:t>
            </a:r>
            <a:endParaRPr lang="en-US" dirty="0">
              <a:effectLst/>
            </a:endParaRPr>
          </a:p>
          <a:p>
            <a:pPr lvl="0">
              <a:lnSpc>
                <a:spcPct val="110000"/>
              </a:lnSpc>
            </a:pPr>
            <a:endParaRPr lang="en-US" sz="2200" dirty="0">
              <a:effectLst/>
            </a:endParaRP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6356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gn on a pole&#10;&#10;Description generated with very high confidence">
            <a:extLst>
              <a:ext uri="{FF2B5EF4-FFF2-40B4-BE49-F238E27FC236}">
                <a16:creationId xmlns:a16="http://schemas.microsoft.com/office/drawing/2014/main" xmlns="" id="{0DBEAC7C-92F6-4A1D-BB68-0CE7EEB43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728" b="3"/>
          <a:stretch/>
        </p:blipFill>
        <p:spPr>
          <a:xfrm>
            <a:off x="6146800" y="2097088"/>
            <a:ext cx="5268910" cy="344979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544DA-5FB7-4AEF-8372-E6607761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/>
              </a:rPr>
              <a:t>Next Steps: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17342-A90B-4D7A-B69D-9257B7AD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79" y="1694737"/>
            <a:ext cx="5630333" cy="4254501"/>
          </a:xfrm>
        </p:spPr>
        <p:txBody>
          <a:bodyPr anchor="ctr"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Identifying a geographic location that is manageable an industry in the hiring phase Short term certificate training acceptable for career entry; an institution with capacity to provide training and employers willing to participate in a pilot, that if successful, will become a pipeline.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B8384B-E24C-4E1E-B9AD-79F0038E53A8}"/>
              </a:ext>
            </a:extLst>
          </p:cNvPr>
          <p:cNvSpPr txBox="1"/>
          <p:nvPr/>
        </p:nvSpPr>
        <p:spPr>
          <a:xfrm>
            <a:off x="9007680" y="6657945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bytheirstrangefruit.blogspot.com/2015/11/from-awareness-to-action-part-2.html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/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18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80</TotalTime>
  <Words>837</Words>
  <Application>Microsoft Macintosh PowerPoint</Application>
  <PresentationFormat>Widescreen</PresentationFormat>
  <Paragraphs>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Tw Cen MT</vt:lpstr>
      <vt:lpstr>Circuit</vt:lpstr>
      <vt:lpstr> Workforce Development Expanding the Target Population The SNAP Pilot Program – A Model</vt:lpstr>
      <vt:lpstr>PowerPoint Presentation</vt:lpstr>
      <vt:lpstr>Our Nevadans</vt:lpstr>
      <vt:lpstr>PowerPoint Presentation</vt:lpstr>
      <vt:lpstr>What We Need</vt:lpstr>
      <vt:lpstr>Setting forth a plan</vt:lpstr>
      <vt:lpstr>The idea:</vt:lpstr>
      <vt:lpstr>stats</vt:lpstr>
      <vt:lpstr>Next Steps: </vt:lpstr>
      <vt:lpstr>PowerPoint Presentation</vt:lpstr>
      <vt:lpstr>requirements</vt:lpstr>
      <vt:lpstr>PowerPoint Presentation</vt:lpstr>
      <vt:lpstr>Phase One</vt:lpstr>
      <vt:lpstr>Phase Two</vt:lpstr>
      <vt:lpstr>Phase Three</vt:lpstr>
      <vt:lpstr>Wins: </vt:lpstr>
      <vt:lpstr>QUESTIONS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Development Expanding the Target Population The SNAP Pilot Program – A Model</dc:title>
  <dc:creator>Mariah Livingston</dc:creator>
  <cp:lastModifiedBy>Ryan Swain</cp:lastModifiedBy>
  <cp:revision>18</cp:revision>
  <dcterms:created xsi:type="dcterms:W3CDTF">2018-04-27T22:38:31Z</dcterms:created>
  <dcterms:modified xsi:type="dcterms:W3CDTF">2018-05-01T20:54:44Z</dcterms:modified>
</cp:coreProperties>
</file>