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4" r:id="rId2"/>
    <p:sldId id="257" r:id="rId3"/>
    <p:sldId id="268" r:id="rId4"/>
    <p:sldId id="258" r:id="rId5"/>
    <p:sldId id="259" r:id="rId6"/>
    <p:sldId id="265" r:id="rId7"/>
    <p:sldId id="266" r:id="rId8"/>
    <p:sldId id="262" r:id="rId9"/>
    <p:sldId id="263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6E9"/>
    <a:srgbClr val="EDF2DE"/>
    <a:srgbClr val="EBF0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AB39-914F-EC4B-94FF-11CB678FE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B2C-FA4F-DB4B-8A0B-46499539E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5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AB39-914F-EC4B-94FF-11CB678FE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B2C-FA4F-DB4B-8A0B-46499539E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0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AB39-914F-EC4B-94FF-11CB678FE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B2C-FA4F-DB4B-8A0B-46499539E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0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AB39-914F-EC4B-94FF-11CB678FE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B2C-FA4F-DB4B-8A0B-46499539E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8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AB39-914F-EC4B-94FF-11CB678FE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B2C-FA4F-DB4B-8A0B-46499539E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0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AB39-914F-EC4B-94FF-11CB678FE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B2C-FA4F-DB4B-8A0B-46499539E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0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AB39-914F-EC4B-94FF-11CB678FE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B2C-FA4F-DB4B-8A0B-46499539E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AB39-914F-EC4B-94FF-11CB678FE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B2C-FA4F-DB4B-8A0B-46499539E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55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AB39-914F-EC4B-94FF-11CB678FE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B2C-FA4F-DB4B-8A0B-46499539E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2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AB39-914F-EC4B-94FF-11CB678FE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B2C-FA4F-DB4B-8A0B-46499539E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3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AB39-914F-EC4B-94FF-11CB678FE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9B2C-FA4F-DB4B-8A0B-46499539E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1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092AB39-914F-EC4B-94FF-11CB678FE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90A9B2C-FA4F-DB4B-8A0B-46499539E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6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3722" y="1942796"/>
            <a:ext cx="6224555" cy="33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85942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WNC Budget Overview</a:t>
            </a:r>
          </a:p>
        </p:txBody>
      </p:sp>
    </p:spTree>
    <p:extLst>
      <p:ext uri="{BB962C8B-B14F-4D97-AF65-F5344CB8AC3E}">
        <p14:creationId xmlns:p14="http://schemas.microsoft.com/office/powerpoint/2010/main" val="16481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6098"/>
            <a:ext cx="10972800" cy="1143000"/>
          </a:xfrm>
        </p:spPr>
        <p:txBody>
          <a:bodyPr/>
          <a:lstStyle/>
          <a:p>
            <a:r>
              <a:rPr lang="en-US" dirty="0" smtClean="0"/>
              <a:t>FTE Recap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3"/>
          <a:stretch/>
        </p:blipFill>
        <p:spPr>
          <a:xfrm>
            <a:off x="3413369" y="1417637"/>
            <a:ext cx="5365262" cy="435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5267"/>
            <a:ext cx="109728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525963"/>
          </a:xfrm>
        </p:spPr>
        <p:txBody>
          <a:bodyPr/>
          <a:lstStyle/>
          <a:p>
            <a:r>
              <a:rPr lang="en-US" dirty="0" smtClean="0"/>
              <a:t>State support has been cut by over 40% in the last 8 years</a:t>
            </a:r>
          </a:p>
          <a:p>
            <a:r>
              <a:rPr lang="en-US" dirty="0" smtClean="0"/>
              <a:t>Awaiting final decision on “Bridge Funding”  for FY 16/17</a:t>
            </a:r>
          </a:p>
          <a:p>
            <a:r>
              <a:rPr lang="en-US" dirty="0" smtClean="0"/>
              <a:t>Strong effort to reduce overhead and redirect to instruction and student support</a:t>
            </a:r>
          </a:p>
          <a:p>
            <a:r>
              <a:rPr lang="en-US" dirty="0" smtClean="0"/>
              <a:t>Overhead as a percentage increased from 2008 to 2014 due to a greater reliance on adjunct faculty (much cheaper on a per class basis)</a:t>
            </a:r>
          </a:p>
          <a:p>
            <a:r>
              <a:rPr lang="en-US" dirty="0" smtClean="0"/>
              <a:t>Growth initiatives won’t show up in the budget base until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8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687" r="6381" b="38718"/>
          <a:stretch/>
        </p:blipFill>
        <p:spPr>
          <a:xfrm>
            <a:off x="0" y="0"/>
            <a:ext cx="2764814" cy="2173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6086"/>
            <a:ext cx="10972800" cy="1143000"/>
          </a:xfrm>
        </p:spPr>
        <p:txBody>
          <a:bodyPr/>
          <a:lstStyle/>
          <a:p>
            <a:pPr algn="ctr"/>
            <a:r>
              <a:rPr lang="en-US" dirty="0" smtClean="0"/>
              <a:t>WNC Budget History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238553"/>
              </p:ext>
            </p:extLst>
          </p:nvPr>
        </p:nvGraphicFramePr>
        <p:xfrm>
          <a:off x="158499" y="2138364"/>
          <a:ext cx="10838363" cy="3045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Worksheet" r:id="rId5" imgW="8915468" imgH="2505060" progId="Excel.Sheet.12">
                  <p:embed/>
                </p:oleObj>
              </mc:Choice>
              <mc:Fallback>
                <p:oleObj name="Worksheet" r:id="rId5" imgW="8915468" imgH="25050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499" y="2138364"/>
                        <a:ext cx="10838363" cy="3045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275747"/>
              </p:ext>
            </p:extLst>
          </p:nvPr>
        </p:nvGraphicFramePr>
        <p:xfrm>
          <a:off x="10996613" y="2130425"/>
          <a:ext cx="1022350" cy="305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Worksheet" r:id="rId8" imgW="838223" imgH="2505060" progId="Excel.Sheet.12">
                  <p:embed/>
                </p:oleObj>
              </mc:Choice>
              <mc:Fallback>
                <p:oleObj name="Worksheet" r:id="rId8" imgW="838223" imgH="25050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996613" y="2130425"/>
                        <a:ext cx="1022350" cy="305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82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5398"/>
            <a:ext cx="10972800" cy="1143000"/>
          </a:xfrm>
        </p:spPr>
        <p:txBody>
          <a:bodyPr/>
          <a:lstStyle/>
          <a:p>
            <a:r>
              <a:rPr lang="en-US" dirty="0" smtClean="0"/>
              <a:t>Total Expenditures by Function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8" r="-1"/>
          <a:stretch/>
        </p:blipFill>
        <p:spPr>
          <a:xfrm>
            <a:off x="3487272" y="1615200"/>
            <a:ext cx="5249516" cy="2941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46" t="24665" r="17044"/>
          <a:stretch/>
        </p:blipFill>
        <p:spPr>
          <a:xfrm>
            <a:off x="8736788" y="4103433"/>
            <a:ext cx="2899578" cy="207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3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23" t="1905" r="8197"/>
          <a:stretch/>
        </p:blipFill>
        <p:spPr>
          <a:xfrm>
            <a:off x="9694884" y="4164966"/>
            <a:ext cx="1997807" cy="2204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8512"/>
            <a:ext cx="10972800" cy="1143000"/>
          </a:xfrm>
        </p:spPr>
        <p:txBody>
          <a:bodyPr/>
          <a:lstStyle/>
          <a:p>
            <a:pPr algn="ctr"/>
            <a:r>
              <a:rPr lang="en-US" dirty="0" smtClean="0"/>
              <a:t>Instruction (Function 1000)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79" r="-1"/>
          <a:stretch/>
        </p:blipFill>
        <p:spPr>
          <a:xfrm>
            <a:off x="2017059" y="1621883"/>
            <a:ext cx="8197312" cy="326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4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396" y="4702032"/>
            <a:ext cx="5830277" cy="1780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3223"/>
            <a:ext cx="10972800" cy="1143000"/>
          </a:xfrm>
        </p:spPr>
        <p:txBody>
          <a:bodyPr/>
          <a:lstStyle/>
          <a:p>
            <a:pPr algn="ctr"/>
            <a:r>
              <a:rPr lang="en-US" dirty="0" smtClean="0"/>
              <a:t>Academic Support (Function 4000)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27"/>
          <a:stretch/>
        </p:blipFill>
        <p:spPr>
          <a:xfrm>
            <a:off x="2008094" y="1606189"/>
            <a:ext cx="8202085" cy="32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3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63007">
            <a:off x="9321846" y="4282470"/>
            <a:ext cx="2335937" cy="200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7593"/>
            <a:ext cx="10972800" cy="1143000"/>
          </a:xfrm>
        </p:spPr>
        <p:txBody>
          <a:bodyPr/>
          <a:lstStyle/>
          <a:p>
            <a:pPr algn="ctr"/>
            <a:r>
              <a:rPr lang="en-US" dirty="0" smtClean="0"/>
              <a:t>Student Services (Function 5000)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7"/>
          <a:stretch/>
        </p:blipFill>
        <p:spPr>
          <a:xfrm>
            <a:off x="2017059" y="1591732"/>
            <a:ext cx="8197974" cy="326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0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83" y="2368062"/>
            <a:ext cx="2580517" cy="4489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8514"/>
            <a:ext cx="10972800" cy="1143000"/>
          </a:xfrm>
        </p:spPr>
        <p:txBody>
          <a:bodyPr/>
          <a:lstStyle/>
          <a:p>
            <a:pPr algn="ctr"/>
            <a:r>
              <a:rPr lang="en-US" dirty="0" smtClean="0"/>
              <a:t>Institutional Support (Function 6000)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73"/>
          <a:stretch/>
        </p:blipFill>
        <p:spPr>
          <a:xfrm>
            <a:off x="2026023" y="1591734"/>
            <a:ext cx="8196797" cy="32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8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1520"/>
            <a:ext cx="10972800" cy="1143000"/>
          </a:xfrm>
        </p:spPr>
        <p:txBody>
          <a:bodyPr/>
          <a:lstStyle/>
          <a:p>
            <a:pPr algn="ctr"/>
            <a:r>
              <a:rPr lang="en-US" dirty="0" smtClean="0"/>
              <a:t>O&amp;M Plant (Function 7000)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87"/>
          <a:stretch/>
        </p:blipFill>
        <p:spPr>
          <a:xfrm>
            <a:off x="2017059" y="1583266"/>
            <a:ext cx="8197974" cy="3265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31" y="1719385"/>
            <a:ext cx="1905000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6393" y="-1693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5158"/>
            <a:ext cx="10972800" cy="1143000"/>
          </a:xfrm>
        </p:spPr>
        <p:txBody>
          <a:bodyPr/>
          <a:lstStyle/>
          <a:p>
            <a:pPr algn="ctr"/>
            <a:r>
              <a:rPr lang="en-US" dirty="0" smtClean="0"/>
              <a:t>Scholarships (Function 8000)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14900">
            <a:off x="7843598" y="4773784"/>
            <a:ext cx="1825645" cy="16328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214900">
            <a:off x="8129712" y="4843949"/>
            <a:ext cx="1672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help students graduate!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96"/>
          <a:stretch/>
        </p:blipFill>
        <p:spPr>
          <a:xfrm>
            <a:off x="2026024" y="1595186"/>
            <a:ext cx="8189009" cy="3265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8368" t="3157" r="13339" b="28947"/>
          <a:stretch/>
        </p:blipFill>
        <p:spPr>
          <a:xfrm>
            <a:off x="9477581" y="4282831"/>
            <a:ext cx="2714419" cy="25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13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126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 Theme</vt:lpstr>
      <vt:lpstr>Worksheet</vt:lpstr>
      <vt:lpstr>PowerPoint Presentation</vt:lpstr>
      <vt:lpstr>WNC Budget History</vt:lpstr>
      <vt:lpstr>Total Expenditures by Function</vt:lpstr>
      <vt:lpstr>Instruction (Function 1000)</vt:lpstr>
      <vt:lpstr>Academic Support (Function 4000)</vt:lpstr>
      <vt:lpstr>Student Services (Function 5000)</vt:lpstr>
      <vt:lpstr>Institutional Support (Function 6000)</vt:lpstr>
      <vt:lpstr>O&amp;M Plant (Function 7000)</vt:lpstr>
      <vt:lpstr>Scholarships (Function 8000)</vt:lpstr>
      <vt:lpstr>FTE Recap</vt:lpstr>
      <vt:lpstr>Overview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Collins, Kenyon O</dc:creator>
  <cp:lastModifiedBy>Bertocchi, Bonnie M</cp:lastModifiedBy>
  <cp:revision>36</cp:revision>
  <dcterms:created xsi:type="dcterms:W3CDTF">2015-05-11T17:44:28Z</dcterms:created>
  <dcterms:modified xsi:type="dcterms:W3CDTF">2015-05-21T20:41:41Z</dcterms:modified>
</cp:coreProperties>
</file>