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73" r:id="rId12"/>
    <p:sldId id="267" r:id="rId13"/>
    <p:sldId id="268" r:id="rId14"/>
    <p:sldId id="269" r:id="rId15"/>
    <p:sldId id="270" r:id="rId16"/>
    <p:sldId id="271"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28" d="100"/>
          <a:sy n="128"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7/24/18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wnc.edu/"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n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solidFill>
                  <a:schemeClr val="tx1"/>
                </a:solidFill>
              </a:rPr>
              <a:t>Enrolling for the Emergency Medical Services (E.M.S.)and Phlebotomy (L.T.E.) Courses</a:t>
            </a:r>
            <a:endParaRPr lang="en-US" dirty="0">
              <a:solidFill>
                <a:schemeClr val="tx1"/>
              </a:solidFill>
            </a:endParaRPr>
          </a:p>
        </p:txBody>
      </p:sp>
      <p:sp>
        <p:nvSpPr>
          <p:cNvPr id="3" name="Subtitle 2"/>
          <p:cNvSpPr>
            <a:spLocks noGrp="1"/>
          </p:cNvSpPr>
          <p:nvPr>
            <p:ph type="subTitle" idx="1"/>
          </p:nvPr>
        </p:nvSpPr>
        <p:spPr/>
        <p:txBody>
          <a:bodyPr>
            <a:normAutofit fontScale="92500" lnSpcReduction="10000"/>
          </a:bodyPr>
          <a:lstStyle/>
          <a:p>
            <a:r>
              <a:rPr lang="en-US" dirty="0"/>
              <a:t>This is a step by step </a:t>
            </a:r>
            <a:r>
              <a:rPr lang="en-US" dirty="0" smtClean="0"/>
              <a:t>process of </a:t>
            </a:r>
            <a:r>
              <a:rPr lang="en-US" dirty="0"/>
              <a:t>everything you will need to do </a:t>
            </a:r>
            <a:r>
              <a:rPr lang="en-US" u="sng" dirty="0"/>
              <a:t>prior to enrolling </a:t>
            </a:r>
            <a:r>
              <a:rPr lang="en-US" u="sng" dirty="0" smtClean="0"/>
              <a:t>. </a:t>
            </a:r>
            <a:r>
              <a:rPr lang="en-US" dirty="0" smtClean="0"/>
              <a:t> </a:t>
            </a:r>
            <a:r>
              <a:rPr lang="en-US" dirty="0"/>
              <a:t>Please click to continue through the presentation at your leisure. At the bottom left corner are the navigation keys to go back to a previous screen if needed. This will guide you through the online process with screenshots. </a:t>
            </a:r>
          </a:p>
        </p:txBody>
      </p:sp>
      <p:pic>
        <p:nvPicPr>
          <p:cNvPr id="4" name="Picture 3" descr="Return to Western Nevada College Home Page">
            <a:hlinkClick r:id="rId2" tooltip="&quot;Western Nevada College: Home Page&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08500" y="355600"/>
            <a:ext cx="4114800" cy="495300"/>
          </a:xfrm>
          <a:prstGeom prst="rect">
            <a:avLst/>
          </a:prstGeom>
          <a:noFill/>
          <a:ln>
            <a:noFill/>
          </a:ln>
        </p:spPr>
      </p:pic>
    </p:spTree>
    <p:extLst>
      <p:ext uri="{BB962C8B-B14F-4D97-AF65-F5344CB8AC3E}">
        <p14:creationId xmlns:p14="http://schemas.microsoft.com/office/powerpoint/2010/main" val="74954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l="58214" t="33417" r="9498" b="11056"/>
          <a:stretch/>
        </p:blipFill>
        <p:spPr bwMode="auto">
          <a:xfrm>
            <a:off x="2589212" y="453289"/>
            <a:ext cx="8915400" cy="5287111"/>
          </a:xfrm>
          <a:prstGeom prst="rect">
            <a:avLst/>
          </a:prstGeom>
          <a:ln>
            <a:noFill/>
          </a:ln>
          <a:extLst>
            <a:ext uri="{53640926-AAD7-44D8-BBD7-CCE9431645EC}">
              <a14:shadowObscured xmlns:a14="http://schemas.microsoft.com/office/drawing/2010/main"/>
            </a:ext>
          </a:extLst>
        </p:spPr>
      </p:pic>
      <p:sp>
        <p:nvSpPr>
          <p:cNvPr id="5" name="Oval 4"/>
          <p:cNvSpPr/>
          <p:nvPr/>
        </p:nvSpPr>
        <p:spPr>
          <a:xfrm>
            <a:off x="4216400" y="3898900"/>
            <a:ext cx="7010400" cy="698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4552950"/>
            <a:ext cx="3441700" cy="1054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14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2500" t="8413" r="12019" b="14664"/>
          <a:stretch/>
        </p:blipFill>
        <p:spPr bwMode="auto">
          <a:xfrm>
            <a:off x="1244600" y="0"/>
            <a:ext cx="2667000" cy="3486666"/>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559130" y="3040066"/>
            <a:ext cx="1930400" cy="369332"/>
          </a:xfrm>
          <a:prstGeom prst="rect">
            <a:avLst/>
          </a:prstGeom>
          <a:solidFill>
            <a:schemeClr val="bg2">
              <a:lumMod val="75000"/>
            </a:schemeClr>
          </a:solidFill>
          <a:ln>
            <a:solidFill>
              <a:schemeClr val="bg2">
                <a:lumMod val="75000"/>
              </a:schemeClr>
            </a:solidFill>
          </a:ln>
        </p:spPr>
        <p:txBody>
          <a:bodyPr wrap="square" rtlCol="0">
            <a:spAutoFit/>
          </a:bodyPr>
          <a:lstStyle/>
          <a:p>
            <a:r>
              <a:rPr lang="en-US" dirty="0" smtClean="0"/>
              <a:t>Name &amp; D.O.B</a:t>
            </a:r>
            <a:endParaRPr lang="en-US" dirty="0"/>
          </a:p>
        </p:txBody>
      </p:sp>
      <p:pic>
        <p:nvPicPr>
          <p:cNvPr id="6" name="Content Placeholder 4"/>
          <p:cNvPicPr>
            <a:picLocks/>
          </p:cNvPicPr>
          <p:nvPr/>
        </p:nvPicPr>
        <p:blipFill rotWithShape="1">
          <a:blip r:embed="rId3"/>
          <a:srcRect l="60417" t="15224" r="11859" b="15865"/>
          <a:stretch/>
        </p:blipFill>
        <p:spPr bwMode="auto">
          <a:xfrm>
            <a:off x="4597669" y="-631"/>
            <a:ext cx="4076432" cy="3410029"/>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srcRect l="62179" t="10016" r="12500" b="4247"/>
          <a:stretch/>
        </p:blipFill>
        <p:spPr bwMode="auto">
          <a:xfrm>
            <a:off x="8921476" y="0"/>
            <a:ext cx="3188625" cy="4559300"/>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4787901" y="2895836"/>
            <a:ext cx="3886200" cy="369332"/>
          </a:xfrm>
          <a:prstGeom prst="rect">
            <a:avLst/>
          </a:prstGeom>
          <a:solidFill>
            <a:schemeClr val="bg2">
              <a:lumMod val="75000"/>
            </a:schemeClr>
          </a:solidFill>
        </p:spPr>
        <p:txBody>
          <a:bodyPr wrap="square" rtlCol="0">
            <a:spAutoFit/>
          </a:bodyPr>
          <a:lstStyle/>
          <a:p>
            <a:pPr algn="ctr"/>
            <a:r>
              <a:rPr lang="en-US" dirty="0" smtClean="0"/>
              <a:t>Fill out completely</a:t>
            </a:r>
            <a:endParaRPr lang="en-US" dirty="0"/>
          </a:p>
        </p:txBody>
      </p:sp>
      <p:sp>
        <p:nvSpPr>
          <p:cNvPr id="11" name="TextBox 10"/>
          <p:cNvSpPr txBox="1"/>
          <p:nvPr/>
        </p:nvSpPr>
        <p:spPr>
          <a:xfrm>
            <a:off x="9303146" y="4842737"/>
            <a:ext cx="2613025" cy="738664"/>
          </a:xfrm>
          <a:prstGeom prst="rect">
            <a:avLst/>
          </a:prstGeom>
          <a:solidFill>
            <a:schemeClr val="bg2">
              <a:lumMod val="75000"/>
            </a:schemeClr>
          </a:solidFill>
        </p:spPr>
        <p:txBody>
          <a:bodyPr wrap="square" rtlCol="0">
            <a:spAutoFit/>
          </a:bodyPr>
          <a:lstStyle/>
          <a:p>
            <a:pPr algn="ctr"/>
            <a:r>
              <a:rPr lang="en-US" sz="1400" dirty="0" smtClean="0"/>
              <a:t>If you have copies of your vaccines you do not need to fill out this form.</a:t>
            </a:r>
            <a:endParaRPr lang="en-US" sz="1400" dirty="0"/>
          </a:p>
        </p:txBody>
      </p:sp>
      <p:pic>
        <p:nvPicPr>
          <p:cNvPr id="12" name="Content Placeholder 11"/>
          <p:cNvPicPr>
            <a:picLocks noGrp="1"/>
          </p:cNvPicPr>
          <p:nvPr>
            <p:ph idx="1"/>
          </p:nvPr>
        </p:nvPicPr>
        <p:blipFill rotWithShape="1">
          <a:blip r:embed="rId5"/>
          <a:srcRect l="62981" t="17628" r="12019" b="21474"/>
          <a:stretch/>
        </p:blipFill>
        <p:spPr bwMode="auto">
          <a:xfrm>
            <a:off x="1244600" y="3486666"/>
            <a:ext cx="2667000" cy="3371334"/>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1733649" y="6449466"/>
            <a:ext cx="1841500" cy="369332"/>
          </a:xfrm>
          <a:prstGeom prst="rect">
            <a:avLst/>
          </a:prstGeom>
          <a:solidFill>
            <a:schemeClr val="bg2">
              <a:lumMod val="75000"/>
            </a:schemeClr>
          </a:solidFill>
        </p:spPr>
        <p:txBody>
          <a:bodyPr wrap="square" rtlCol="0">
            <a:spAutoFit/>
          </a:bodyPr>
          <a:lstStyle/>
          <a:p>
            <a:r>
              <a:rPr lang="en-US" dirty="0"/>
              <a:t>Name &amp; D.O.B</a:t>
            </a:r>
          </a:p>
        </p:txBody>
      </p:sp>
      <p:pic>
        <p:nvPicPr>
          <p:cNvPr id="14" name="Picture 13"/>
          <p:cNvPicPr/>
          <p:nvPr/>
        </p:nvPicPr>
        <p:blipFill rotWithShape="1">
          <a:blip r:embed="rId6"/>
          <a:srcRect l="62821" t="12420" r="11698" b="15464"/>
          <a:stretch/>
        </p:blipFill>
        <p:spPr bwMode="auto">
          <a:xfrm>
            <a:off x="4883547" y="3409398"/>
            <a:ext cx="3358752" cy="340940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080197" y="6449466"/>
            <a:ext cx="2965452" cy="369332"/>
          </a:xfrm>
          <a:prstGeom prst="rect">
            <a:avLst/>
          </a:prstGeom>
          <a:solidFill>
            <a:schemeClr val="bg2">
              <a:lumMod val="75000"/>
            </a:schemeClr>
          </a:solidFill>
        </p:spPr>
        <p:txBody>
          <a:bodyPr wrap="square" rtlCol="0">
            <a:spAutoFit/>
          </a:bodyPr>
          <a:lstStyle/>
          <a:p>
            <a:pPr algn="ctr"/>
            <a:r>
              <a:rPr lang="en-US" dirty="0" smtClean="0"/>
              <a:t>Print, Sign, D.O.B &amp; Date</a:t>
            </a:r>
            <a:endParaRPr lang="en-US" dirty="0"/>
          </a:p>
        </p:txBody>
      </p:sp>
      <p:cxnSp>
        <p:nvCxnSpPr>
          <p:cNvPr id="3" name="Straight Arrow Connector 2"/>
          <p:cNvCxnSpPr>
            <a:stCxn id="11" idx="0"/>
          </p:cNvCxnSpPr>
          <p:nvPr/>
        </p:nvCxnSpPr>
        <p:spPr>
          <a:xfrm flipV="1">
            <a:off x="10609659" y="4559300"/>
            <a:ext cx="7541" cy="2834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598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After all documents have been submitted</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 </a:t>
            </a:r>
            <a:r>
              <a:rPr lang="en-US" dirty="0" err="1" smtClean="0"/>
              <a:t>SentryMD</a:t>
            </a:r>
            <a:r>
              <a:rPr lang="en-US" dirty="0" smtClean="0"/>
              <a:t>(</a:t>
            </a:r>
            <a:r>
              <a:rPr lang="en-US" dirty="0" err="1" smtClean="0"/>
              <a:t>studentcheck</a:t>
            </a:r>
            <a:r>
              <a:rPr lang="en-US" dirty="0" smtClean="0"/>
              <a:t>) will confirm receipt of all documents to the office of Nursing and Allied Health.  </a:t>
            </a:r>
            <a:endParaRPr lang="en-US" dirty="0"/>
          </a:p>
          <a:p>
            <a:pPr>
              <a:buFont typeface="Courier New" panose="02070309020205020404" pitchFamily="49" charset="0"/>
              <a:buChar char="o"/>
            </a:pPr>
            <a:r>
              <a:rPr lang="en-US" dirty="0"/>
              <a:t>You will then be released to </a:t>
            </a:r>
            <a:r>
              <a:rPr lang="en-US" dirty="0" smtClean="0"/>
              <a:t>enroll, you will be informed of the class# by email. It is important that you make sure your email address is correct in your </a:t>
            </a:r>
            <a:r>
              <a:rPr lang="en-US" dirty="0" err="1" smtClean="0"/>
              <a:t>MyWnc</a:t>
            </a:r>
            <a:r>
              <a:rPr lang="en-US" dirty="0" smtClean="0"/>
              <a:t> account.</a:t>
            </a:r>
            <a:endParaRPr lang="en-US" dirty="0"/>
          </a:p>
          <a:p>
            <a:pPr lvl="0">
              <a:buFont typeface="Courier New" panose="02070309020205020404" pitchFamily="49" charset="0"/>
              <a:buChar char="o"/>
            </a:pPr>
            <a:r>
              <a:rPr lang="en-US" dirty="0" smtClean="0"/>
              <a:t>For </a:t>
            </a:r>
            <a:r>
              <a:rPr lang="en-US" dirty="0"/>
              <a:t>current fees </a:t>
            </a:r>
            <a:r>
              <a:rPr lang="en-US" dirty="0" smtClean="0"/>
              <a:t>please </a:t>
            </a:r>
            <a:r>
              <a:rPr lang="en-US" dirty="0"/>
              <a:t>visit </a:t>
            </a:r>
            <a:r>
              <a:rPr lang="en-US" u="sng" dirty="0"/>
              <a:t>www.wnc.edu</a:t>
            </a:r>
            <a:r>
              <a:rPr lang="en-US" dirty="0"/>
              <a:t> under Apply &amp; Register, Click Fees, Payments &amp; Refunds.</a:t>
            </a:r>
          </a:p>
          <a:p>
            <a:pPr marL="0" indent="0">
              <a:buNone/>
            </a:pPr>
            <a:endParaRPr lang="en-US" dirty="0"/>
          </a:p>
        </p:txBody>
      </p:sp>
    </p:spTree>
    <p:extLst>
      <p:ext uri="{BB962C8B-B14F-4D97-AF65-F5344CB8AC3E}">
        <p14:creationId xmlns:p14="http://schemas.microsoft.com/office/powerpoint/2010/main" val="68249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50000" t="10817" r="20513" b="32549"/>
          <a:stretch/>
        </p:blipFill>
        <p:spPr bwMode="auto">
          <a:xfrm>
            <a:off x="2592926" y="624110"/>
            <a:ext cx="8911686" cy="5687790"/>
          </a:xfrm>
          <a:prstGeom prst="rect">
            <a:avLst/>
          </a:prstGeom>
          <a:ln>
            <a:noFill/>
          </a:ln>
          <a:extLst>
            <a:ext uri="{53640926-AAD7-44D8-BBD7-CCE9431645EC}">
              <a14:shadowObscured xmlns:a14="http://schemas.microsoft.com/office/drawing/2010/main"/>
            </a:ext>
          </a:extLst>
        </p:spPr>
      </p:pic>
      <p:sp>
        <p:nvSpPr>
          <p:cNvPr id="5" name="Oval 4"/>
          <p:cNvSpPr/>
          <p:nvPr/>
        </p:nvSpPr>
        <p:spPr>
          <a:xfrm>
            <a:off x="5778500" y="1701800"/>
            <a:ext cx="1447800" cy="393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29300" y="3263900"/>
            <a:ext cx="2247900"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9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Information</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If you have applied for financial assistance or plan to make </a:t>
            </a:r>
            <a:r>
              <a:rPr lang="en-US" dirty="0" smtClean="0"/>
              <a:t>payments, it is strongly advised to </a:t>
            </a:r>
            <a:r>
              <a:rPr lang="en-US" dirty="0"/>
              <a:t>make sure the Financial Assistance Office has flagged your account. If your account is not flagged you may unintentionally be dropped from the class for non-payment.</a:t>
            </a:r>
          </a:p>
          <a:p>
            <a:pPr>
              <a:buFont typeface="Courier New" panose="02070309020205020404" pitchFamily="49" charset="0"/>
              <a:buChar char="o"/>
            </a:pPr>
            <a:r>
              <a:rPr lang="en-US" dirty="0"/>
              <a:t>Drop dates for non payment will occur the Friday Prior to the beginning of the semester and two weeks after class has started. Unless arrangements have been made through Financial Assistance. </a:t>
            </a:r>
          </a:p>
          <a:p>
            <a:pPr>
              <a:buFont typeface="Courier New" panose="02070309020205020404" pitchFamily="49" charset="0"/>
              <a:buChar char="o"/>
            </a:pPr>
            <a:r>
              <a:rPr lang="en-US" dirty="0"/>
              <a:t>Please make sure all paperwork is submitted at least 4-6 weeks prior to the beginning of the </a:t>
            </a:r>
            <a:r>
              <a:rPr lang="en-US" dirty="0" smtClean="0"/>
              <a:t>semester to </a:t>
            </a:r>
            <a:r>
              <a:rPr lang="en-US" dirty="0"/>
              <a:t>ensure adequate time for paperwork to be processed.</a:t>
            </a:r>
          </a:p>
          <a:p>
            <a:pPr marL="0" indent="0">
              <a:buNone/>
            </a:pPr>
            <a:endParaRPr lang="en-US" dirty="0"/>
          </a:p>
        </p:txBody>
      </p:sp>
    </p:spTree>
    <p:extLst>
      <p:ext uri="{BB962C8B-B14F-4D97-AF65-F5344CB8AC3E}">
        <p14:creationId xmlns:p14="http://schemas.microsoft.com/office/powerpoint/2010/main" val="34635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107580"/>
            <a:ext cx="8911687" cy="1280890"/>
          </a:xfrm>
        </p:spPr>
        <p:txBody>
          <a:bodyPr/>
          <a:lstStyle/>
          <a:p>
            <a:pPr algn="ctr"/>
            <a:r>
              <a:rPr lang="en-US" dirty="0" smtClean="0"/>
              <a:t>Notice</a:t>
            </a:r>
            <a:endParaRPr lang="en-US" dirty="0"/>
          </a:p>
        </p:txBody>
      </p:sp>
      <p:sp>
        <p:nvSpPr>
          <p:cNvPr id="3" name="Content Placeholder 2"/>
          <p:cNvSpPr>
            <a:spLocks noGrp="1"/>
          </p:cNvSpPr>
          <p:nvPr>
            <p:ph idx="1"/>
          </p:nvPr>
        </p:nvSpPr>
        <p:spPr>
          <a:xfrm>
            <a:off x="2589212" y="3251200"/>
            <a:ext cx="8915400" cy="3256922"/>
          </a:xfrm>
        </p:spPr>
        <p:txBody>
          <a:bodyPr/>
          <a:lstStyle/>
          <a:p>
            <a:pPr>
              <a:buFont typeface="Courier New" panose="02070309020205020404" pitchFamily="49" charset="0"/>
              <a:buChar char="o"/>
            </a:pPr>
            <a:r>
              <a:rPr lang="en-US" dirty="0"/>
              <a:t>Please see your syllabus for  attendance policy, required lab and Clinical hours.</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50072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 Information</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dirty="0"/>
              <a:t>For questions, comments or concerns: Please contact the Nursing &amp; Allied Health Office at the Carson City Campus:</a:t>
            </a:r>
          </a:p>
          <a:p>
            <a:pPr>
              <a:buFont typeface="Courier New" panose="02070309020205020404" pitchFamily="49" charset="0"/>
              <a:buChar char="o"/>
            </a:pPr>
            <a:r>
              <a:rPr lang="en-US" dirty="0"/>
              <a:t>2201 W. College Parkway </a:t>
            </a:r>
          </a:p>
          <a:p>
            <a:pPr marL="0" indent="0">
              <a:buNone/>
            </a:pPr>
            <a:r>
              <a:rPr lang="en-US" dirty="0"/>
              <a:t>     Carson City 89703</a:t>
            </a:r>
          </a:p>
          <a:p>
            <a:pPr marL="0" indent="0">
              <a:buNone/>
            </a:pPr>
            <a:r>
              <a:rPr lang="en-US" dirty="0"/>
              <a:t>     Cedar Building Room 101</a:t>
            </a:r>
          </a:p>
          <a:p>
            <a:pPr marL="0" indent="0">
              <a:buNone/>
            </a:pPr>
            <a:r>
              <a:rPr lang="en-US" dirty="0"/>
              <a:t>     Cheryl Bartels - Administrative </a:t>
            </a:r>
            <a:r>
              <a:rPr lang="en-US" dirty="0" smtClean="0"/>
              <a:t>Assistant</a:t>
            </a:r>
            <a:endParaRPr lang="en-US" dirty="0" smtClean="0"/>
          </a:p>
          <a:p>
            <a:pPr>
              <a:buFont typeface="Courier New" panose="02070309020205020404" pitchFamily="49" charset="0"/>
              <a:buChar char="o"/>
            </a:pPr>
            <a:r>
              <a:rPr lang="en-US" dirty="0" smtClean="0"/>
              <a:t>Via </a:t>
            </a:r>
            <a:r>
              <a:rPr lang="en-US" dirty="0" smtClean="0"/>
              <a:t>phone (775</a:t>
            </a:r>
            <a:r>
              <a:rPr lang="en-US" dirty="0"/>
              <a:t>) </a:t>
            </a:r>
            <a:r>
              <a:rPr lang="en-US" dirty="0" smtClean="0"/>
              <a:t>445-3294 </a:t>
            </a:r>
          </a:p>
          <a:p>
            <a:pPr>
              <a:buFont typeface="Courier New" panose="02070309020205020404" pitchFamily="49" charset="0"/>
              <a:buChar char="o"/>
            </a:pPr>
            <a:r>
              <a:rPr lang="en-US" dirty="0" smtClean="0"/>
              <a:t>Via </a:t>
            </a:r>
            <a:r>
              <a:rPr lang="en-US" dirty="0"/>
              <a:t>Fax (775) </a:t>
            </a:r>
            <a:r>
              <a:rPr lang="en-US" dirty="0" smtClean="0"/>
              <a:t>445-4443</a:t>
            </a:r>
            <a:endParaRPr lang="en-US" dirty="0"/>
          </a:p>
          <a:p>
            <a:pPr>
              <a:buFont typeface="Courier New" panose="02070309020205020404" pitchFamily="49" charset="0"/>
              <a:buChar char="o"/>
            </a:pPr>
            <a:r>
              <a:rPr lang="en-US" dirty="0"/>
              <a:t>Via E-mail at </a:t>
            </a:r>
            <a:r>
              <a:rPr lang="en-US" smtClean="0"/>
              <a:t>Cheryl.Bartels@wnc.edu</a:t>
            </a:r>
            <a:endParaRPr lang="en-US" dirty="0"/>
          </a:p>
          <a:p>
            <a:pPr marL="0" indent="0">
              <a:buNone/>
            </a:pPr>
            <a:endParaRPr lang="en-US" dirty="0"/>
          </a:p>
        </p:txBody>
      </p:sp>
    </p:spTree>
    <p:extLst>
      <p:ext uri="{BB962C8B-B14F-4D97-AF65-F5344CB8AC3E}">
        <p14:creationId xmlns:p14="http://schemas.microsoft.com/office/powerpoint/2010/main" val="372568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Apply &amp; Register as a student with WNC</a:t>
            </a:r>
          </a:p>
        </p:txBody>
      </p:sp>
      <p:sp>
        <p:nvSpPr>
          <p:cNvPr id="3" name="Content Placeholder 2"/>
          <p:cNvSpPr>
            <a:spLocks noGrp="1"/>
          </p:cNvSpPr>
          <p:nvPr>
            <p:ph idx="1"/>
          </p:nvPr>
        </p:nvSpPr>
        <p:spPr>
          <a:xfrm>
            <a:off x="2589212" y="2743200"/>
            <a:ext cx="8915400" cy="3777622"/>
          </a:xfrm>
        </p:spPr>
        <p:txBody>
          <a:bodyPr/>
          <a:lstStyle/>
          <a:p>
            <a:pPr lvl="0">
              <a:buFont typeface="Courier New" panose="02070309020205020404" pitchFamily="49" charset="0"/>
              <a:buChar char="o"/>
            </a:pPr>
            <a:r>
              <a:rPr lang="en-US" dirty="0"/>
              <a:t>Apply for admission at </a:t>
            </a:r>
            <a:r>
              <a:rPr lang="en-US" dirty="0">
                <a:hlinkClick r:id="rId2"/>
              </a:rPr>
              <a:t>www.wnc.edu</a:t>
            </a:r>
            <a:r>
              <a:rPr lang="en-US" dirty="0"/>
              <a:t>. Click </a:t>
            </a:r>
            <a:r>
              <a:rPr lang="en-US" u="sng" dirty="0"/>
              <a:t>Apply &amp; Register</a:t>
            </a:r>
            <a:r>
              <a:rPr lang="en-US" dirty="0"/>
              <a:t>. Click </a:t>
            </a:r>
            <a:r>
              <a:rPr lang="en-US" u="sng" dirty="0"/>
              <a:t>Apply Now</a:t>
            </a:r>
            <a:r>
              <a:rPr lang="en-US" dirty="0"/>
              <a:t>. You will receive your NSHE Student ID Number and password via e-mail in 3-5 business days. Then you will need to follow the e-mail instructions to activate your </a:t>
            </a:r>
            <a:r>
              <a:rPr lang="en-US" dirty="0" err="1"/>
              <a:t>myWNC</a:t>
            </a:r>
            <a:r>
              <a:rPr lang="en-US" dirty="0"/>
              <a:t> account</a:t>
            </a:r>
            <a:r>
              <a:rPr lang="en-US" dirty="0" smtClean="0"/>
              <a:t>. You will need this information in order to enroll.</a:t>
            </a:r>
            <a:endParaRPr lang="en-US"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313223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l="50000" t="10817" r="20513" b="31090"/>
          <a:stretch/>
        </p:blipFill>
        <p:spPr bwMode="auto">
          <a:xfrm>
            <a:off x="2589212" y="624110"/>
            <a:ext cx="8915400" cy="5459189"/>
          </a:xfrm>
          <a:prstGeom prst="rect">
            <a:avLst/>
          </a:prstGeom>
          <a:ln>
            <a:noFill/>
          </a:ln>
          <a:extLst>
            <a:ext uri="{53640926-AAD7-44D8-BBD7-CCE9431645EC}">
              <a14:shadowObscured xmlns:a14="http://schemas.microsoft.com/office/drawing/2010/main"/>
            </a:ext>
          </a:extLst>
        </p:spPr>
      </p:pic>
      <p:sp>
        <p:nvSpPr>
          <p:cNvPr id="5" name="Oval 4"/>
          <p:cNvSpPr/>
          <p:nvPr/>
        </p:nvSpPr>
        <p:spPr>
          <a:xfrm>
            <a:off x="5753100" y="1600200"/>
            <a:ext cx="1485900"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03900" y="2133600"/>
            <a:ext cx="1104900" cy="25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4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Requirements (Prerequisites)</a:t>
            </a:r>
          </a:p>
        </p:txBody>
      </p:sp>
      <p:sp>
        <p:nvSpPr>
          <p:cNvPr id="3" name="Content Placeholder 2"/>
          <p:cNvSpPr>
            <a:spLocks noGrp="1"/>
          </p:cNvSpPr>
          <p:nvPr>
            <p:ph idx="1"/>
          </p:nvPr>
        </p:nvSpPr>
        <p:spPr/>
        <p:txBody>
          <a:bodyPr/>
          <a:lstStyle/>
          <a:p>
            <a:pPr marL="0" indent="0">
              <a:buNone/>
            </a:pPr>
            <a:r>
              <a:rPr lang="en-US" dirty="0"/>
              <a:t>While on the WNC website:</a:t>
            </a:r>
          </a:p>
          <a:p>
            <a:pPr>
              <a:buFont typeface="Courier New" panose="02070309020205020404" pitchFamily="49" charset="0"/>
              <a:buChar char="o"/>
            </a:pPr>
            <a:r>
              <a:rPr lang="en-US" dirty="0"/>
              <a:t>Please scroll over </a:t>
            </a:r>
            <a:r>
              <a:rPr lang="en-US" dirty="0" smtClean="0"/>
              <a:t>to </a:t>
            </a:r>
            <a:r>
              <a:rPr lang="en-US" u="sng" dirty="0" smtClean="0"/>
              <a:t>Academics</a:t>
            </a:r>
            <a:endParaRPr lang="en-US" u="sng" dirty="0"/>
          </a:p>
          <a:p>
            <a:pPr>
              <a:buFont typeface="Courier New" panose="02070309020205020404" pitchFamily="49" charset="0"/>
              <a:buChar char="o"/>
            </a:pPr>
            <a:r>
              <a:rPr lang="en-US" dirty="0"/>
              <a:t>Click </a:t>
            </a:r>
            <a:r>
              <a:rPr lang="en-US" u="sng" dirty="0"/>
              <a:t>Nursing &amp; Allied Health (NALH)</a:t>
            </a:r>
          </a:p>
          <a:p>
            <a:pPr>
              <a:buFont typeface="Courier New" panose="02070309020205020404" pitchFamily="49" charset="0"/>
              <a:buChar char="o"/>
            </a:pPr>
            <a:r>
              <a:rPr lang="en-US" dirty="0"/>
              <a:t>Towards the middle of the page under </a:t>
            </a:r>
            <a:r>
              <a:rPr lang="en-US" u="sng" dirty="0"/>
              <a:t>Flies and Downloads</a:t>
            </a:r>
            <a:r>
              <a:rPr lang="en-US" dirty="0"/>
              <a:t>, please click </a:t>
            </a:r>
            <a:r>
              <a:rPr lang="en-US" dirty="0" smtClean="0"/>
              <a:t>on the</a:t>
            </a:r>
            <a:r>
              <a:rPr lang="en-US" u="sng" dirty="0" smtClean="0"/>
              <a:t> </a:t>
            </a:r>
            <a:r>
              <a:rPr lang="en-US" u="sng" dirty="0"/>
              <a:t>Immunization </a:t>
            </a:r>
            <a:r>
              <a:rPr lang="en-US" u="sng" dirty="0" smtClean="0"/>
              <a:t>checklist- </a:t>
            </a:r>
            <a:r>
              <a:rPr lang="en-US" u="sng" dirty="0"/>
              <a:t>LTE or </a:t>
            </a:r>
            <a:r>
              <a:rPr lang="en-US" u="sng" dirty="0" smtClean="0"/>
              <a:t>EMS </a:t>
            </a:r>
            <a:r>
              <a:rPr lang="en-US" dirty="0" smtClean="0"/>
              <a:t>respectively </a:t>
            </a:r>
            <a:endParaRPr lang="en-US" dirty="0"/>
          </a:p>
          <a:p>
            <a:pPr>
              <a:buFont typeface="Courier New" panose="02070309020205020404" pitchFamily="49" charset="0"/>
              <a:buChar char="o"/>
            </a:pPr>
            <a:r>
              <a:rPr lang="en-US" dirty="0"/>
              <a:t>This list of immunizations are your “prerequisites” required </a:t>
            </a:r>
            <a:r>
              <a:rPr lang="en-US" u="sng" dirty="0"/>
              <a:t>PRIOR TO BEING RELEASED TO ENROLL FOR THE PROGRAM.</a:t>
            </a:r>
            <a:r>
              <a:rPr lang="en-US" dirty="0"/>
              <a:t> </a:t>
            </a:r>
          </a:p>
          <a:p>
            <a:pPr marL="0" indent="0">
              <a:buNone/>
            </a:pPr>
            <a:endParaRPr lang="en-US" dirty="0"/>
          </a:p>
        </p:txBody>
      </p:sp>
    </p:spTree>
    <p:extLst>
      <p:ext uri="{BB962C8B-B14F-4D97-AF65-F5344CB8AC3E}">
        <p14:creationId xmlns:p14="http://schemas.microsoft.com/office/powerpoint/2010/main" val="2080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p:cNvPicPr>
          <p:nvPr/>
        </p:nvPicPr>
        <p:blipFill rotWithShape="1">
          <a:blip r:embed="rId2"/>
          <a:srcRect l="50160" t="10817" r="20325" b="32790"/>
          <a:stretch/>
        </p:blipFill>
        <p:spPr bwMode="auto">
          <a:xfrm>
            <a:off x="2592924" y="624110"/>
            <a:ext cx="8911687" cy="5509990"/>
          </a:xfrm>
          <a:prstGeom prst="rect">
            <a:avLst/>
          </a:prstGeom>
          <a:ln>
            <a:noFill/>
          </a:ln>
          <a:extLst>
            <a:ext uri="{53640926-AAD7-44D8-BBD7-CCE9431645EC}">
              <a14:shadowObscured xmlns:a14="http://schemas.microsoft.com/office/drawing/2010/main"/>
            </a:ext>
          </a:extLst>
        </p:spPr>
      </p:pic>
      <p:sp>
        <p:nvSpPr>
          <p:cNvPr id="5" name="Oval 4"/>
          <p:cNvSpPr/>
          <p:nvPr/>
        </p:nvSpPr>
        <p:spPr>
          <a:xfrm>
            <a:off x="4622800" y="1689100"/>
            <a:ext cx="8763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0" y="2667000"/>
            <a:ext cx="2654300" cy="27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32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l="50810" t="49533" r="14187" b="11446"/>
          <a:stretch/>
        </p:blipFill>
        <p:spPr bwMode="auto">
          <a:xfrm>
            <a:off x="2589212" y="624110"/>
            <a:ext cx="8915399" cy="5287112"/>
          </a:xfrm>
          <a:prstGeom prst="rect">
            <a:avLst/>
          </a:prstGeom>
          <a:ln>
            <a:noFill/>
          </a:ln>
          <a:extLst>
            <a:ext uri="{53640926-AAD7-44D8-BBD7-CCE9431645EC}">
              <a14:shadowObscured xmlns:a14="http://schemas.microsoft.com/office/drawing/2010/main"/>
            </a:ext>
          </a:extLst>
        </p:spPr>
      </p:pic>
      <p:sp>
        <p:nvSpPr>
          <p:cNvPr id="7" name="Oval 6"/>
          <p:cNvSpPr/>
          <p:nvPr/>
        </p:nvSpPr>
        <p:spPr>
          <a:xfrm>
            <a:off x="2768600" y="3873500"/>
            <a:ext cx="40894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7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Carson Campus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a:t>
            </a:r>
            <a:r>
              <a:rPr lang="en-US" b="1" dirty="0" smtClean="0"/>
              <a:t>While </a:t>
            </a:r>
            <a:r>
              <a:rPr lang="en-US" b="1" dirty="0"/>
              <a:t>on the WNC website:</a:t>
            </a:r>
          </a:p>
          <a:p>
            <a:pPr>
              <a:buFont typeface="Courier New" panose="02070309020205020404" pitchFamily="49" charset="0"/>
              <a:buChar char="o"/>
            </a:pPr>
            <a:r>
              <a:rPr lang="en-US" dirty="0"/>
              <a:t>Please scroll over to </a:t>
            </a:r>
            <a:r>
              <a:rPr lang="en-US" u="sng" dirty="0"/>
              <a:t>Academics</a:t>
            </a:r>
          </a:p>
          <a:p>
            <a:pPr>
              <a:buFont typeface="Courier New" panose="02070309020205020404" pitchFamily="49" charset="0"/>
              <a:buChar char="o"/>
            </a:pPr>
            <a:r>
              <a:rPr lang="en-US" dirty="0"/>
              <a:t>Click </a:t>
            </a:r>
            <a:r>
              <a:rPr lang="en-US" u="sng" dirty="0"/>
              <a:t>Nursing &amp; Allied Health (NALH</a:t>
            </a:r>
            <a:r>
              <a:rPr lang="en-US" u="sng" dirty="0" smtClean="0"/>
              <a:t>)</a:t>
            </a:r>
          </a:p>
          <a:p>
            <a:pPr>
              <a:buFont typeface="Courier New" panose="02070309020205020404" pitchFamily="49" charset="0"/>
              <a:buChar char="o"/>
            </a:pPr>
            <a:r>
              <a:rPr lang="en-US" dirty="0" smtClean="0"/>
              <a:t>You will need to open an account at </a:t>
            </a:r>
            <a:r>
              <a:rPr lang="en-US" dirty="0" err="1" smtClean="0"/>
              <a:t>SentryMD</a:t>
            </a:r>
            <a:r>
              <a:rPr lang="en-US" dirty="0" smtClean="0"/>
              <a:t> via student check.</a:t>
            </a:r>
            <a:endParaRPr lang="en-US" dirty="0"/>
          </a:p>
          <a:p>
            <a:pPr>
              <a:buFont typeface="Courier New" panose="02070309020205020404" pitchFamily="49" charset="0"/>
              <a:buChar char="o"/>
            </a:pPr>
            <a:r>
              <a:rPr lang="en-US" dirty="0"/>
              <a:t>Towards the middle of the page it says “</a:t>
            </a:r>
            <a:r>
              <a:rPr lang="en-US" dirty="0" err="1"/>
              <a:t>mystudentcheck</a:t>
            </a:r>
            <a:r>
              <a:rPr lang="en-US" dirty="0"/>
              <a:t>,” Click this </a:t>
            </a:r>
            <a:r>
              <a:rPr lang="en-US" dirty="0" smtClean="0"/>
              <a:t>link.</a:t>
            </a:r>
            <a:endParaRPr lang="en-US" dirty="0"/>
          </a:p>
          <a:p>
            <a:pPr marL="0" indent="0">
              <a:buNone/>
            </a:pPr>
            <a:r>
              <a:rPr lang="en-US" b="1" dirty="0" smtClean="0"/>
              <a:t>       Information </a:t>
            </a:r>
            <a:r>
              <a:rPr lang="en-US" b="1" dirty="0"/>
              <a:t>you will need:</a:t>
            </a:r>
          </a:p>
          <a:p>
            <a:pPr>
              <a:buFont typeface="Courier New" panose="02070309020205020404" pitchFamily="49" charset="0"/>
              <a:buChar char="o"/>
            </a:pPr>
            <a:r>
              <a:rPr lang="en-US" dirty="0"/>
              <a:t>*School- Western Nevada </a:t>
            </a:r>
            <a:r>
              <a:rPr lang="en-US" dirty="0" smtClean="0"/>
              <a:t>College- C.N.A. </a:t>
            </a:r>
            <a:r>
              <a:rPr lang="en-US" dirty="0"/>
              <a:t>E.M.S </a:t>
            </a:r>
            <a:r>
              <a:rPr lang="en-US" dirty="0" smtClean="0"/>
              <a:t>L.T.E - Immunization </a:t>
            </a:r>
            <a:r>
              <a:rPr lang="en-US" dirty="0"/>
              <a:t>Only</a:t>
            </a:r>
          </a:p>
          <a:p>
            <a:pPr>
              <a:buFont typeface="Courier New" panose="02070309020205020404" pitchFamily="49" charset="0"/>
              <a:buChar char="o"/>
            </a:pPr>
            <a:r>
              <a:rPr lang="en-US" dirty="0"/>
              <a:t>Then Select *Program </a:t>
            </a:r>
            <a:r>
              <a:rPr lang="en-US" dirty="0" smtClean="0"/>
              <a:t>– E.M.S or L.T.E.</a:t>
            </a:r>
            <a:endParaRPr lang="en-US" dirty="0"/>
          </a:p>
          <a:p>
            <a:pPr>
              <a:buFont typeface="Courier New" panose="02070309020205020404" pitchFamily="49" charset="0"/>
              <a:buChar char="o"/>
            </a:pPr>
            <a:r>
              <a:rPr lang="en-US" dirty="0"/>
              <a:t>Submit and Create profile</a:t>
            </a:r>
          </a:p>
          <a:p>
            <a:pPr>
              <a:buFont typeface="Courier New" panose="02070309020205020404" pitchFamily="49" charset="0"/>
              <a:buChar char="o"/>
            </a:pPr>
            <a:r>
              <a:rPr lang="en-US" dirty="0"/>
              <a:t>After payment has been </a:t>
            </a:r>
            <a:r>
              <a:rPr lang="en-US" dirty="0" smtClean="0"/>
              <a:t>processed ($</a:t>
            </a:r>
            <a:r>
              <a:rPr lang="en-US" dirty="0"/>
              <a:t>35 </a:t>
            </a:r>
            <a:r>
              <a:rPr lang="en-US" dirty="0" smtClean="0"/>
              <a:t>fee) </a:t>
            </a:r>
            <a:r>
              <a:rPr lang="en-US" dirty="0"/>
              <a:t>Click the link available and complete the 4 </a:t>
            </a:r>
            <a:r>
              <a:rPr lang="en-US" dirty="0" err="1"/>
              <a:t>SentryMD</a:t>
            </a:r>
            <a:r>
              <a:rPr lang="en-US" dirty="0"/>
              <a:t> documents. (These documents will also be e-mailed to you.)</a:t>
            </a:r>
          </a:p>
          <a:p>
            <a:pPr>
              <a:buFont typeface="Courier New" panose="02070309020205020404" pitchFamily="49" charset="0"/>
              <a:buChar char="o"/>
            </a:pPr>
            <a:r>
              <a:rPr lang="en-US" dirty="0"/>
              <a:t>Upload all documents to Sentry MD via Fax at 1(817)-251-9593 or 1(214) 619-1830 Also via e-mail at wnc@sentrymd.com or bring into Nursing &amp; Allied Office for assistance.</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38505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3"/>
          <p:cNvPicPr>
            <a:picLocks noGrp="1"/>
          </p:cNvPicPr>
          <p:nvPr>
            <p:ph idx="1"/>
          </p:nvPr>
        </p:nvPicPr>
        <p:blipFill rotWithShape="1">
          <a:blip r:embed="rId2"/>
          <a:srcRect l="50160" t="10817" r="20325" b="32790"/>
          <a:stretch/>
        </p:blipFill>
        <p:spPr bwMode="auto">
          <a:xfrm>
            <a:off x="2592924" y="624110"/>
            <a:ext cx="8911687" cy="5319490"/>
          </a:xfrm>
          <a:prstGeom prst="rect">
            <a:avLst/>
          </a:prstGeom>
          <a:ln>
            <a:noFill/>
          </a:ln>
          <a:extLst>
            <a:ext uri="{53640926-AAD7-44D8-BBD7-CCE9431645EC}">
              <a14:shadowObscured xmlns:a14="http://schemas.microsoft.com/office/drawing/2010/main"/>
            </a:ext>
          </a:extLst>
        </p:spPr>
      </p:pic>
      <p:sp>
        <p:nvSpPr>
          <p:cNvPr id="6" name="Oval 5"/>
          <p:cNvSpPr/>
          <p:nvPr/>
        </p:nvSpPr>
        <p:spPr>
          <a:xfrm>
            <a:off x="4508500" y="1663700"/>
            <a:ext cx="1143000"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46600" y="2628900"/>
            <a:ext cx="2768600"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24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50641" t="18929" r="13461" b="22618"/>
          <a:stretch/>
        </p:blipFill>
        <p:spPr bwMode="auto">
          <a:xfrm>
            <a:off x="2592925" y="624110"/>
            <a:ext cx="8911687" cy="5319490"/>
          </a:xfrm>
          <a:prstGeom prst="rect">
            <a:avLst/>
          </a:prstGeom>
          <a:ln>
            <a:noFill/>
          </a:ln>
          <a:extLst>
            <a:ext uri="{53640926-AAD7-44D8-BBD7-CCE9431645EC}">
              <a14:shadowObscured xmlns:a14="http://schemas.microsoft.com/office/drawing/2010/main"/>
            </a:ext>
          </a:extLst>
        </p:spPr>
      </p:pic>
      <p:sp>
        <p:nvSpPr>
          <p:cNvPr id="5" name="Oval 4"/>
          <p:cNvSpPr/>
          <p:nvPr/>
        </p:nvSpPr>
        <p:spPr>
          <a:xfrm>
            <a:off x="2768600" y="4368800"/>
            <a:ext cx="1930400"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08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260</TotalTime>
  <Words>640</Words>
  <Application>Microsoft Macintosh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Courier New</vt:lpstr>
      <vt:lpstr>Wingdings 3</vt:lpstr>
      <vt:lpstr>Wisp</vt:lpstr>
      <vt:lpstr>Enrolling for the Emergency Medical Services (E.M.S.)and Phlebotomy (L.T.E.) Courses</vt:lpstr>
      <vt:lpstr>Apply &amp; Register as a student with WNC</vt:lpstr>
      <vt:lpstr>PowerPoint Presentation</vt:lpstr>
      <vt:lpstr>Essential Requirements (Prerequisites)</vt:lpstr>
      <vt:lpstr>PowerPoint Presentation</vt:lpstr>
      <vt:lpstr>PowerPoint Presentation</vt:lpstr>
      <vt:lpstr>Carson Campus </vt:lpstr>
      <vt:lpstr>PowerPoint Presentation</vt:lpstr>
      <vt:lpstr>PowerPoint Presentation</vt:lpstr>
      <vt:lpstr>PowerPoint Presentation</vt:lpstr>
      <vt:lpstr>PowerPoint Presentation</vt:lpstr>
      <vt:lpstr>After all documents have been submitted</vt:lpstr>
      <vt:lpstr>PowerPoint Presentation</vt:lpstr>
      <vt:lpstr>Additional Information</vt:lpstr>
      <vt:lpstr>Notice</vt:lpstr>
      <vt:lpstr>Contact Information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Enrolling for the Emergency Medical Services and Phlebotomy Courses</dc:title>
  <dc:creator>Bader, Ashley N</dc:creator>
  <cp:lastModifiedBy>Ryan Swain</cp:lastModifiedBy>
  <cp:revision>26</cp:revision>
  <cp:lastPrinted>2016-10-06T19:49:40Z</cp:lastPrinted>
  <dcterms:created xsi:type="dcterms:W3CDTF">2016-10-05T19:32:03Z</dcterms:created>
  <dcterms:modified xsi:type="dcterms:W3CDTF">2018-07-24T17:37:57Z</dcterms:modified>
</cp:coreProperties>
</file>