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58" r:id="rId5"/>
    <p:sldId id="266" r:id="rId6"/>
    <p:sldId id="267" r:id="rId7"/>
    <p:sldId id="259" r:id="rId8"/>
    <p:sldId id="265" r:id="rId9"/>
    <p:sldId id="268" r:id="rId10"/>
    <p:sldId id="273" r:id="rId11"/>
    <p:sldId id="274" r:id="rId12"/>
    <p:sldId id="260" r:id="rId13"/>
    <p:sldId id="270" r:id="rId14"/>
    <p:sldId id="261" r:id="rId15"/>
    <p:sldId id="272" r:id="rId16"/>
    <p:sldId id="262" r:id="rId17"/>
    <p:sldId id="26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er, Ashley N" initials="BA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91" autoAdjust="0"/>
    <p:restoredTop sz="94660"/>
  </p:normalViewPr>
  <p:slideViewPr>
    <p:cSldViewPr snapToGrid="0">
      <p:cViewPr varScale="1">
        <p:scale>
          <a:sx n="97" d="100"/>
          <a:sy n="97" d="100"/>
        </p:scale>
        <p:origin x="21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06T09:54:25.860" idx="1">
    <p:pos x="3024" y="393"/>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nc.edu/"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yclinicalexchange.com/" TargetMode="External"/><Relationship Id="rId3" Type="http://schemas.openxmlformats.org/officeDocument/2006/relationships/hyperlink" Target="https://www.youtube.com/results?search_query=myclinicalexchan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n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55601"/>
            <a:ext cx="8915399" cy="3746500"/>
          </a:xfrm>
        </p:spPr>
        <p:txBody>
          <a:bodyPr/>
          <a:lstStyle/>
          <a:p>
            <a:pPr algn="ctr"/>
            <a:r>
              <a:rPr lang="en-US" dirty="0" smtClean="0"/>
              <a:t>Enrolling for the Certified Nursing Assistant Course (C.N.A.)</a:t>
            </a:r>
            <a:endParaRPr lang="en-US" dirty="0"/>
          </a:p>
        </p:txBody>
      </p:sp>
      <p:sp>
        <p:nvSpPr>
          <p:cNvPr id="3" name="Subtitle 2"/>
          <p:cNvSpPr>
            <a:spLocks noGrp="1"/>
          </p:cNvSpPr>
          <p:nvPr>
            <p:ph type="subTitle" idx="1"/>
          </p:nvPr>
        </p:nvSpPr>
        <p:spPr>
          <a:xfrm>
            <a:off x="2589213" y="4241801"/>
            <a:ext cx="8915399" cy="1523999"/>
          </a:xfrm>
        </p:spPr>
        <p:txBody>
          <a:bodyPr>
            <a:normAutofit fontScale="92500" lnSpcReduction="10000"/>
          </a:bodyPr>
          <a:lstStyle/>
          <a:p>
            <a:pPr algn="ctr"/>
            <a:r>
              <a:rPr lang="en-US" dirty="0" smtClean="0"/>
              <a:t>This is a step by step process of everything you will need to do </a:t>
            </a:r>
            <a:r>
              <a:rPr lang="en-US" u="sng" dirty="0" smtClean="0"/>
              <a:t>prior to enrolling </a:t>
            </a:r>
            <a:r>
              <a:rPr lang="en-US" dirty="0" smtClean="0"/>
              <a:t>in the course. Please click to continue through the presentation at your leisure. At the bottom left corner are the navigation keys to go back to a previous screen if needed. This will guide you through the online process with screenshots. Please note that there is a different process for Carson and Fallon in regards to how your documents are to be submitted. </a:t>
            </a:r>
            <a:endParaRPr lang="en-US" dirty="0"/>
          </a:p>
        </p:txBody>
      </p:sp>
      <p:pic>
        <p:nvPicPr>
          <p:cNvPr id="4" name="Picture 3" descr="Return to Western Nevada College Home Page">
            <a:hlinkClick r:id="rId2" tooltip="&quot;Western Nevada College: Home Pag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08500" y="355600"/>
            <a:ext cx="4114800" cy="495300"/>
          </a:xfrm>
          <a:prstGeom prst="rect">
            <a:avLst/>
          </a:prstGeom>
          <a:noFill/>
          <a:ln>
            <a:noFill/>
          </a:ln>
        </p:spPr>
      </p:pic>
    </p:spTree>
    <p:extLst>
      <p:ext uri="{BB962C8B-B14F-4D97-AF65-F5344CB8AC3E}">
        <p14:creationId xmlns:p14="http://schemas.microsoft.com/office/powerpoint/2010/main" val="19518337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p:nvPr/>
        </p:nvPicPr>
        <p:blipFill rotWithShape="1">
          <a:blip r:embed="rId2"/>
          <a:srcRect l="58214" t="33417" r="9498" b="11056"/>
          <a:stretch/>
        </p:blipFill>
        <p:spPr bwMode="auto">
          <a:xfrm>
            <a:off x="2589212" y="624110"/>
            <a:ext cx="8915400" cy="5287111"/>
          </a:xfrm>
          <a:prstGeom prst="rect">
            <a:avLst/>
          </a:prstGeom>
          <a:ln>
            <a:noFill/>
          </a:ln>
          <a:extLst>
            <a:ext uri="{53640926-AAD7-44D8-BBD7-CCE9431645EC}">
              <a14:shadowObscured xmlns:a14="http://schemas.microsoft.com/office/drawing/2010/main"/>
            </a:ext>
          </a:extLst>
        </p:spPr>
      </p:pic>
      <p:sp>
        <p:nvSpPr>
          <p:cNvPr id="7" name="Oval 6"/>
          <p:cNvSpPr/>
          <p:nvPr/>
        </p:nvSpPr>
        <p:spPr>
          <a:xfrm>
            <a:off x="4038600" y="4127499"/>
            <a:ext cx="7327900" cy="571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54700" y="4699000"/>
            <a:ext cx="382270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629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2500" t="8413" r="12019" b="14664"/>
          <a:stretch/>
        </p:blipFill>
        <p:spPr bwMode="auto">
          <a:xfrm>
            <a:off x="946547" y="-24310"/>
            <a:ext cx="2699542" cy="3568700"/>
          </a:xfrm>
          <a:prstGeom prst="rect">
            <a:avLst/>
          </a:prstGeom>
          <a:ln>
            <a:noFill/>
          </a:ln>
          <a:extLst>
            <a:ext uri="{53640926-AAD7-44D8-BBD7-CCE9431645EC}">
              <a14:shadowObscured xmlns:a14="http://schemas.microsoft.com/office/drawing/2010/main"/>
            </a:ext>
          </a:extLst>
        </p:spPr>
      </p:pic>
      <p:pic>
        <p:nvPicPr>
          <p:cNvPr id="5" name="Content Placeholder 4"/>
          <p:cNvPicPr>
            <a:picLocks noGrp="1"/>
          </p:cNvPicPr>
          <p:nvPr>
            <p:ph idx="1"/>
          </p:nvPr>
        </p:nvPicPr>
        <p:blipFill rotWithShape="1">
          <a:blip r:embed="rId3"/>
          <a:srcRect l="60417" t="15224" r="11859" b="15865"/>
          <a:stretch/>
        </p:blipFill>
        <p:spPr bwMode="auto">
          <a:xfrm>
            <a:off x="4324348" y="-24310"/>
            <a:ext cx="4234656" cy="320603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62179" t="10016" r="12500" b="4247"/>
          <a:stretch/>
        </p:blipFill>
        <p:spPr bwMode="auto">
          <a:xfrm>
            <a:off x="8885235" y="0"/>
            <a:ext cx="3192465" cy="45720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62981" t="17628" r="12019" b="21474"/>
          <a:stretch/>
        </p:blipFill>
        <p:spPr bwMode="auto">
          <a:xfrm>
            <a:off x="946547" y="3377341"/>
            <a:ext cx="2658066" cy="3480659"/>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srcRect l="62821" t="12420" r="11698" b="15464"/>
          <a:stretch/>
        </p:blipFill>
        <p:spPr bwMode="auto">
          <a:xfrm>
            <a:off x="4574774" y="3161975"/>
            <a:ext cx="3048795" cy="369602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265633" y="3008009"/>
            <a:ext cx="1930400" cy="369332"/>
          </a:xfrm>
          <a:prstGeom prst="rect">
            <a:avLst/>
          </a:prstGeom>
          <a:solidFill>
            <a:schemeClr val="bg2">
              <a:lumMod val="75000"/>
            </a:schemeClr>
          </a:solidFill>
          <a:ln>
            <a:solidFill>
              <a:schemeClr val="bg2">
                <a:lumMod val="75000"/>
              </a:schemeClr>
            </a:solidFill>
          </a:ln>
        </p:spPr>
        <p:txBody>
          <a:bodyPr wrap="square" rtlCol="0">
            <a:spAutoFit/>
          </a:bodyPr>
          <a:lstStyle/>
          <a:p>
            <a:r>
              <a:rPr lang="en-US" dirty="0" smtClean="0"/>
              <a:t>Name &amp; D.O.B</a:t>
            </a:r>
            <a:endParaRPr lang="en-US" dirty="0"/>
          </a:p>
        </p:txBody>
      </p:sp>
      <p:sp>
        <p:nvSpPr>
          <p:cNvPr id="10" name="TextBox 9"/>
          <p:cNvSpPr txBox="1"/>
          <p:nvPr/>
        </p:nvSpPr>
        <p:spPr>
          <a:xfrm>
            <a:off x="4495800" y="2704007"/>
            <a:ext cx="4063204" cy="369332"/>
          </a:xfrm>
          <a:prstGeom prst="rect">
            <a:avLst/>
          </a:prstGeom>
          <a:solidFill>
            <a:schemeClr val="bg2">
              <a:lumMod val="75000"/>
            </a:schemeClr>
          </a:solidFill>
        </p:spPr>
        <p:txBody>
          <a:bodyPr wrap="square" rtlCol="0">
            <a:spAutoFit/>
          </a:bodyPr>
          <a:lstStyle/>
          <a:p>
            <a:pPr algn="ctr"/>
            <a:r>
              <a:rPr lang="en-US" dirty="0" smtClean="0"/>
              <a:t>Fill out completely</a:t>
            </a:r>
            <a:endParaRPr lang="en-US" dirty="0"/>
          </a:p>
        </p:txBody>
      </p:sp>
      <p:sp>
        <p:nvSpPr>
          <p:cNvPr id="11" name="TextBox 10"/>
          <p:cNvSpPr txBox="1"/>
          <p:nvPr/>
        </p:nvSpPr>
        <p:spPr>
          <a:xfrm>
            <a:off x="9267032" y="4837836"/>
            <a:ext cx="2613025" cy="738664"/>
          </a:xfrm>
          <a:prstGeom prst="rect">
            <a:avLst/>
          </a:prstGeom>
          <a:solidFill>
            <a:schemeClr val="bg2">
              <a:lumMod val="75000"/>
            </a:schemeClr>
          </a:solidFill>
        </p:spPr>
        <p:txBody>
          <a:bodyPr wrap="square" rtlCol="0">
            <a:spAutoFit/>
          </a:bodyPr>
          <a:lstStyle/>
          <a:p>
            <a:pPr algn="ctr"/>
            <a:r>
              <a:rPr lang="en-US" sz="1400" dirty="0"/>
              <a:t>If you have copies of your vaccines you do not need to fill out this form.</a:t>
            </a:r>
          </a:p>
        </p:txBody>
      </p:sp>
      <p:sp>
        <p:nvSpPr>
          <p:cNvPr id="12" name="TextBox 11"/>
          <p:cNvSpPr txBox="1"/>
          <p:nvPr/>
        </p:nvSpPr>
        <p:spPr>
          <a:xfrm>
            <a:off x="1254124" y="6407497"/>
            <a:ext cx="1841500" cy="369332"/>
          </a:xfrm>
          <a:prstGeom prst="rect">
            <a:avLst/>
          </a:prstGeom>
          <a:solidFill>
            <a:schemeClr val="bg2">
              <a:lumMod val="75000"/>
            </a:schemeClr>
          </a:solidFill>
        </p:spPr>
        <p:txBody>
          <a:bodyPr wrap="square" rtlCol="0">
            <a:spAutoFit/>
          </a:bodyPr>
          <a:lstStyle/>
          <a:p>
            <a:r>
              <a:rPr lang="en-US" dirty="0"/>
              <a:t>Name &amp; D.O.B</a:t>
            </a:r>
          </a:p>
        </p:txBody>
      </p:sp>
      <p:sp>
        <p:nvSpPr>
          <p:cNvPr id="13" name="TextBox 12"/>
          <p:cNvSpPr txBox="1"/>
          <p:nvPr/>
        </p:nvSpPr>
        <p:spPr>
          <a:xfrm>
            <a:off x="4658117" y="6222831"/>
            <a:ext cx="2965452" cy="369332"/>
          </a:xfrm>
          <a:prstGeom prst="rect">
            <a:avLst/>
          </a:prstGeom>
          <a:solidFill>
            <a:schemeClr val="bg2">
              <a:lumMod val="75000"/>
            </a:schemeClr>
          </a:solidFill>
        </p:spPr>
        <p:txBody>
          <a:bodyPr wrap="square" rtlCol="0">
            <a:spAutoFit/>
          </a:bodyPr>
          <a:lstStyle/>
          <a:p>
            <a:r>
              <a:rPr lang="en-US" dirty="0" smtClean="0"/>
              <a:t>Print, Sign, D.O.B &amp; Date</a:t>
            </a:r>
            <a:endParaRPr lang="en-US" dirty="0"/>
          </a:p>
        </p:txBody>
      </p:sp>
      <p:cxnSp>
        <p:nvCxnSpPr>
          <p:cNvPr id="3" name="Straight Arrow Connector 2"/>
          <p:cNvCxnSpPr>
            <a:stCxn id="11" idx="0"/>
          </p:cNvCxnSpPr>
          <p:nvPr/>
        </p:nvCxnSpPr>
        <p:spPr>
          <a:xfrm flipV="1">
            <a:off x="10573545" y="4572000"/>
            <a:ext cx="5555" cy="265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3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Fallon </a:t>
            </a:r>
            <a:r>
              <a:rPr lang="en-US" dirty="0"/>
              <a:t>Campus</a:t>
            </a:r>
            <a:br>
              <a:rPr lang="en-US" dirty="0"/>
            </a:br>
            <a:r>
              <a:rPr lang="en-US" dirty="0"/>
              <a:t>For </a:t>
            </a:r>
            <a:r>
              <a:rPr lang="en-US" dirty="0" smtClean="0"/>
              <a:t>Fallon </a:t>
            </a:r>
            <a:r>
              <a:rPr lang="en-US" dirty="0"/>
              <a:t>Students ONLY</a:t>
            </a:r>
          </a:p>
        </p:txBody>
      </p:sp>
      <p:sp>
        <p:nvSpPr>
          <p:cNvPr id="3" name="Content Placeholder 2"/>
          <p:cNvSpPr>
            <a:spLocks noGrp="1"/>
          </p:cNvSpPr>
          <p:nvPr>
            <p:ph idx="1"/>
          </p:nvPr>
        </p:nvSpPr>
        <p:spPr>
          <a:xfrm>
            <a:off x="2589212" y="2133600"/>
            <a:ext cx="8915400" cy="4483100"/>
          </a:xfrm>
        </p:spPr>
        <p:txBody>
          <a:bodyPr>
            <a:normAutofit lnSpcReduction="10000"/>
          </a:bodyPr>
          <a:lstStyle/>
          <a:p>
            <a:pPr>
              <a:buFont typeface="Courier New" panose="02070309020205020404" pitchFamily="49" charset="0"/>
              <a:buChar char="o"/>
            </a:pPr>
            <a:r>
              <a:rPr lang="en-US" dirty="0" smtClean="0"/>
              <a:t>Go to </a:t>
            </a:r>
            <a:r>
              <a:rPr lang="en-US" dirty="0" smtClean="0">
                <a:solidFill>
                  <a:schemeClr val="tx1"/>
                </a:solidFill>
                <a:hlinkClick r:id="rId2"/>
              </a:rPr>
              <a:t>www.myclinicalexchange.com</a:t>
            </a:r>
            <a:endParaRPr lang="en-US" dirty="0">
              <a:solidFill>
                <a:schemeClr val="tx1"/>
              </a:solidFill>
            </a:endParaRPr>
          </a:p>
          <a:p>
            <a:pPr>
              <a:buFont typeface="Courier New" panose="02070309020205020404" pitchFamily="49" charset="0"/>
              <a:buChar char="o"/>
            </a:pPr>
            <a:r>
              <a:rPr lang="en-US" dirty="0" smtClean="0"/>
              <a:t>Click </a:t>
            </a:r>
            <a:r>
              <a:rPr lang="en-US" u="sng" dirty="0"/>
              <a:t>student</a:t>
            </a:r>
            <a:r>
              <a:rPr lang="en-US" dirty="0"/>
              <a:t> at the top of </a:t>
            </a:r>
            <a:r>
              <a:rPr lang="en-US" dirty="0" smtClean="0"/>
              <a:t>screen.</a:t>
            </a:r>
          </a:p>
          <a:p>
            <a:pPr>
              <a:buFont typeface="Courier New" panose="02070309020205020404" pitchFamily="49" charset="0"/>
              <a:buChar char="o"/>
            </a:pPr>
            <a:r>
              <a:rPr lang="en-US" dirty="0"/>
              <a:t>T</a:t>
            </a:r>
            <a:r>
              <a:rPr lang="en-US" dirty="0" smtClean="0"/>
              <a:t>hen </a:t>
            </a:r>
            <a:r>
              <a:rPr lang="en-US" dirty="0"/>
              <a:t>Registration, to register your </a:t>
            </a:r>
            <a:r>
              <a:rPr lang="en-US" dirty="0" smtClean="0"/>
              <a:t>profile.</a:t>
            </a:r>
          </a:p>
          <a:p>
            <a:pPr>
              <a:buFont typeface="Courier New" panose="02070309020205020404" pitchFamily="49" charset="0"/>
              <a:buChar char="o"/>
            </a:pPr>
            <a:r>
              <a:rPr lang="en-US" dirty="0"/>
              <a:t>Y</a:t>
            </a:r>
            <a:r>
              <a:rPr lang="en-US" dirty="0" smtClean="0"/>
              <a:t>ou </a:t>
            </a:r>
            <a:r>
              <a:rPr lang="en-US" dirty="0"/>
              <a:t>will need to submit </a:t>
            </a:r>
            <a:r>
              <a:rPr lang="en-US" u="sng" dirty="0"/>
              <a:t>ALL documents </a:t>
            </a:r>
            <a:r>
              <a:rPr lang="en-US" dirty="0"/>
              <a:t>to the C.N.A. Administrative Assistant on the Carson Campus for </a:t>
            </a:r>
            <a:r>
              <a:rPr lang="en-US" dirty="0" smtClean="0"/>
              <a:t>review. (contact info on last slide)</a:t>
            </a:r>
          </a:p>
          <a:p>
            <a:pPr>
              <a:buFont typeface="Courier New" panose="02070309020205020404" pitchFamily="49" charset="0"/>
              <a:buChar char="o"/>
            </a:pPr>
            <a:r>
              <a:rPr lang="en-US" dirty="0" smtClean="0"/>
              <a:t>There is a $36.50 fee for </a:t>
            </a:r>
            <a:r>
              <a:rPr lang="en-US" dirty="0" err="1" smtClean="0"/>
              <a:t>myclinicalexchange</a:t>
            </a:r>
            <a:r>
              <a:rPr lang="en-US" dirty="0"/>
              <a:t>;</a:t>
            </a:r>
            <a:r>
              <a:rPr lang="en-US" dirty="0" smtClean="0"/>
              <a:t> this is mandatory.</a:t>
            </a:r>
          </a:p>
          <a:p>
            <a:pPr>
              <a:buFont typeface="Courier New" panose="02070309020205020404" pitchFamily="49" charset="0"/>
              <a:buChar char="o"/>
            </a:pPr>
            <a:r>
              <a:rPr lang="en-US" dirty="0"/>
              <a:t>This is where the clinical site will put the </a:t>
            </a:r>
            <a:r>
              <a:rPr lang="en-US" dirty="0" smtClean="0"/>
              <a:t>student information </a:t>
            </a:r>
            <a:r>
              <a:rPr lang="en-US" dirty="0"/>
              <a:t>into clinical rotation and track compliance of </a:t>
            </a:r>
            <a:r>
              <a:rPr lang="en-US" dirty="0" smtClean="0"/>
              <a:t>documents.</a:t>
            </a:r>
          </a:p>
          <a:p>
            <a:pPr>
              <a:buFont typeface="Courier New" panose="02070309020205020404" pitchFamily="49" charset="0"/>
              <a:buChar char="o"/>
            </a:pPr>
            <a:r>
              <a:rPr lang="en-US" dirty="0" smtClean="0">
                <a:solidFill>
                  <a:schemeClr val="tx1"/>
                </a:solidFill>
              </a:rPr>
              <a:t>For a step by step on what to expect please go to: </a:t>
            </a:r>
            <a:r>
              <a:rPr lang="en-US" dirty="0" smtClean="0">
                <a:solidFill>
                  <a:schemeClr val="tx1"/>
                </a:solidFill>
                <a:hlinkClick r:id="rId3"/>
              </a:rPr>
              <a:t>https</a:t>
            </a:r>
            <a:r>
              <a:rPr lang="en-US" dirty="0">
                <a:solidFill>
                  <a:schemeClr val="tx1"/>
                </a:solidFill>
                <a:hlinkClick r:id="rId3"/>
              </a:rPr>
              <a:t>://</a:t>
            </a:r>
            <a:r>
              <a:rPr lang="en-US" dirty="0" smtClean="0">
                <a:solidFill>
                  <a:schemeClr val="tx1"/>
                </a:solidFill>
                <a:hlinkClick r:id="rId3"/>
              </a:rPr>
              <a:t>www.youtube.com/results?search_query=myclinicalexchange</a:t>
            </a:r>
            <a:endParaRPr lang="en-US" dirty="0" smtClean="0">
              <a:solidFill>
                <a:schemeClr val="tx1"/>
              </a:solidFill>
            </a:endParaRPr>
          </a:p>
          <a:p>
            <a:pPr>
              <a:buFont typeface="Courier New" panose="02070309020205020404" pitchFamily="49" charset="0"/>
              <a:buChar char="o"/>
            </a:pPr>
            <a:r>
              <a:rPr lang="en-US" dirty="0" smtClean="0">
                <a:solidFill>
                  <a:schemeClr val="tx1"/>
                </a:solidFill>
              </a:rPr>
              <a:t>After you are registered you will be put into a “clinical rotation.” This will prompt you to complete modules under a “to do list.” These modules MUST be completed prior to being released to register for </a:t>
            </a:r>
            <a:r>
              <a:rPr lang="en-US" smtClean="0">
                <a:solidFill>
                  <a:schemeClr val="tx1"/>
                </a:solidFill>
              </a:rPr>
              <a:t>the course. </a:t>
            </a:r>
            <a:endParaRPr lang="en-US" dirty="0" smtClean="0">
              <a:solidFill>
                <a:schemeClr val="tx1"/>
              </a:solidFill>
            </a:endParaRPr>
          </a:p>
          <a:p>
            <a:pPr>
              <a:buFont typeface="Courier New" panose="02070309020205020404" pitchFamily="49" charset="0"/>
              <a:buChar char="o"/>
            </a:pPr>
            <a:endParaRPr lang="en-US" dirty="0" smtClean="0">
              <a:solidFill>
                <a:schemeClr val="tx1"/>
              </a:solidFill>
            </a:endParaRPr>
          </a:p>
          <a:p>
            <a:pPr>
              <a:buFont typeface="Courier New" panose="02070309020205020404" pitchFamily="49" charset="0"/>
              <a:buChar char="o"/>
            </a:pPr>
            <a:endParaRPr lang="en-US" dirty="0">
              <a:solidFill>
                <a:schemeClr val="tx1"/>
              </a:solidFill>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https://www.youtube.com/results?search_query=myclinicalexchange</a:t>
            </a:r>
            <a:r>
              <a:rPr kumimoji="0" lang="en-US" altLang="en-US" sz="12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https://www.youtube.com/results?search_query=myclinicalexchange</a:t>
            </a:r>
            <a:r>
              <a:rPr kumimoji="0" lang="en-US" altLang="en-US" sz="12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58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rotWithShape="1">
          <a:blip r:embed="rId2"/>
          <a:srcRect l="55768" t="9615" r="5449" b="22676"/>
          <a:stretch/>
        </p:blipFill>
        <p:spPr bwMode="auto">
          <a:xfrm>
            <a:off x="2589212" y="624110"/>
            <a:ext cx="8915399" cy="5382990"/>
          </a:xfrm>
          <a:prstGeom prst="rect">
            <a:avLst/>
          </a:prstGeom>
          <a:ln>
            <a:noFill/>
          </a:ln>
          <a:extLst>
            <a:ext uri="{53640926-AAD7-44D8-BBD7-CCE9431645EC}">
              <a14:shadowObscured xmlns:a14="http://schemas.microsoft.com/office/drawing/2010/main"/>
            </a:ext>
          </a:extLst>
        </p:spPr>
      </p:pic>
      <p:sp>
        <p:nvSpPr>
          <p:cNvPr id="6" name="Oval 5"/>
          <p:cNvSpPr/>
          <p:nvPr/>
        </p:nvSpPr>
        <p:spPr>
          <a:xfrm>
            <a:off x="8623300" y="787400"/>
            <a:ext cx="10033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47100" y="1498600"/>
            <a:ext cx="1600200"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28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all documents have been submitted</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Y</a:t>
            </a:r>
            <a:r>
              <a:rPr lang="en-US" dirty="0" smtClean="0"/>
              <a:t>ou </a:t>
            </a:r>
            <a:r>
              <a:rPr lang="en-US" dirty="0"/>
              <a:t>will be contacted by the Nursing &amp; </a:t>
            </a:r>
            <a:r>
              <a:rPr lang="en-US" dirty="0" smtClean="0"/>
              <a:t>Allied </a:t>
            </a:r>
            <a:r>
              <a:rPr lang="en-US" dirty="0"/>
              <a:t>H</a:t>
            </a:r>
            <a:r>
              <a:rPr lang="en-US" dirty="0" smtClean="0"/>
              <a:t>ealth office via e-mail </a:t>
            </a:r>
            <a:r>
              <a:rPr lang="en-US" dirty="0"/>
              <a:t>to acquire information on the class schedule you are interested in. </a:t>
            </a:r>
            <a:endParaRPr lang="en-US" dirty="0" smtClean="0"/>
          </a:p>
          <a:p>
            <a:pPr>
              <a:buFont typeface="Courier New" panose="02070309020205020404" pitchFamily="49" charset="0"/>
              <a:buChar char="o"/>
            </a:pPr>
            <a:r>
              <a:rPr lang="en-US" dirty="0"/>
              <a:t>You will then be released to enroll </a:t>
            </a:r>
            <a:r>
              <a:rPr lang="en-US" dirty="0" smtClean="0"/>
              <a:t>in the class.</a:t>
            </a:r>
          </a:p>
          <a:p>
            <a:pPr>
              <a:buFont typeface="Courier New" panose="02070309020205020404" pitchFamily="49" charset="0"/>
              <a:buChar char="o"/>
            </a:pPr>
            <a:r>
              <a:rPr lang="en-US" dirty="0" smtClean="0"/>
              <a:t>You will need to contact the business office to process payment of the course. If you have acquired financial assistance you may want to make sure that they have noted your account.</a:t>
            </a:r>
          </a:p>
          <a:p>
            <a:pPr lvl="0">
              <a:buFont typeface="Courier New" panose="02070309020205020404" pitchFamily="49" charset="0"/>
              <a:buChar char="o"/>
            </a:pPr>
            <a:r>
              <a:rPr lang="en-US" dirty="0"/>
              <a:t>For current fees on our website please visit </a:t>
            </a:r>
            <a:r>
              <a:rPr lang="en-US" u="sng" dirty="0" smtClean="0"/>
              <a:t>www.wnc.edu</a:t>
            </a:r>
            <a:r>
              <a:rPr lang="en-US" dirty="0" smtClean="0"/>
              <a:t> </a:t>
            </a:r>
            <a:r>
              <a:rPr lang="en-US" dirty="0"/>
              <a:t>under Apply &amp; Register, Click Fees, Payments &amp; Refunds.</a:t>
            </a:r>
          </a:p>
          <a:p>
            <a:pPr>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11527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0000" t="10817" r="20513" b="32549"/>
          <a:stretch/>
        </p:blipFill>
        <p:spPr bwMode="auto">
          <a:xfrm>
            <a:off x="2589212" y="624111"/>
            <a:ext cx="8915400" cy="51670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5702300" y="1638300"/>
            <a:ext cx="16637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78500" y="2971800"/>
            <a:ext cx="23495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3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Information</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If you have applied for financial assistance or plan to make payments please make sure the Financial Assistance Office has flagged your account. If your account is not flagged you may unintentionally be dropped from the class for non-payment.</a:t>
            </a:r>
          </a:p>
          <a:p>
            <a:pPr>
              <a:buFont typeface="Courier New" panose="02070309020205020404" pitchFamily="49" charset="0"/>
              <a:buChar char="o"/>
            </a:pPr>
            <a:r>
              <a:rPr lang="en-US" dirty="0" smtClean="0"/>
              <a:t>Drop dates for non payment will occur the Friday prior to the beginning of the semester and two weeks after class has started. Unless arrangements have been made through Financial Assistance. </a:t>
            </a:r>
          </a:p>
          <a:p>
            <a:pPr>
              <a:buFont typeface="Courier New" panose="02070309020205020404" pitchFamily="49" charset="0"/>
              <a:buChar char="o"/>
            </a:pPr>
            <a:r>
              <a:rPr lang="en-US" dirty="0" smtClean="0"/>
              <a:t>Please make sure all paperwork is submitted at least 4-6 weeks prior to the beginning of the semester to ensure adequate time for paperwork to be processed.</a:t>
            </a:r>
            <a:endParaRPr lang="en-US" dirty="0"/>
          </a:p>
        </p:txBody>
      </p:sp>
    </p:spTree>
    <p:extLst>
      <p:ext uri="{BB962C8B-B14F-4D97-AF65-F5344CB8AC3E}">
        <p14:creationId xmlns:p14="http://schemas.microsoft.com/office/powerpoint/2010/main" val="30776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84510"/>
            <a:ext cx="8911687" cy="1280890"/>
          </a:xfrm>
        </p:spPr>
        <p:txBody>
          <a:bodyPr/>
          <a:lstStyle/>
          <a:p>
            <a:pPr algn="ctr"/>
            <a:r>
              <a:rPr lang="en-US" dirty="0" smtClean="0"/>
              <a:t>Notice</a:t>
            </a:r>
            <a:endParaRPr lang="en-US" dirty="0"/>
          </a:p>
        </p:txBody>
      </p:sp>
      <p:sp>
        <p:nvSpPr>
          <p:cNvPr id="3" name="Content Placeholder 2"/>
          <p:cNvSpPr>
            <a:spLocks noGrp="1"/>
          </p:cNvSpPr>
          <p:nvPr>
            <p:ph idx="1"/>
          </p:nvPr>
        </p:nvSpPr>
        <p:spPr>
          <a:xfrm>
            <a:off x="2592925" y="2971800"/>
            <a:ext cx="8915400" cy="3777622"/>
          </a:xfrm>
        </p:spPr>
        <p:txBody>
          <a:bodyPr/>
          <a:lstStyle/>
          <a:p>
            <a:pPr>
              <a:buFont typeface="Courier New" panose="02070309020205020404" pitchFamily="49" charset="0"/>
              <a:buChar char="o"/>
            </a:pPr>
            <a:r>
              <a:rPr lang="en-US" dirty="0" smtClean="0"/>
              <a:t>Please see your syllabus for  attendance policy, required lab and Clinical hours.</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4062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For questions, comments or concerns: Please contact the Nursing &amp; Allied Health Office at the Carson City Campus:</a:t>
            </a:r>
          </a:p>
          <a:p>
            <a:pPr>
              <a:buFont typeface="Courier New" panose="02070309020205020404" pitchFamily="49" charset="0"/>
              <a:buChar char="o"/>
            </a:pPr>
            <a:r>
              <a:rPr lang="en-US" dirty="0" smtClean="0"/>
              <a:t>2201 W. College Parkway </a:t>
            </a:r>
          </a:p>
          <a:p>
            <a:pPr marL="0" indent="0">
              <a:buNone/>
            </a:pPr>
            <a:r>
              <a:rPr lang="en-US" dirty="0"/>
              <a:t> </a:t>
            </a:r>
            <a:r>
              <a:rPr lang="en-US" dirty="0" smtClean="0"/>
              <a:t>    Carson City 89703</a:t>
            </a:r>
          </a:p>
          <a:p>
            <a:pPr marL="0" indent="0">
              <a:buNone/>
            </a:pPr>
            <a:r>
              <a:rPr lang="en-US" dirty="0" smtClean="0"/>
              <a:t>     Cedar Building Room 101</a:t>
            </a:r>
          </a:p>
          <a:p>
            <a:pPr marL="0" indent="0">
              <a:buNone/>
            </a:pPr>
            <a:r>
              <a:rPr lang="en-US" dirty="0" smtClean="0"/>
              <a:t>     </a:t>
            </a:r>
            <a:r>
              <a:rPr lang="en-US" dirty="0" smtClean="0"/>
              <a:t>Cheryl Bartels - Administrative </a:t>
            </a:r>
            <a:r>
              <a:rPr lang="en-US" dirty="0" smtClean="0"/>
              <a:t>Assistant</a:t>
            </a:r>
          </a:p>
          <a:p>
            <a:pPr>
              <a:buFont typeface="Courier New" panose="02070309020205020404" pitchFamily="49" charset="0"/>
              <a:buChar char="o"/>
            </a:pPr>
            <a:r>
              <a:rPr lang="en-US" dirty="0"/>
              <a:t>Via </a:t>
            </a:r>
            <a:r>
              <a:rPr lang="en-US" dirty="0" smtClean="0"/>
              <a:t>phone(775) 445-3296 </a:t>
            </a:r>
          </a:p>
          <a:p>
            <a:pPr>
              <a:buFont typeface="Courier New" panose="02070309020205020404" pitchFamily="49" charset="0"/>
              <a:buChar char="o"/>
            </a:pPr>
            <a:r>
              <a:rPr lang="en-US" dirty="0" smtClean="0"/>
              <a:t>Via </a:t>
            </a:r>
            <a:r>
              <a:rPr lang="en-US" dirty="0"/>
              <a:t>Fax (</a:t>
            </a:r>
            <a:r>
              <a:rPr lang="en-US" dirty="0" smtClean="0"/>
              <a:t>775) 445-4443</a:t>
            </a:r>
          </a:p>
          <a:p>
            <a:pPr>
              <a:buFont typeface="Courier New" panose="02070309020205020404" pitchFamily="49" charset="0"/>
              <a:buChar char="o"/>
            </a:pPr>
            <a:r>
              <a:rPr lang="en-US" dirty="0" smtClean="0"/>
              <a:t>Via E-mail at </a:t>
            </a:r>
            <a:r>
              <a:rPr lang="en-US" dirty="0" err="1" smtClean="0"/>
              <a:t>Cheryl.Bartels@wnc.edu</a:t>
            </a:r>
            <a:endParaRPr lang="en-US" dirty="0" smtClean="0"/>
          </a:p>
        </p:txBody>
      </p:sp>
    </p:spTree>
    <p:extLst>
      <p:ext uri="{BB962C8B-B14F-4D97-AF65-F5344CB8AC3E}">
        <p14:creationId xmlns:p14="http://schemas.microsoft.com/office/powerpoint/2010/main" val="96557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92410"/>
            <a:ext cx="8911687" cy="1280890"/>
          </a:xfrm>
        </p:spPr>
        <p:txBody>
          <a:bodyPr/>
          <a:lstStyle/>
          <a:p>
            <a:pPr algn="ctr"/>
            <a:r>
              <a:rPr lang="en-US" dirty="0" smtClean="0"/>
              <a:t>Apply &amp; Register as a student with WNC</a:t>
            </a:r>
            <a:endParaRPr lang="en-US" dirty="0"/>
          </a:p>
        </p:txBody>
      </p:sp>
      <p:sp>
        <p:nvSpPr>
          <p:cNvPr id="3" name="Content Placeholder 2"/>
          <p:cNvSpPr>
            <a:spLocks noGrp="1"/>
          </p:cNvSpPr>
          <p:nvPr>
            <p:ph idx="1"/>
          </p:nvPr>
        </p:nvSpPr>
        <p:spPr>
          <a:xfrm>
            <a:off x="2589212" y="3302000"/>
            <a:ext cx="8915400" cy="2609222"/>
          </a:xfrm>
        </p:spPr>
        <p:txBody>
          <a:bodyPr/>
          <a:lstStyle/>
          <a:p>
            <a:pPr lvl="0">
              <a:buFont typeface="Courier New" panose="02070309020205020404" pitchFamily="49" charset="0"/>
              <a:buChar char="o"/>
            </a:pPr>
            <a:r>
              <a:rPr lang="en-US" dirty="0"/>
              <a:t>Apply for admission at </a:t>
            </a:r>
            <a:r>
              <a:rPr lang="en-US" dirty="0" smtClean="0">
                <a:hlinkClick r:id="rId2"/>
              </a:rPr>
              <a:t>www.wnc.edu</a:t>
            </a:r>
            <a:r>
              <a:rPr lang="en-US" dirty="0" smtClean="0"/>
              <a:t>. Click </a:t>
            </a:r>
            <a:r>
              <a:rPr lang="en-US" u="sng" dirty="0"/>
              <a:t>Apply &amp; Register</a:t>
            </a:r>
            <a:r>
              <a:rPr lang="en-US" dirty="0"/>
              <a:t>. Click </a:t>
            </a:r>
            <a:r>
              <a:rPr lang="en-US" u="sng" dirty="0"/>
              <a:t>Apply Now</a:t>
            </a:r>
            <a:r>
              <a:rPr lang="en-US" dirty="0"/>
              <a:t>. You will receive your NSHE </a:t>
            </a:r>
            <a:r>
              <a:rPr lang="en-US" dirty="0" smtClean="0"/>
              <a:t>Student ID </a:t>
            </a:r>
            <a:r>
              <a:rPr lang="en-US" dirty="0"/>
              <a:t>Number and </a:t>
            </a:r>
            <a:r>
              <a:rPr lang="en-US" dirty="0" smtClean="0"/>
              <a:t>password </a:t>
            </a:r>
            <a:r>
              <a:rPr lang="en-US" dirty="0"/>
              <a:t>via e-mail in 3-5 business days. Then you will need to follow the e-mail instructions to activate your </a:t>
            </a:r>
            <a:r>
              <a:rPr lang="en-US" dirty="0" err="1"/>
              <a:t>myWNC</a:t>
            </a:r>
            <a:r>
              <a:rPr lang="en-US" dirty="0"/>
              <a:t> account.</a:t>
            </a:r>
          </a:p>
          <a:p>
            <a:endParaRPr lang="en-US" dirty="0"/>
          </a:p>
        </p:txBody>
      </p:sp>
    </p:spTree>
    <p:extLst>
      <p:ext uri="{BB962C8B-B14F-4D97-AF65-F5344CB8AC3E}">
        <p14:creationId xmlns:p14="http://schemas.microsoft.com/office/powerpoint/2010/main" val="32522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0000" t="10817" r="20513" b="31090"/>
          <a:stretch/>
        </p:blipFill>
        <p:spPr bwMode="auto">
          <a:xfrm>
            <a:off x="2589212" y="624110"/>
            <a:ext cx="8915400" cy="5459189"/>
          </a:xfrm>
          <a:prstGeom prst="rect">
            <a:avLst/>
          </a:prstGeom>
          <a:ln>
            <a:noFill/>
          </a:ln>
          <a:extLst>
            <a:ext uri="{53640926-AAD7-44D8-BBD7-CCE9431645EC}">
              <a14:shadowObscured xmlns:a14="http://schemas.microsoft.com/office/drawing/2010/main"/>
            </a:ext>
          </a:extLst>
        </p:spPr>
      </p:pic>
      <p:sp>
        <p:nvSpPr>
          <p:cNvPr id="5" name="Oval 4"/>
          <p:cNvSpPr/>
          <p:nvPr/>
        </p:nvSpPr>
        <p:spPr>
          <a:xfrm>
            <a:off x="5715000" y="1638300"/>
            <a:ext cx="1574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78500" y="2133600"/>
            <a:ext cx="12573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44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Requirements (Prerequisites)</a:t>
            </a:r>
            <a:endParaRPr lang="en-US" dirty="0"/>
          </a:p>
        </p:txBody>
      </p:sp>
      <p:sp>
        <p:nvSpPr>
          <p:cNvPr id="3" name="Content Placeholder 2"/>
          <p:cNvSpPr>
            <a:spLocks noGrp="1"/>
          </p:cNvSpPr>
          <p:nvPr>
            <p:ph idx="1"/>
          </p:nvPr>
        </p:nvSpPr>
        <p:spPr/>
        <p:txBody>
          <a:bodyPr/>
          <a:lstStyle/>
          <a:p>
            <a:pPr marL="0" indent="0">
              <a:buNone/>
            </a:pPr>
            <a:r>
              <a:rPr lang="en-US" dirty="0" smtClean="0"/>
              <a:t>While on the WNC website:</a:t>
            </a:r>
          </a:p>
          <a:p>
            <a:pPr>
              <a:buFont typeface="Courier New" panose="02070309020205020404" pitchFamily="49" charset="0"/>
              <a:buChar char="o"/>
            </a:pPr>
            <a:r>
              <a:rPr lang="en-US" dirty="0" smtClean="0"/>
              <a:t>Please </a:t>
            </a:r>
            <a:r>
              <a:rPr lang="en-US" dirty="0"/>
              <a:t>scroll over </a:t>
            </a:r>
            <a:r>
              <a:rPr lang="en-US" u="sng" dirty="0" smtClean="0"/>
              <a:t>Academics</a:t>
            </a:r>
          </a:p>
          <a:p>
            <a:pPr>
              <a:buFont typeface="Courier New" panose="02070309020205020404" pitchFamily="49" charset="0"/>
              <a:buChar char="o"/>
            </a:pPr>
            <a:r>
              <a:rPr lang="en-US" dirty="0"/>
              <a:t>C</a:t>
            </a:r>
            <a:r>
              <a:rPr lang="en-US" dirty="0" smtClean="0"/>
              <a:t>lick </a:t>
            </a:r>
            <a:r>
              <a:rPr lang="en-US" u="sng" dirty="0"/>
              <a:t>Nursing &amp; Allied Health (NALH</a:t>
            </a:r>
            <a:r>
              <a:rPr lang="en-US" u="sng" dirty="0" smtClean="0"/>
              <a:t>)</a:t>
            </a:r>
          </a:p>
          <a:p>
            <a:pPr>
              <a:buFont typeface="Courier New" panose="02070309020205020404" pitchFamily="49" charset="0"/>
              <a:buChar char="o"/>
            </a:pPr>
            <a:r>
              <a:rPr lang="en-US" dirty="0"/>
              <a:t>Towards the middle of the page under </a:t>
            </a:r>
            <a:r>
              <a:rPr lang="en-US" u="sng" dirty="0"/>
              <a:t>Flies and Downloads</a:t>
            </a:r>
            <a:r>
              <a:rPr lang="en-US" dirty="0"/>
              <a:t>, please click the </a:t>
            </a:r>
            <a:r>
              <a:rPr lang="en-US" u="sng" dirty="0"/>
              <a:t>Immunization </a:t>
            </a:r>
            <a:r>
              <a:rPr lang="en-US" u="sng" dirty="0" smtClean="0"/>
              <a:t>checklist - C.N.A.</a:t>
            </a:r>
            <a:endParaRPr lang="en-US" dirty="0" smtClean="0"/>
          </a:p>
          <a:p>
            <a:pPr>
              <a:buFont typeface="Courier New" panose="02070309020205020404" pitchFamily="49" charset="0"/>
              <a:buChar char="o"/>
            </a:pPr>
            <a:r>
              <a:rPr lang="en-US" dirty="0"/>
              <a:t>This list of immunizations are your “prerequisites” required </a:t>
            </a:r>
            <a:r>
              <a:rPr lang="en-US" u="sng" dirty="0"/>
              <a:t>PRIOR TO BEING RELEASED TO ENROLL FOR THE PROGRAM.</a:t>
            </a:r>
            <a:r>
              <a:rPr lang="en-US" dirty="0"/>
              <a:t> </a:t>
            </a:r>
          </a:p>
        </p:txBody>
      </p:sp>
    </p:spTree>
    <p:extLst>
      <p:ext uri="{BB962C8B-B14F-4D97-AF65-F5344CB8AC3E}">
        <p14:creationId xmlns:p14="http://schemas.microsoft.com/office/powerpoint/2010/main" val="184911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0160" t="10817" r="20325" b="32790"/>
          <a:stretch/>
        </p:blipFill>
        <p:spPr bwMode="auto">
          <a:xfrm>
            <a:off x="2592924" y="624110"/>
            <a:ext cx="8911687" cy="55099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4584700" y="1625600"/>
            <a:ext cx="990600"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10100" y="2654300"/>
            <a:ext cx="2578100" cy="33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4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50810" t="49533" r="14187" b="11446"/>
          <a:stretch/>
        </p:blipFill>
        <p:spPr bwMode="auto">
          <a:xfrm>
            <a:off x="2589212" y="624110"/>
            <a:ext cx="8915399" cy="5287112"/>
          </a:xfrm>
          <a:prstGeom prst="rect">
            <a:avLst/>
          </a:prstGeom>
          <a:ln>
            <a:noFill/>
          </a:ln>
          <a:extLst>
            <a:ext uri="{53640926-AAD7-44D8-BBD7-CCE9431645EC}">
              <a14:shadowObscured xmlns:a14="http://schemas.microsoft.com/office/drawing/2010/main"/>
            </a:ext>
          </a:extLst>
        </p:spPr>
      </p:pic>
      <p:sp>
        <p:nvSpPr>
          <p:cNvPr id="5" name="Oval 4"/>
          <p:cNvSpPr/>
          <p:nvPr/>
        </p:nvSpPr>
        <p:spPr>
          <a:xfrm>
            <a:off x="2971800" y="3606800"/>
            <a:ext cx="39751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52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8300"/>
            <a:ext cx="8911687" cy="1536700"/>
          </a:xfrm>
        </p:spPr>
        <p:txBody>
          <a:bodyPr>
            <a:normAutofit/>
          </a:bodyPr>
          <a:lstStyle/>
          <a:p>
            <a:pPr algn="ctr"/>
            <a:r>
              <a:rPr lang="en-US" dirty="0" smtClean="0"/>
              <a:t>Carson Campus</a:t>
            </a:r>
            <a:br>
              <a:rPr lang="en-US" dirty="0" smtClean="0"/>
            </a:br>
            <a:r>
              <a:rPr lang="en-US" dirty="0" smtClean="0"/>
              <a:t>For Carson Students ONLY</a:t>
            </a:r>
            <a:endParaRPr lang="en-US" dirty="0"/>
          </a:p>
        </p:txBody>
      </p:sp>
      <p:sp>
        <p:nvSpPr>
          <p:cNvPr id="3" name="Content Placeholder 2"/>
          <p:cNvSpPr>
            <a:spLocks noGrp="1"/>
          </p:cNvSpPr>
          <p:nvPr>
            <p:ph idx="1"/>
          </p:nvPr>
        </p:nvSpPr>
        <p:spPr>
          <a:xfrm>
            <a:off x="2589212" y="1816100"/>
            <a:ext cx="8915400" cy="4095122"/>
          </a:xfrm>
        </p:spPr>
        <p:txBody>
          <a:bodyPr>
            <a:normAutofit fontScale="85000" lnSpcReduction="10000"/>
          </a:bodyPr>
          <a:lstStyle/>
          <a:p>
            <a:pPr marL="0" indent="0">
              <a:buNone/>
            </a:pPr>
            <a:r>
              <a:rPr lang="en-US" dirty="0" smtClean="0"/>
              <a:t>      </a:t>
            </a:r>
            <a:r>
              <a:rPr lang="en-US" b="1" dirty="0" smtClean="0"/>
              <a:t> While </a:t>
            </a:r>
            <a:r>
              <a:rPr lang="en-US" b="1" dirty="0"/>
              <a:t>on the WNC website</a:t>
            </a:r>
            <a:r>
              <a:rPr lang="en-US" b="1" dirty="0" smtClean="0"/>
              <a:t>:</a:t>
            </a:r>
          </a:p>
          <a:p>
            <a:pPr>
              <a:buFont typeface="Courier New" panose="02070309020205020404" pitchFamily="49" charset="0"/>
              <a:buChar char="o"/>
            </a:pPr>
            <a:r>
              <a:rPr lang="en-US" dirty="0" smtClean="0"/>
              <a:t>Please </a:t>
            </a:r>
            <a:r>
              <a:rPr lang="en-US" dirty="0"/>
              <a:t>scroll </a:t>
            </a:r>
            <a:r>
              <a:rPr lang="en-US" dirty="0" smtClean="0"/>
              <a:t>over to </a:t>
            </a:r>
            <a:r>
              <a:rPr lang="en-US" u="sng" dirty="0"/>
              <a:t>Academics</a:t>
            </a:r>
          </a:p>
          <a:p>
            <a:pPr>
              <a:buFont typeface="Courier New" panose="02070309020205020404" pitchFamily="49" charset="0"/>
              <a:buChar char="o"/>
            </a:pPr>
            <a:r>
              <a:rPr lang="en-US" dirty="0"/>
              <a:t>Click </a:t>
            </a:r>
            <a:r>
              <a:rPr lang="en-US" u="sng" dirty="0"/>
              <a:t>Nursing &amp; Allied Health (NALH)</a:t>
            </a:r>
          </a:p>
          <a:p>
            <a:pPr>
              <a:buFont typeface="Courier New" panose="02070309020205020404" pitchFamily="49" charset="0"/>
              <a:buChar char="o"/>
            </a:pPr>
            <a:r>
              <a:rPr lang="en-US" dirty="0"/>
              <a:t>Towards the middle of the </a:t>
            </a:r>
            <a:r>
              <a:rPr lang="en-US" dirty="0" smtClean="0"/>
              <a:t>page it says “</a:t>
            </a:r>
            <a:r>
              <a:rPr lang="en-US" dirty="0" err="1" smtClean="0"/>
              <a:t>mystudentcheck</a:t>
            </a:r>
            <a:r>
              <a:rPr lang="en-US" dirty="0" smtClean="0"/>
              <a:t>,”</a:t>
            </a:r>
            <a:r>
              <a:rPr lang="en-US" dirty="0"/>
              <a:t> Click this </a:t>
            </a:r>
            <a:r>
              <a:rPr lang="en-US" dirty="0" smtClean="0"/>
              <a:t>link</a:t>
            </a:r>
          </a:p>
          <a:p>
            <a:pPr marL="0" indent="0">
              <a:buNone/>
            </a:pPr>
            <a:r>
              <a:rPr lang="en-US" dirty="0" smtClean="0"/>
              <a:t>       </a:t>
            </a:r>
            <a:r>
              <a:rPr lang="en-US" b="1" dirty="0" smtClean="0"/>
              <a:t>Information you will need:</a:t>
            </a:r>
          </a:p>
          <a:p>
            <a:pPr>
              <a:buFont typeface="Courier New" panose="02070309020205020404" pitchFamily="49" charset="0"/>
              <a:buChar char="o"/>
            </a:pPr>
            <a:r>
              <a:rPr lang="en-US" dirty="0" smtClean="0"/>
              <a:t>*School- Western Nevada College - </a:t>
            </a:r>
            <a:r>
              <a:rPr lang="en-US" dirty="0"/>
              <a:t>C.N.A. </a:t>
            </a:r>
            <a:r>
              <a:rPr lang="en-US" dirty="0" smtClean="0"/>
              <a:t>E.M.S L.T.E - Immunization Only</a:t>
            </a:r>
          </a:p>
          <a:p>
            <a:pPr>
              <a:buFont typeface="Courier New" panose="02070309020205020404" pitchFamily="49" charset="0"/>
              <a:buChar char="o"/>
            </a:pPr>
            <a:r>
              <a:rPr lang="en-US" dirty="0" smtClean="0"/>
              <a:t>Then Select *Program – C.N.A.-Immunization</a:t>
            </a:r>
          </a:p>
          <a:p>
            <a:pPr>
              <a:buFont typeface="Courier New" panose="02070309020205020404" pitchFamily="49" charset="0"/>
              <a:buChar char="o"/>
            </a:pPr>
            <a:r>
              <a:rPr lang="en-US" dirty="0" smtClean="0"/>
              <a:t>Submit and Create profile</a:t>
            </a:r>
          </a:p>
          <a:p>
            <a:pPr>
              <a:buFont typeface="Courier New" panose="02070309020205020404" pitchFamily="49" charset="0"/>
              <a:buChar char="o"/>
            </a:pPr>
            <a:r>
              <a:rPr lang="en-US" dirty="0" smtClean="0"/>
              <a:t>After payment has been processed</a:t>
            </a:r>
            <a:r>
              <a:rPr lang="en-US" dirty="0"/>
              <a:t> </a:t>
            </a:r>
            <a:r>
              <a:rPr lang="en-US" dirty="0" smtClean="0"/>
              <a:t>($35 fee) Click the link available and complete the 5 </a:t>
            </a:r>
            <a:r>
              <a:rPr lang="en-US" dirty="0" err="1" smtClean="0"/>
              <a:t>SentryMD</a:t>
            </a:r>
            <a:r>
              <a:rPr lang="en-US" dirty="0" smtClean="0"/>
              <a:t> documents. (These documents will also be e-mailed to you.)</a:t>
            </a:r>
          </a:p>
          <a:p>
            <a:pPr>
              <a:buFont typeface="Courier New" panose="02070309020205020404" pitchFamily="49" charset="0"/>
              <a:buChar char="o"/>
            </a:pPr>
            <a:r>
              <a:rPr lang="en-US" dirty="0" smtClean="0"/>
              <a:t>Upload all documents to Sentry MD via Fax at 1(817)-251-9593 or 1(214) 619-1830 Also via e-mail at wnc@sentrymd.com or bring into Nursing &amp; Allied Office for assistance.</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5589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0160" t="10817" r="20325" b="32790"/>
          <a:stretch/>
        </p:blipFill>
        <p:spPr bwMode="auto">
          <a:xfrm>
            <a:off x="2592924" y="624110"/>
            <a:ext cx="8911687" cy="54972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4559300" y="1676400"/>
            <a:ext cx="1054100"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35500" y="2667000"/>
            <a:ext cx="2527300" cy="27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0641" t="18929" r="13461" b="22618"/>
          <a:stretch/>
        </p:blipFill>
        <p:spPr bwMode="auto">
          <a:xfrm>
            <a:off x="2592925" y="624110"/>
            <a:ext cx="8911687" cy="5522690"/>
          </a:xfrm>
          <a:prstGeom prst="rect">
            <a:avLst/>
          </a:prstGeom>
          <a:ln>
            <a:noFill/>
          </a:ln>
          <a:extLst>
            <a:ext uri="{53640926-AAD7-44D8-BBD7-CCE9431645EC}">
              <a14:shadowObscured xmlns:a14="http://schemas.microsoft.com/office/drawing/2010/main"/>
            </a:ext>
          </a:extLst>
        </p:spPr>
      </p:pic>
      <p:sp>
        <p:nvSpPr>
          <p:cNvPr id="5" name="Oval 4"/>
          <p:cNvSpPr/>
          <p:nvPr/>
        </p:nvSpPr>
        <p:spPr>
          <a:xfrm>
            <a:off x="2755900" y="4495800"/>
            <a:ext cx="18415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26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568</TotalTime>
  <Words>792</Words>
  <Application>Microsoft Macintosh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Courier New</vt:lpstr>
      <vt:lpstr>Wingdings 3</vt:lpstr>
      <vt:lpstr>Wisp</vt:lpstr>
      <vt:lpstr>Enrolling for the Certified Nursing Assistant Course (C.N.A.)</vt:lpstr>
      <vt:lpstr>Apply &amp; Register as a student with WNC</vt:lpstr>
      <vt:lpstr>PowerPoint Presentation</vt:lpstr>
      <vt:lpstr>Essential Requirements (Prerequisites)</vt:lpstr>
      <vt:lpstr>PowerPoint Presentation</vt:lpstr>
      <vt:lpstr>PowerPoint Presentation</vt:lpstr>
      <vt:lpstr>Carson Campus For Carson Students ONLY</vt:lpstr>
      <vt:lpstr>PowerPoint Presentation</vt:lpstr>
      <vt:lpstr>PowerPoint Presentation</vt:lpstr>
      <vt:lpstr>PowerPoint Presentation</vt:lpstr>
      <vt:lpstr>PowerPoint Presentation</vt:lpstr>
      <vt:lpstr>Fallon Campus For Fallon Students ONLY</vt:lpstr>
      <vt:lpstr>PowerPoint Presentation</vt:lpstr>
      <vt:lpstr>After all documents have been submitted</vt:lpstr>
      <vt:lpstr>PowerPoint Presentation</vt:lpstr>
      <vt:lpstr>Additional Information</vt:lpstr>
      <vt:lpstr>Notice</vt:lpstr>
      <vt:lpstr>Contact Information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Enrolling for the Certified Nursing assistant Course</dc:title>
  <dc:creator>Bader, Ashley N</dc:creator>
  <cp:lastModifiedBy>Ryan Swain</cp:lastModifiedBy>
  <cp:revision>44</cp:revision>
  <dcterms:created xsi:type="dcterms:W3CDTF">2016-10-04T23:04:42Z</dcterms:created>
  <dcterms:modified xsi:type="dcterms:W3CDTF">2018-07-24T17:50:56Z</dcterms:modified>
</cp:coreProperties>
</file>