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77.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71.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76.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 id="324" r:id="rId75"/>
    <p:sldId id="325" r:id="rId76"/>
    <p:sldId id="326" r:id="rId77"/>
    <p:sldId id="327" r:id="rId78"/>
    <p:sldId id="328" r:id="rId79"/>
    <p:sldId id="329" r:id="rId80"/>
    <p:sldId id="330" r:id="rId81"/>
    <p:sldId id="331" r:id="rId82"/>
    <p:sldId id="332" r:id="rId83"/>
    <p:sldId id="333" r:id="rId8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F660851-352D-4048-AB0A-77D388EFB089}">
  <a:tblStyle styleId="{4F660851-352D-4048-AB0A-77D388EFB089}"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84" Type="http://schemas.openxmlformats.org/officeDocument/2006/relationships/slide" Target="slides/slide78.xml"/><Relationship Id="rId83" Type="http://schemas.openxmlformats.org/officeDocument/2006/relationships/slide" Target="slides/slide77.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80" Type="http://schemas.openxmlformats.org/officeDocument/2006/relationships/slide" Target="slides/slide74.xml"/><Relationship Id="rId82" Type="http://schemas.openxmlformats.org/officeDocument/2006/relationships/slide" Target="slides/slide76.xml"/><Relationship Id="rId81" Type="http://schemas.openxmlformats.org/officeDocument/2006/relationships/slide" Target="slides/slide7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73" Type="http://schemas.openxmlformats.org/officeDocument/2006/relationships/slide" Target="slides/slide67.xml"/><Relationship Id="rId72" Type="http://schemas.openxmlformats.org/officeDocument/2006/relationships/slide" Target="slides/slide66.xml"/><Relationship Id="rId31" Type="http://schemas.openxmlformats.org/officeDocument/2006/relationships/slide" Target="slides/slide25.xml"/><Relationship Id="rId75" Type="http://schemas.openxmlformats.org/officeDocument/2006/relationships/slide" Target="slides/slide69.xml"/><Relationship Id="rId30" Type="http://schemas.openxmlformats.org/officeDocument/2006/relationships/slide" Target="slides/slide24.xml"/><Relationship Id="rId74" Type="http://schemas.openxmlformats.org/officeDocument/2006/relationships/slide" Target="slides/slide68.xml"/><Relationship Id="rId33" Type="http://schemas.openxmlformats.org/officeDocument/2006/relationships/slide" Target="slides/slide27.xml"/><Relationship Id="rId77" Type="http://schemas.openxmlformats.org/officeDocument/2006/relationships/slide" Target="slides/slide71.xml"/><Relationship Id="rId32" Type="http://schemas.openxmlformats.org/officeDocument/2006/relationships/slide" Target="slides/slide26.xml"/><Relationship Id="rId76" Type="http://schemas.openxmlformats.org/officeDocument/2006/relationships/slide" Target="slides/slide70.xml"/><Relationship Id="rId35" Type="http://schemas.openxmlformats.org/officeDocument/2006/relationships/slide" Target="slides/slide29.xml"/><Relationship Id="rId79" Type="http://schemas.openxmlformats.org/officeDocument/2006/relationships/slide" Target="slides/slide73.xml"/><Relationship Id="rId34" Type="http://schemas.openxmlformats.org/officeDocument/2006/relationships/slide" Target="slides/slide28.xml"/><Relationship Id="rId78" Type="http://schemas.openxmlformats.org/officeDocument/2006/relationships/slide" Target="slides/slide72.xml"/><Relationship Id="rId71" Type="http://schemas.openxmlformats.org/officeDocument/2006/relationships/slide" Target="slides/slide65.xml"/><Relationship Id="rId70" Type="http://schemas.openxmlformats.org/officeDocument/2006/relationships/slide" Target="slides/slide64.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62" Type="http://schemas.openxmlformats.org/officeDocument/2006/relationships/slide" Target="slides/slide56.xml"/><Relationship Id="rId61" Type="http://schemas.openxmlformats.org/officeDocument/2006/relationships/slide" Target="slides/slide55.xml"/><Relationship Id="rId20" Type="http://schemas.openxmlformats.org/officeDocument/2006/relationships/slide" Target="slides/slide14.xml"/><Relationship Id="rId64" Type="http://schemas.openxmlformats.org/officeDocument/2006/relationships/slide" Target="slides/slide58.xml"/><Relationship Id="rId63" Type="http://schemas.openxmlformats.org/officeDocument/2006/relationships/slide" Target="slides/slide57.xml"/><Relationship Id="rId22" Type="http://schemas.openxmlformats.org/officeDocument/2006/relationships/slide" Target="slides/slide16.xml"/><Relationship Id="rId66" Type="http://schemas.openxmlformats.org/officeDocument/2006/relationships/slide" Target="slides/slide60.xml"/><Relationship Id="rId21" Type="http://schemas.openxmlformats.org/officeDocument/2006/relationships/slide" Target="slides/slide15.xml"/><Relationship Id="rId65" Type="http://schemas.openxmlformats.org/officeDocument/2006/relationships/slide" Target="slides/slide59.xml"/><Relationship Id="rId24" Type="http://schemas.openxmlformats.org/officeDocument/2006/relationships/slide" Target="slides/slide18.xml"/><Relationship Id="rId68" Type="http://schemas.openxmlformats.org/officeDocument/2006/relationships/slide" Target="slides/slide62.xml"/><Relationship Id="rId23" Type="http://schemas.openxmlformats.org/officeDocument/2006/relationships/slide" Target="slides/slide17.xml"/><Relationship Id="rId67" Type="http://schemas.openxmlformats.org/officeDocument/2006/relationships/slide" Target="slides/slide61.xml"/><Relationship Id="rId60" Type="http://schemas.openxmlformats.org/officeDocument/2006/relationships/slide" Target="slides/slide54.xml"/><Relationship Id="rId26" Type="http://schemas.openxmlformats.org/officeDocument/2006/relationships/slide" Target="slides/slide20.xml"/><Relationship Id="rId25" Type="http://schemas.openxmlformats.org/officeDocument/2006/relationships/slide" Target="slides/slide19.xml"/><Relationship Id="rId69" Type="http://schemas.openxmlformats.org/officeDocument/2006/relationships/slide" Target="slides/slide63.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slide" Target="slides/slide49.xml"/><Relationship Id="rId10" Type="http://schemas.openxmlformats.org/officeDocument/2006/relationships/slide" Target="slides/slide4.xml"/><Relationship Id="rId54" Type="http://schemas.openxmlformats.org/officeDocument/2006/relationships/slide" Target="slides/slide48.xml"/><Relationship Id="rId13" Type="http://schemas.openxmlformats.org/officeDocument/2006/relationships/slide" Target="slides/slide7.xml"/><Relationship Id="rId57" Type="http://schemas.openxmlformats.org/officeDocument/2006/relationships/slide" Target="slides/slide51.xml"/><Relationship Id="rId12" Type="http://schemas.openxmlformats.org/officeDocument/2006/relationships/slide" Target="slides/slide6.xml"/><Relationship Id="rId56" Type="http://schemas.openxmlformats.org/officeDocument/2006/relationships/slide" Target="slides/slide50.xml"/><Relationship Id="rId15" Type="http://schemas.openxmlformats.org/officeDocument/2006/relationships/slide" Target="slides/slide9.xml"/><Relationship Id="rId59" Type="http://schemas.openxmlformats.org/officeDocument/2006/relationships/slide" Target="slides/slide53.xml"/><Relationship Id="rId14" Type="http://schemas.openxmlformats.org/officeDocument/2006/relationships/slide" Target="slides/slide8.xml"/><Relationship Id="rId58" Type="http://schemas.openxmlformats.org/officeDocument/2006/relationships/slide" Target="slides/slide52.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3" name="Google Shape;5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93d658c34f_1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93d658c34f_1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93f65e1eb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93f65e1eb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93f65e1eb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93f65e1eb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93f65e1eba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93f65e1eba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93f65e1eba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93f65e1eba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952c7b3cc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952c7b3cc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952c7b3cc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952c7b3cc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952c7b3ccc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952c7b3ccc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952c7b3ccc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952c7b3ccc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95987ca95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95987ca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95987ca952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95987ca95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95987ca95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95987ca95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95987ca952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95987ca952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95987ca952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95987ca952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95987ca952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95987ca952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95987ca952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95987ca952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95987ca952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95987ca952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95987ca952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95987ca952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95987ca952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95987ca952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9547eeb1f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9547eeb1f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6" name="Google Shape;6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9547eeb1f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9547eeb1f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9547eeb1fe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9547eeb1fe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9547eeb1fe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9547eeb1fe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9547eeb1fe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9547eeb1fe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9547eeb1fe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9547eeb1fe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g9547eeb1fe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3" name="Google Shape;263;g9547eeb1fe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9547eeb1fe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9547eeb1fe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9547eeb1fe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9547eeb1fe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9547eeb1fe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9547eeb1fe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g9547eeb1fe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0" name="Google Shape;290;g9547eeb1fe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g954ae0a0d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6" name="Google Shape;296;g954ae0a0d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954ae0a0d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2" name="Google Shape;302;g954ae0a0d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954ae0a0de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954ae0a0de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954ae0a0de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5" name="Google Shape;315;g954ae0a0de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g954ae0a0de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1" name="Google Shape;321;g954ae0a0de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954ae0a0de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954ae0a0de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g954ae0a0de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3" name="Google Shape;333;g954ae0a0de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g954ae0a0de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9" name="Google Shape;339;g954ae0a0de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g954ae0a0de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5" name="Google Shape;345;g954ae0a0de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g954ae0a0de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1" name="Google Shape;351;g954ae0a0de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93d658c34f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93d658c34f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g954ae0a0de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7" name="Google Shape;357;g954ae0a0de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g954ae0a0de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5" name="Google Shape;365;g954ae0a0de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g954ae0a0de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1" name="Google Shape;371;g954ae0a0de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g954ae0a0de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7" name="Google Shape;377;g954ae0a0de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g954ae0a0de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3" name="Google Shape;383;g954ae0a0de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g954ae0a0de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9" name="Google Shape;389;g954ae0a0de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g954ae0a0de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5" name="Google Shape;395;g954ae0a0de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g954ae0a0de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1" name="Google Shape;401;g954ae0a0de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g954ae0a0de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7" name="Google Shape;407;g954ae0a0de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g954ae0a0de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3" name="Google Shape;413;g954ae0a0de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93d658c34f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93d658c34f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g954ae0a0de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9" name="Google Shape;419;g954ae0a0de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g954ae0a0de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5" name="Google Shape;425;g954ae0a0de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g9660488ba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1" name="Google Shape;431;g9660488ba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5" name="Shape 435"/>
        <p:cNvGrpSpPr/>
        <p:nvPr/>
      </p:nvGrpSpPr>
      <p:grpSpPr>
        <a:xfrm>
          <a:off x="0" y="0"/>
          <a:ext cx="0" cy="0"/>
          <a:chOff x="0" y="0"/>
          <a:chExt cx="0" cy="0"/>
        </a:xfrm>
      </p:grpSpPr>
      <p:sp>
        <p:nvSpPr>
          <p:cNvPr id="436" name="Google Shape;436;g9660488ba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7" name="Google Shape;437;g9660488ba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g9660488ba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3" name="Google Shape;443;g9660488ba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7" name="Shape 447"/>
        <p:cNvGrpSpPr/>
        <p:nvPr/>
      </p:nvGrpSpPr>
      <p:grpSpPr>
        <a:xfrm>
          <a:off x="0" y="0"/>
          <a:ext cx="0" cy="0"/>
          <a:chOff x="0" y="0"/>
          <a:chExt cx="0" cy="0"/>
        </a:xfrm>
      </p:grpSpPr>
      <p:sp>
        <p:nvSpPr>
          <p:cNvPr id="448" name="Google Shape;448;g9660488bac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9" name="Google Shape;449;g9660488ba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2" name="Shape 452"/>
        <p:cNvGrpSpPr/>
        <p:nvPr/>
      </p:nvGrpSpPr>
      <p:grpSpPr>
        <a:xfrm>
          <a:off x="0" y="0"/>
          <a:ext cx="0" cy="0"/>
          <a:chOff x="0" y="0"/>
          <a:chExt cx="0" cy="0"/>
        </a:xfrm>
      </p:grpSpPr>
      <p:sp>
        <p:nvSpPr>
          <p:cNvPr id="453" name="Google Shape;453;g9660488bac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4" name="Google Shape;454;g9660488bac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8" name="Shape 458"/>
        <p:cNvGrpSpPr/>
        <p:nvPr/>
      </p:nvGrpSpPr>
      <p:grpSpPr>
        <a:xfrm>
          <a:off x="0" y="0"/>
          <a:ext cx="0" cy="0"/>
          <a:chOff x="0" y="0"/>
          <a:chExt cx="0" cy="0"/>
        </a:xfrm>
      </p:grpSpPr>
      <p:sp>
        <p:nvSpPr>
          <p:cNvPr id="459" name="Google Shape;459;g9660488bac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0" name="Google Shape;460;g9660488bac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4" name="Shape 464"/>
        <p:cNvGrpSpPr/>
        <p:nvPr/>
      </p:nvGrpSpPr>
      <p:grpSpPr>
        <a:xfrm>
          <a:off x="0" y="0"/>
          <a:ext cx="0" cy="0"/>
          <a:chOff x="0" y="0"/>
          <a:chExt cx="0" cy="0"/>
        </a:xfrm>
      </p:grpSpPr>
      <p:sp>
        <p:nvSpPr>
          <p:cNvPr id="465" name="Google Shape;465;g9660488bac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6" name="Google Shape;466;g9660488bac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0" name="Shape 470"/>
        <p:cNvGrpSpPr/>
        <p:nvPr/>
      </p:nvGrpSpPr>
      <p:grpSpPr>
        <a:xfrm>
          <a:off x="0" y="0"/>
          <a:ext cx="0" cy="0"/>
          <a:chOff x="0" y="0"/>
          <a:chExt cx="0" cy="0"/>
        </a:xfrm>
      </p:grpSpPr>
      <p:sp>
        <p:nvSpPr>
          <p:cNvPr id="471" name="Google Shape;471;g9660488bac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2" name="Google Shape;472;g9660488bac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93d658c34f_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93d658c34f_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6" name="Shape 476"/>
        <p:cNvGrpSpPr/>
        <p:nvPr/>
      </p:nvGrpSpPr>
      <p:grpSpPr>
        <a:xfrm>
          <a:off x="0" y="0"/>
          <a:ext cx="0" cy="0"/>
          <a:chOff x="0" y="0"/>
          <a:chExt cx="0" cy="0"/>
        </a:xfrm>
      </p:grpSpPr>
      <p:sp>
        <p:nvSpPr>
          <p:cNvPr id="477" name="Google Shape;477;g9660488bac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8" name="Google Shape;478;g9660488bac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2" name="Shape 482"/>
        <p:cNvGrpSpPr/>
        <p:nvPr/>
      </p:nvGrpSpPr>
      <p:grpSpPr>
        <a:xfrm>
          <a:off x="0" y="0"/>
          <a:ext cx="0" cy="0"/>
          <a:chOff x="0" y="0"/>
          <a:chExt cx="0" cy="0"/>
        </a:xfrm>
      </p:grpSpPr>
      <p:sp>
        <p:nvSpPr>
          <p:cNvPr id="483" name="Google Shape;483;g9660488bac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4" name="Google Shape;484;g9660488bac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8" name="Shape 488"/>
        <p:cNvGrpSpPr/>
        <p:nvPr/>
      </p:nvGrpSpPr>
      <p:grpSpPr>
        <a:xfrm>
          <a:off x="0" y="0"/>
          <a:ext cx="0" cy="0"/>
          <a:chOff x="0" y="0"/>
          <a:chExt cx="0" cy="0"/>
        </a:xfrm>
      </p:grpSpPr>
      <p:sp>
        <p:nvSpPr>
          <p:cNvPr id="489" name="Google Shape;489;g9660488bac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0" name="Google Shape;490;g9660488bac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4" name="Shape 494"/>
        <p:cNvGrpSpPr/>
        <p:nvPr/>
      </p:nvGrpSpPr>
      <p:grpSpPr>
        <a:xfrm>
          <a:off x="0" y="0"/>
          <a:ext cx="0" cy="0"/>
          <a:chOff x="0" y="0"/>
          <a:chExt cx="0" cy="0"/>
        </a:xfrm>
      </p:grpSpPr>
      <p:sp>
        <p:nvSpPr>
          <p:cNvPr id="495" name="Google Shape;495;g9660488bac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6" name="Google Shape;496;g9660488bac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0" name="Shape 500"/>
        <p:cNvGrpSpPr/>
        <p:nvPr/>
      </p:nvGrpSpPr>
      <p:grpSpPr>
        <a:xfrm>
          <a:off x="0" y="0"/>
          <a:ext cx="0" cy="0"/>
          <a:chOff x="0" y="0"/>
          <a:chExt cx="0" cy="0"/>
        </a:xfrm>
      </p:grpSpPr>
      <p:sp>
        <p:nvSpPr>
          <p:cNvPr id="501" name="Google Shape;501;g9660488bac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2" name="Google Shape;502;g9660488bac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6" name="Shape 506"/>
        <p:cNvGrpSpPr/>
        <p:nvPr/>
      </p:nvGrpSpPr>
      <p:grpSpPr>
        <a:xfrm>
          <a:off x="0" y="0"/>
          <a:ext cx="0" cy="0"/>
          <a:chOff x="0" y="0"/>
          <a:chExt cx="0" cy="0"/>
        </a:xfrm>
      </p:grpSpPr>
      <p:sp>
        <p:nvSpPr>
          <p:cNvPr id="507" name="Google Shape;507;g9660488bac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8" name="Google Shape;508;g9660488bac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8" name="Shape 528"/>
        <p:cNvGrpSpPr/>
        <p:nvPr/>
      </p:nvGrpSpPr>
      <p:grpSpPr>
        <a:xfrm>
          <a:off x="0" y="0"/>
          <a:ext cx="0" cy="0"/>
          <a:chOff x="0" y="0"/>
          <a:chExt cx="0" cy="0"/>
        </a:xfrm>
      </p:grpSpPr>
      <p:sp>
        <p:nvSpPr>
          <p:cNvPr id="529" name="Google Shape;529;g9692b5366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0" name="Google Shape;530;g9692b5366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3" name="Shape 533"/>
        <p:cNvGrpSpPr/>
        <p:nvPr/>
      </p:nvGrpSpPr>
      <p:grpSpPr>
        <a:xfrm>
          <a:off x="0" y="0"/>
          <a:ext cx="0" cy="0"/>
          <a:chOff x="0" y="0"/>
          <a:chExt cx="0" cy="0"/>
        </a:xfrm>
      </p:grpSpPr>
      <p:sp>
        <p:nvSpPr>
          <p:cNvPr id="534" name="Google Shape;534;g9692b5366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5" name="Google Shape;535;g9692b5366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9" name="Shape 539"/>
        <p:cNvGrpSpPr/>
        <p:nvPr/>
      </p:nvGrpSpPr>
      <p:grpSpPr>
        <a:xfrm>
          <a:off x="0" y="0"/>
          <a:ext cx="0" cy="0"/>
          <a:chOff x="0" y="0"/>
          <a:chExt cx="0" cy="0"/>
        </a:xfrm>
      </p:grpSpPr>
      <p:sp>
        <p:nvSpPr>
          <p:cNvPr id="540" name="Google Shape;540;g9864d0fba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1" name="Google Shape;541;g9864d0fba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93d658c34f_1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93d658c34f_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93d658c34f_1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93d658c34f_1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rgbClr val="001379"/>
              </a:buClr>
              <a:buSzPts val="5200"/>
              <a:buNone/>
              <a:defRPr sz="5200">
                <a:solidFill>
                  <a:srgbClr val="001379"/>
                </a:solidFill>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rgbClr val="666666"/>
              </a:buClr>
              <a:buSzPts val="2800"/>
              <a:buNone/>
              <a:defRPr sz="2800">
                <a:solidFill>
                  <a:srgbClr val="666666"/>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7" name="Google Shape;47;p1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8" name="Google Shape;48;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3"/>
          <p:cNvSpPr txBox="1"/>
          <p:nvPr>
            <p:ph type="title"/>
          </p:nvPr>
        </p:nvSpPr>
        <p:spPr>
          <a:xfrm>
            <a:off x="3978100" y="95875"/>
            <a:ext cx="52380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Clr>
                <a:srgbClr val="666666"/>
              </a:buClr>
              <a:buSzPts val="2800"/>
              <a:buNone/>
              <a:defRPr>
                <a:solidFill>
                  <a:srgbClr val="666666"/>
                </a:solidFill>
              </a:defRPr>
            </a:lvl1pPr>
            <a:lvl2pPr lvl="1" algn="l">
              <a:lnSpc>
                <a:spcPct val="100000"/>
              </a:lnSpc>
              <a:spcBef>
                <a:spcPts val="0"/>
              </a:spcBef>
              <a:spcAft>
                <a:spcPts val="0"/>
              </a:spcAft>
              <a:buClr>
                <a:srgbClr val="666666"/>
              </a:buClr>
              <a:buSzPts val="2800"/>
              <a:buNone/>
              <a:defRPr>
                <a:solidFill>
                  <a:srgbClr val="666666"/>
                </a:solidFill>
              </a:defRPr>
            </a:lvl2pPr>
            <a:lvl3pPr lvl="2" algn="l">
              <a:lnSpc>
                <a:spcPct val="100000"/>
              </a:lnSpc>
              <a:spcBef>
                <a:spcPts val="0"/>
              </a:spcBef>
              <a:spcAft>
                <a:spcPts val="0"/>
              </a:spcAft>
              <a:buClr>
                <a:srgbClr val="666666"/>
              </a:buClr>
              <a:buSzPts val="2800"/>
              <a:buNone/>
              <a:defRPr>
                <a:solidFill>
                  <a:srgbClr val="666666"/>
                </a:solidFill>
              </a:defRPr>
            </a:lvl3pPr>
            <a:lvl4pPr lvl="3" algn="l">
              <a:lnSpc>
                <a:spcPct val="100000"/>
              </a:lnSpc>
              <a:spcBef>
                <a:spcPts val="0"/>
              </a:spcBef>
              <a:spcAft>
                <a:spcPts val="0"/>
              </a:spcAft>
              <a:buClr>
                <a:srgbClr val="666666"/>
              </a:buClr>
              <a:buSzPts val="2800"/>
              <a:buNone/>
              <a:defRPr>
                <a:solidFill>
                  <a:srgbClr val="666666"/>
                </a:solidFill>
              </a:defRPr>
            </a:lvl4pPr>
            <a:lvl5pPr lvl="4" algn="l">
              <a:lnSpc>
                <a:spcPct val="100000"/>
              </a:lnSpc>
              <a:spcBef>
                <a:spcPts val="0"/>
              </a:spcBef>
              <a:spcAft>
                <a:spcPts val="0"/>
              </a:spcAft>
              <a:buClr>
                <a:srgbClr val="666666"/>
              </a:buClr>
              <a:buSzPts val="2800"/>
              <a:buNone/>
              <a:defRPr>
                <a:solidFill>
                  <a:srgbClr val="666666"/>
                </a:solidFill>
              </a:defRPr>
            </a:lvl5pPr>
            <a:lvl6pPr lvl="5" algn="l">
              <a:lnSpc>
                <a:spcPct val="100000"/>
              </a:lnSpc>
              <a:spcBef>
                <a:spcPts val="0"/>
              </a:spcBef>
              <a:spcAft>
                <a:spcPts val="0"/>
              </a:spcAft>
              <a:buClr>
                <a:srgbClr val="666666"/>
              </a:buClr>
              <a:buSzPts val="2800"/>
              <a:buNone/>
              <a:defRPr>
                <a:solidFill>
                  <a:srgbClr val="666666"/>
                </a:solidFill>
              </a:defRPr>
            </a:lvl6pPr>
            <a:lvl7pPr lvl="6" algn="l">
              <a:lnSpc>
                <a:spcPct val="100000"/>
              </a:lnSpc>
              <a:spcBef>
                <a:spcPts val="0"/>
              </a:spcBef>
              <a:spcAft>
                <a:spcPts val="0"/>
              </a:spcAft>
              <a:buClr>
                <a:srgbClr val="666666"/>
              </a:buClr>
              <a:buSzPts val="2800"/>
              <a:buNone/>
              <a:defRPr>
                <a:solidFill>
                  <a:srgbClr val="666666"/>
                </a:solidFill>
              </a:defRPr>
            </a:lvl7pPr>
            <a:lvl8pPr lvl="7" algn="l">
              <a:lnSpc>
                <a:spcPct val="100000"/>
              </a:lnSpc>
              <a:spcBef>
                <a:spcPts val="0"/>
              </a:spcBef>
              <a:spcAft>
                <a:spcPts val="0"/>
              </a:spcAft>
              <a:buClr>
                <a:srgbClr val="666666"/>
              </a:buClr>
              <a:buSzPts val="2800"/>
              <a:buNone/>
              <a:defRPr>
                <a:solidFill>
                  <a:srgbClr val="666666"/>
                </a:solidFill>
              </a:defRPr>
            </a:lvl8pPr>
            <a:lvl9pPr lvl="8" algn="l">
              <a:lnSpc>
                <a:spcPct val="100000"/>
              </a:lnSpc>
              <a:spcBef>
                <a:spcPts val="0"/>
              </a:spcBef>
              <a:spcAft>
                <a:spcPts val="0"/>
              </a:spcAft>
              <a:buClr>
                <a:srgbClr val="666666"/>
              </a:buClr>
              <a:buSzPts val="2800"/>
              <a:buNone/>
              <a:defRPr>
                <a:solidFill>
                  <a:srgbClr val="666666"/>
                </a:solidFill>
              </a:defRPr>
            </a:lvl9pPr>
          </a:lstStyle>
          <a:p/>
        </p:txBody>
      </p:sp>
      <p:sp>
        <p:nvSpPr>
          <p:cNvPr id="16" name="Google Shape;16;p3"/>
          <p:cNvSpPr txBox="1"/>
          <p:nvPr>
            <p:ph idx="1" type="body"/>
          </p:nvPr>
        </p:nvSpPr>
        <p:spPr>
          <a:xfrm>
            <a:off x="287125" y="91152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Clr>
                <a:srgbClr val="001379"/>
              </a:buClr>
              <a:buSzPts val="1800"/>
              <a:buChar char="●"/>
              <a:defRPr>
                <a:solidFill>
                  <a:srgbClr val="001379"/>
                </a:solidFill>
              </a:defRPr>
            </a:lvl1pPr>
            <a:lvl2pPr indent="-317500" lvl="1" marL="914400" algn="l">
              <a:lnSpc>
                <a:spcPct val="115000"/>
              </a:lnSpc>
              <a:spcBef>
                <a:spcPts val="1600"/>
              </a:spcBef>
              <a:spcAft>
                <a:spcPts val="0"/>
              </a:spcAft>
              <a:buClr>
                <a:srgbClr val="001379"/>
              </a:buClr>
              <a:buSzPts val="1400"/>
              <a:buChar char="○"/>
              <a:defRPr>
                <a:solidFill>
                  <a:srgbClr val="001379"/>
                </a:solidFill>
              </a:defRPr>
            </a:lvl2pPr>
            <a:lvl3pPr indent="-317500" lvl="2" marL="1371600" algn="l">
              <a:lnSpc>
                <a:spcPct val="115000"/>
              </a:lnSpc>
              <a:spcBef>
                <a:spcPts val="1600"/>
              </a:spcBef>
              <a:spcAft>
                <a:spcPts val="0"/>
              </a:spcAft>
              <a:buClr>
                <a:srgbClr val="001379"/>
              </a:buClr>
              <a:buSzPts val="1400"/>
              <a:buChar char="■"/>
              <a:defRPr>
                <a:solidFill>
                  <a:srgbClr val="001379"/>
                </a:solidFill>
              </a:defRPr>
            </a:lvl3pPr>
            <a:lvl4pPr indent="-317500" lvl="3" marL="1828800" algn="l">
              <a:lnSpc>
                <a:spcPct val="115000"/>
              </a:lnSpc>
              <a:spcBef>
                <a:spcPts val="1600"/>
              </a:spcBef>
              <a:spcAft>
                <a:spcPts val="0"/>
              </a:spcAft>
              <a:buClr>
                <a:srgbClr val="001379"/>
              </a:buClr>
              <a:buSzPts val="1400"/>
              <a:buChar char="●"/>
              <a:defRPr>
                <a:solidFill>
                  <a:srgbClr val="001379"/>
                </a:solidFill>
              </a:defRPr>
            </a:lvl4pPr>
            <a:lvl5pPr indent="-317500" lvl="4" marL="2286000" algn="l">
              <a:lnSpc>
                <a:spcPct val="115000"/>
              </a:lnSpc>
              <a:spcBef>
                <a:spcPts val="1600"/>
              </a:spcBef>
              <a:spcAft>
                <a:spcPts val="0"/>
              </a:spcAft>
              <a:buClr>
                <a:srgbClr val="001379"/>
              </a:buClr>
              <a:buSzPts val="1400"/>
              <a:buChar char="○"/>
              <a:defRPr>
                <a:solidFill>
                  <a:srgbClr val="001379"/>
                </a:solidFill>
              </a:defRPr>
            </a:lvl5pPr>
            <a:lvl6pPr indent="-317500" lvl="5" marL="2743200" algn="l">
              <a:lnSpc>
                <a:spcPct val="115000"/>
              </a:lnSpc>
              <a:spcBef>
                <a:spcPts val="1600"/>
              </a:spcBef>
              <a:spcAft>
                <a:spcPts val="0"/>
              </a:spcAft>
              <a:buClr>
                <a:srgbClr val="001379"/>
              </a:buClr>
              <a:buSzPts val="1400"/>
              <a:buChar char="■"/>
              <a:defRPr>
                <a:solidFill>
                  <a:srgbClr val="001379"/>
                </a:solidFill>
              </a:defRPr>
            </a:lvl6pPr>
            <a:lvl7pPr indent="-317500" lvl="6" marL="3200400" algn="l">
              <a:lnSpc>
                <a:spcPct val="115000"/>
              </a:lnSpc>
              <a:spcBef>
                <a:spcPts val="1600"/>
              </a:spcBef>
              <a:spcAft>
                <a:spcPts val="0"/>
              </a:spcAft>
              <a:buClr>
                <a:srgbClr val="001379"/>
              </a:buClr>
              <a:buSzPts val="1400"/>
              <a:buChar char="●"/>
              <a:defRPr>
                <a:solidFill>
                  <a:srgbClr val="001379"/>
                </a:solidFill>
              </a:defRPr>
            </a:lvl7pPr>
            <a:lvl8pPr indent="-317500" lvl="7" marL="3657600" algn="l">
              <a:lnSpc>
                <a:spcPct val="115000"/>
              </a:lnSpc>
              <a:spcBef>
                <a:spcPts val="1600"/>
              </a:spcBef>
              <a:spcAft>
                <a:spcPts val="0"/>
              </a:spcAft>
              <a:buClr>
                <a:srgbClr val="001379"/>
              </a:buClr>
              <a:buSzPts val="1400"/>
              <a:buChar char="○"/>
              <a:defRPr>
                <a:solidFill>
                  <a:srgbClr val="001379"/>
                </a:solidFill>
              </a:defRPr>
            </a:lvl8pPr>
            <a:lvl9pPr indent="-317500" lvl="8" marL="4114800" algn="l">
              <a:lnSpc>
                <a:spcPct val="115000"/>
              </a:lnSpc>
              <a:spcBef>
                <a:spcPts val="1600"/>
              </a:spcBef>
              <a:spcAft>
                <a:spcPts val="1600"/>
              </a:spcAft>
              <a:buClr>
                <a:srgbClr val="001379"/>
              </a:buClr>
              <a:buSzPts val="1400"/>
              <a:buChar char="■"/>
              <a:defRPr>
                <a:solidFill>
                  <a:srgbClr val="001379"/>
                </a:solidFill>
              </a:defRPr>
            </a:lvl9pPr>
          </a:lstStyle>
          <a:p/>
        </p:txBody>
      </p:sp>
      <p:sp>
        <p:nvSpPr>
          <p:cNvPr id="17" name="Google Shape;17;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 name="Shape 18"/>
        <p:cNvGrpSpPr/>
        <p:nvPr/>
      </p:nvGrpSpPr>
      <p:grpSpPr>
        <a:xfrm>
          <a:off x="0" y="0"/>
          <a:ext cx="0" cy="0"/>
          <a:chOff x="0" y="0"/>
          <a:chExt cx="0" cy="0"/>
        </a:xfrm>
      </p:grpSpPr>
      <p:sp>
        <p:nvSpPr>
          <p:cNvPr id="19" name="Google Shape;19;p4"/>
          <p:cNvSpPr txBox="1"/>
          <p:nvPr>
            <p:ph type="title"/>
          </p:nvPr>
        </p:nvSpPr>
        <p:spPr>
          <a:xfrm>
            <a:off x="3779100" y="21650"/>
            <a:ext cx="53649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rgbClr val="666666"/>
              </a:buClr>
              <a:buSzPts val="2400"/>
              <a:buNone/>
              <a:defRPr sz="2400">
                <a:solidFill>
                  <a:srgbClr val="666666"/>
                </a:solidFill>
              </a:defRPr>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4"/>
          <p:cNvSpPr txBox="1"/>
          <p:nvPr>
            <p:ph idx="1" type="body"/>
          </p:nvPr>
        </p:nvSpPr>
        <p:spPr>
          <a:xfrm>
            <a:off x="329450" y="845775"/>
            <a:ext cx="8565900" cy="35208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Clr>
                <a:srgbClr val="001379"/>
              </a:buClr>
              <a:buSzPts val="1800"/>
              <a:buChar char="●"/>
              <a:defRPr>
                <a:solidFill>
                  <a:srgbClr val="001379"/>
                </a:solidFill>
              </a:defRPr>
            </a:lvl1pPr>
            <a:lvl2pPr indent="-317500" lvl="1" marL="914400" algn="l">
              <a:lnSpc>
                <a:spcPct val="115000"/>
              </a:lnSpc>
              <a:spcBef>
                <a:spcPts val="1600"/>
              </a:spcBef>
              <a:spcAft>
                <a:spcPts val="0"/>
              </a:spcAft>
              <a:buClr>
                <a:srgbClr val="001379"/>
              </a:buClr>
              <a:buSzPts val="1400"/>
              <a:buChar char="○"/>
              <a:defRPr>
                <a:solidFill>
                  <a:srgbClr val="001379"/>
                </a:solidFill>
              </a:defRPr>
            </a:lvl2pPr>
            <a:lvl3pPr indent="-317500" lvl="2" marL="1371600" algn="l">
              <a:lnSpc>
                <a:spcPct val="115000"/>
              </a:lnSpc>
              <a:spcBef>
                <a:spcPts val="1600"/>
              </a:spcBef>
              <a:spcAft>
                <a:spcPts val="0"/>
              </a:spcAft>
              <a:buClr>
                <a:srgbClr val="001379"/>
              </a:buClr>
              <a:buSzPts val="1400"/>
              <a:buChar char="■"/>
              <a:defRPr>
                <a:solidFill>
                  <a:srgbClr val="001379"/>
                </a:solidFill>
              </a:defRPr>
            </a:lvl3pPr>
            <a:lvl4pPr indent="-317500" lvl="3" marL="1828800" algn="l">
              <a:lnSpc>
                <a:spcPct val="115000"/>
              </a:lnSpc>
              <a:spcBef>
                <a:spcPts val="1600"/>
              </a:spcBef>
              <a:spcAft>
                <a:spcPts val="0"/>
              </a:spcAft>
              <a:buClr>
                <a:srgbClr val="001379"/>
              </a:buClr>
              <a:buSzPts val="1400"/>
              <a:buChar char="●"/>
              <a:defRPr>
                <a:solidFill>
                  <a:srgbClr val="001379"/>
                </a:solidFill>
              </a:defRPr>
            </a:lvl4pPr>
            <a:lvl5pPr indent="-317500" lvl="4" marL="2286000" algn="l">
              <a:lnSpc>
                <a:spcPct val="115000"/>
              </a:lnSpc>
              <a:spcBef>
                <a:spcPts val="1600"/>
              </a:spcBef>
              <a:spcAft>
                <a:spcPts val="0"/>
              </a:spcAft>
              <a:buClr>
                <a:srgbClr val="001379"/>
              </a:buClr>
              <a:buSzPts val="1400"/>
              <a:buChar char="○"/>
              <a:defRPr>
                <a:solidFill>
                  <a:srgbClr val="001379"/>
                </a:solidFill>
              </a:defRPr>
            </a:lvl5pPr>
            <a:lvl6pPr indent="-317500" lvl="5" marL="2743200" algn="l">
              <a:lnSpc>
                <a:spcPct val="115000"/>
              </a:lnSpc>
              <a:spcBef>
                <a:spcPts val="1600"/>
              </a:spcBef>
              <a:spcAft>
                <a:spcPts val="0"/>
              </a:spcAft>
              <a:buClr>
                <a:srgbClr val="001379"/>
              </a:buClr>
              <a:buSzPts val="1400"/>
              <a:buChar char="■"/>
              <a:defRPr>
                <a:solidFill>
                  <a:srgbClr val="001379"/>
                </a:solidFill>
              </a:defRPr>
            </a:lvl6pPr>
            <a:lvl7pPr indent="-317500" lvl="6" marL="3200400" algn="l">
              <a:lnSpc>
                <a:spcPct val="115000"/>
              </a:lnSpc>
              <a:spcBef>
                <a:spcPts val="1600"/>
              </a:spcBef>
              <a:spcAft>
                <a:spcPts val="0"/>
              </a:spcAft>
              <a:buClr>
                <a:srgbClr val="001379"/>
              </a:buClr>
              <a:buSzPts val="1400"/>
              <a:buChar char="●"/>
              <a:defRPr>
                <a:solidFill>
                  <a:srgbClr val="001379"/>
                </a:solidFill>
              </a:defRPr>
            </a:lvl7pPr>
            <a:lvl8pPr indent="-317500" lvl="7" marL="3657600" algn="l">
              <a:lnSpc>
                <a:spcPct val="115000"/>
              </a:lnSpc>
              <a:spcBef>
                <a:spcPts val="1600"/>
              </a:spcBef>
              <a:spcAft>
                <a:spcPts val="0"/>
              </a:spcAft>
              <a:buClr>
                <a:srgbClr val="001379"/>
              </a:buClr>
              <a:buSzPts val="1400"/>
              <a:buChar char="○"/>
              <a:defRPr>
                <a:solidFill>
                  <a:srgbClr val="001379"/>
                </a:solidFill>
              </a:defRPr>
            </a:lvl8pPr>
            <a:lvl9pPr indent="-317500" lvl="8" marL="4114800" algn="l">
              <a:lnSpc>
                <a:spcPct val="115000"/>
              </a:lnSpc>
              <a:spcBef>
                <a:spcPts val="1600"/>
              </a:spcBef>
              <a:spcAft>
                <a:spcPts val="1600"/>
              </a:spcAft>
              <a:buClr>
                <a:srgbClr val="001379"/>
              </a:buClr>
              <a:buSzPts val="1400"/>
              <a:buChar char="■"/>
              <a:defRPr>
                <a:solidFill>
                  <a:srgbClr val="001379"/>
                </a:solidFil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3" name="Google Shape;23;p5"/>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8" name="Google Shape;28;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1" name="Google Shape;31;p7"/>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5" name="Google Shape;35;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9" name="Google Shape;39;p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1" name="Google Shape;41;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4" name="Google Shape;44;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rotWithShape="1">
          <a:blip r:embed="rId1">
            <a:alphaModFix/>
          </a:blip>
          <a:srcRect b="0" l="0" r="0" t="0"/>
          <a:stretch/>
        </p:blipFill>
        <p:spPr>
          <a:xfrm>
            <a:off x="1354" y="0"/>
            <a:ext cx="9141293" cy="514350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 Id="rId3" Type="http://schemas.openxmlformats.org/officeDocument/2006/relationships/hyperlink" Target="https://nshe.nevada.edu/wp-content/uploads/file/BoardOfRegents/Handbook/title4//T4-CH08%20Student%20Recruitment%20and%20Retention%20Policy%20Equal%20Employment%20Opportunity%20Policy%20and%20Affirmative%20Action%20Program%20for%20NSHE.pdf" TargetMode="External"/><Relationship Id="rId4" Type="http://schemas.openxmlformats.org/officeDocument/2006/relationships/hyperlink" Target="https://www2.ed.gov/policy/rights/guid/ocr/sex.html"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 Id="rId3" Type="http://schemas.openxmlformats.org/officeDocument/2006/relationships/hyperlink" Target="mailto:mark.ghan@wnc.edu" TargetMode="External"/><Relationship Id="rId4" Type="http://schemas.openxmlformats.org/officeDocument/2006/relationships/hyperlink" Target="https://www.wnc.edu/carson-city/" TargetMode="External"/><Relationship Id="rId5" Type="http://schemas.openxmlformats.org/officeDocument/2006/relationships/hyperlink" Target="https://www.wnc.edu/carson-city/bristlecone-building/" TargetMode="External"/><Relationship Id="rId6"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rPr lang="en"/>
              <a:t>Investigator Training</a:t>
            </a:r>
            <a:endParaRPr/>
          </a:p>
        </p:txBody>
      </p:sp>
      <p:sp>
        <p:nvSpPr>
          <p:cNvPr id="56" name="Google Shape;56;p13"/>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a:t>Title IX and Non-Title IX</a:t>
            </a:r>
            <a:endParaRPr/>
          </a:p>
          <a:p>
            <a:pPr indent="0" lvl="0" marL="0" rtl="0" algn="ctr">
              <a:lnSpc>
                <a:spcPct val="100000"/>
              </a:lnSpc>
              <a:spcBef>
                <a:spcPts val="0"/>
              </a:spcBef>
              <a:spcAft>
                <a:spcPts val="0"/>
              </a:spcAft>
              <a:buSzPts val="2800"/>
              <a:buNone/>
            </a:pPr>
            <a:r>
              <a:rPr lang="en"/>
              <a:t>Office of Institutional Equity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906000" y="2336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Title IX Jurisdiction</a:t>
            </a:r>
            <a:endParaRPr/>
          </a:p>
        </p:txBody>
      </p:sp>
      <p:sp>
        <p:nvSpPr>
          <p:cNvPr id="111" name="Google Shape;111;p22"/>
          <p:cNvSpPr txBox="1"/>
          <p:nvPr>
            <p:ph idx="1" type="body"/>
          </p:nvPr>
        </p:nvSpPr>
        <p:spPr>
          <a:xfrm>
            <a:off x="105225" y="758500"/>
            <a:ext cx="89145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For the alleged conduct to be considered within the authority of Title IX it must occur:</a:t>
            </a:r>
            <a:endParaRPr sz="1500"/>
          </a:p>
          <a:p>
            <a:pPr indent="-311150" lvl="1" marL="914400" rtl="0" algn="l">
              <a:spcBef>
                <a:spcPts val="1000"/>
              </a:spcBef>
              <a:spcAft>
                <a:spcPts val="0"/>
              </a:spcAft>
              <a:buSzPts val="1300"/>
              <a:buChar char="●"/>
            </a:pPr>
            <a:r>
              <a:rPr lang="en" sz="1300"/>
              <a:t>Within the United States of America</a:t>
            </a:r>
            <a:endParaRPr sz="1300"/>
          </a:p>
          <a:p>
            <a:pPr indent="-311150" lvl="2" marL="1371600" rtl="0" algn="l">
              <a:spcBef>
                <a:spcPts val="1000"/>
              </a:spcBef>
              <a:spcAft>
                <a:spcPts val="0"/>
              </a:spcAft>
              <a:buSzPts val="1300"/>
              <a:buChar char="●"/>
            </a:pPr>
            <a:r>
              <a:rPr lang="en" sz="1300"/>
              <a:t>If the alleged incident </a:t>
            </a:r>
            <a:r>
              <a:rPr lang="en" sz="1300"/>
              <a:t>took</a:t>
            </a:r>
            <a:r>
              <a:rPr lang="en" sz="1300"/>
              <a:t> place outside of the United States, it will be considered a Non-Title IX incident.</a:t>
            </a:r>
            <a:endParaRPr sz="1300"/>
          </a:p>
          <a:p>
            <a:pPr indent="-311150" lvl="1" marL="914400" rtl="0" algn="l">
              <a:spcBef>
                <a:spcPts val="1000"/>
              </a:spcBef>
              <a:spcAft>
                <a:spcPts val="0"/>
              </a:spcAft>
              <a:buSzPts val="1300"/>
              <a:buChar char="●"/>
            </a:pPr>
            <a:r>
              <a:rPr lang="en" sz="1300"/>
              <a:t>Within WNC’s educational program or activity</a:t>
            </a:r>
            <a:endParaRPr sz="1300"/>
          </a:p>
          <a:p>
            <a:pPr indent="-311150" lvl="2" marL="1371600" rtl="0" algn="l">
              <a:spcBef>
                <a:spcPts val="1000"/>
              </a:spcBef>
              <a:spcAft>
                <a:spcPts val="0"/>
              </a:spcAft>
              <a:buSzPts val="1300"/>
              <a:buChar char="●"/>
            </a:pPr>
            <a:r>
              <a:rPr lang="en" sz="1300"/>
              <a:t>The alleged act must occur within the scope of a WNC program or sponsored event.</a:t>
            </a:r>
            <a:endParaRPr sz="1300"/>
          </a:p>
          <a:p>
            <a:pPr indent="-311150" lvl="3" marL="1828800" rtl="0" algn="l">
              <a:spcBef>
                <a:spcPts val="1000"/>
              </a:spcBef>
              <a:spcAft>
                <a:spcPts val="0"/>
              </a:spcAft>
              <a:buSzPts val="1300"/>
              <a:buChar char="●"/>
            </a:pPr>
            <a:r>
              <a:rPr lang="en" sz="1300"/>
              <a:t>For example, the alleged incident occurred during WNC soccer game and it involved two WNC student-athletes. This example would be considered a Title IX incident.</a:t>
            </a:r>
            <a:endParaRPr sz="1300"/>
          </a:p>
          <a:p>
            <a:pPr indent="-311150" lvl="3" marL="1828800" rtl="0" algn="l">
              <a:spcBef>
                <a:spcPts val="1000"/>
              </a:spcBef>
              <a:spcAft>
                <a:spcPts val="0"/>
              </a:spcAft>
              <a:buSzPts val="1300"/>
              <a:buChar char="●"/>
            </a:pPr>
            <a:r>
              <a:rPr lang="en" sz="1300"/>
              <a:t>For</a:t>
            </a:r>
            <a:r>
              <a:rPr lang="en" sz="1300"/>
              <a:t> example, the alleged incident took place at a non-WNC affiliated residence between two fellow WNC Students that </a:t>
            </a:r>
            <a:r>
              <a:rPr lang="en" sz="1300"/>
              <a:t>happen</a:t>
            </a:r>
            <a:r>
              <a:rPr lang="en" sz="1300"/>
              <a:t> to be roommates.</a:t>
            </a:r>
            <a:endParaRPr sz="1300"/>
          </a:p>
          <a:p>
            <a:pPr indent="-311150" lvl="3" marL="1828800" rtl="0" algn="l">
              <a:spcBef>
                <a:spcPts val="1600"/>
              </a:spcBef>
              <a:spcAft>
                <a:spcPts val="1000"/>
              </a:spcAft>
              <a:buSzPts val="1300"/>
              <a:buChar char="●"/>
            </a:pPr>
            <a:r>
              <a:rPr lang="en" sz="1300"/>
              <a:t>This example would be considered a Non-Title IX incident because it did not occur within the scope an educational program, activity, or facility.</a:t>
            </a:r>
            <a:endParaRPr sz="13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title"/>
          </p:nvPr>
        </p:nvSpPr>
        <p:spPr>
          <a:xfrm>
            <a:off x="3805925" y="3196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200"/>
              <a:t>Title IX Grievance Process Authorization</a:t>
            </a:r>
            <a:endParaRPr sz="2200"/>
          </a:p>
        </p:txBody>
      </p:sp>
      <p:sp>
        <p:nvSpPr>
          <p:cNvPr id="117" name="Google Shape;117;p23"/>
          <p:cNvSpPr txBox="1"/>
          <p:nvPr>
            <p:ph idx="1" type="body"/>
          </p:nvPr>
        </p:nvSpPr>
        <p:spPr>
          <a:xfrm>
            <a:off x="66950" y="681950"/>
            <a:ext cx="87654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For a Title IX grievance process to be authorized the following must occur:</a:t>
            </a:r>
            <a:endParaRPr sz="1400"/>
          </a:p>
          <a:p>
            <a:pPr indent="-311150" lvl="1" marL="914400" rtl="0" algn="l">
              <a:spcBef>
                <a:spcPts val="1000"/>
              </a:spcBef>
              <a:spcAft>
                <a:spcPts val="0"/>
              </a:spcAft>
              <a:buSzPts val="1300"/>
              <a:buChar char="○"/>
            </a:pPr>
            <a:r>
              <a:rPr lang="en" sz="1300"/>
              <a:t>The alleged conduct satisfies one or more of the three pronged requirements listed within Title IX’s definition of Sexual Harassment.</a:t>
            </a:r>
            <a:endParaRPr sz="1300"/>
          </a:p>
          <a:p>
            <a:pPr indent="-311150" lvl="1" marL="914400" rtl="0" algn="l">
              <a:spcBef>
                <a:spcPts val="1000"/>
              </a:spcBef>
              <a:spcAft>
                <a:spcPts val="0"/>
              </a:spcAft>
              <a:buSzPts val="1300"/>
              <a:buChar char="○"/>
            </a:pPr>
            <a:r>
              <a:rPr lang="en" sz="1300"/>
              <a:t>The alleged conduct occurred within the United States</a:t>
            </a:r>
            <a:endParaRPr sz="1300"/>
          </a:p>
          <a:p>
            <a:pPr indent="-311150" lvl="1" marL="914400" rtl="0" algn="l">
              <a:spcBef>
                <a:spcPts val="1600"/>
              </a:spcBef>
              <a:spcAft>
                <a:spcPts val="0"/>
              </a:spcAft>
              <a:buSzPts val="1300"/>
              <a:buChar char="○"/>
            </a:pPr>
            <a:r>
              <a:rPr lang="en" sz="1300"/>
              <a:t>The alleged conduct </a:t>
            </a:r>
            <a:r>
              <a:rPr lang="en" sz="1300"/>
              <a:t>occurred</a:t>
            </a:r>
            <a:r>
              <a:rPr lang="en" sz="1300"/>
              <a:t> within WNC educational program or activity.</a:t>
            </a:r>
            <a:endParaRPr sz="1300"/>
          </a:p>
          <a:p>
            <a:pPr indent="0" lvl="0" marL="0" rtl="0" algn="l">
              <a:spcBef>
                <a:spcPts val="1000"/>
              </a:spcBef>
              <a:spcAft>
                <a:spcPts val="0"/>
              </a:spcAft>
              <a:buNone/>
            </a:pPr>
            <a:r>
              <a:t/>
            </a:r>
            <a:endParaRPr sz="1400"/>
          </a:p>
          <a:p>
            <a:pPr indent="-317500" lvl="0" marL="457200" rtl="0" algn="l">
              <a:spcBef>
                <a:spcPts val="1000"/>
              </a:spcBef>
              <a:spcAft>
                <a:spcPts val="0"/>
              </a:spcAft>
              <a:buSzPts val="1400"/>
              <a:buChar char="●"/>
            </a:pPr>
            <a:r>
              <a:rPr lang="en" sz="1400"/>
              <a:t>If the alleged incident does not meet the above, then the Title IX Grievance Process is Not Authorized.</a:t>
            </a:r>
            <a:endParaRPr sz="1400"/>
          </a:p>
          <a:p>
            <a:pPr indent="-292100" lvl="1" marL="914400" rtl="0" algn="l">
              <a:spcBef>
                <a:spcPts val="1000"/>
              </a:spcBef>
              <a:spcAft>
                <a:spcPts val="0"/>
              </a:spcAft>
              <a:buSzPts val="1000"/>
              <a:buChar char="○"/>
            </a:pPr>
            <a:r>
              <a:rPr lang="en" sz="1000"/>
              <a:t> </a:t>
            </a:r>
            <a:r>
              <a:rPr lang="en" sz="1300"/>
              <a:t>However, this does NOT mean WNC will take no action.</a:t>
            </a:r>
            <a:endParaRPr sz="1300"/>
          </a:p>
          <a:p>
            <a:pPr indent="-311150" lvl="1" marL="914400" rtl="0" algn="l">
              <a:spcBef>
                <a:spcPts val="1600"/>
              </a:spcBef>
              <a:spcAft>
                <a:spcPts val="1000"/>
              </a:spcAft>
              <a:buSzPts val="1300"/>
              <a:buChar char="○"/>
            </a:pPr>
            <a:r>
              <a:rPr lang="en" sz="1300"/>
              <a:t>If the Title IX Grievance Process is not authorized, at the discretion of OIE, then the incident may be investigated utilizing the Non-Title IX grievance procedure list in Title 4, Chapter 8, Section 13 of the NSHE Board of Regents Handbook.</a:t>
            </a:r>
            <a:endParaRPr sz="13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Investigations</a:t>
            </a:r>
            <a:endParaRPr/>
          </a:p>
        </p:txBody>
      </p:sp>
      <p:sp>
        <p:nvSpPr>
          <p:cNvPr id="123" name="Google Shape;123;p2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sz="2600"/>
              <a:t>“As an investigator, you must always remember that you have no side other than the integrity of the process.”  -Unknown</a:t>
            </a:r>
            <a:endParaRPr sz="26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5"/>
          <p:cNvSpPr txBox="1"/>
          <p:nvPr>
            <p:ph type="title"/>
          </p:nvPr>
        </p:nvSpPr>
        <p:spPr>
          <a:xfrm>
            <a:off x="3844200" y="2393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Investigations</a:t>
            </a:r>
            <a:endParaRPr/>
          </a:p>
        </p:txBody>
      </p:sp>
      <p:sp>
        <p:nvSpPr>
          <p:cNvPr id="129" name="Google Shape;129;p25"/>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WNC requires that all investigations, both Title IX and Non-Title IX be:</a:t>
            </a:r>
            <a:endParaRPr/>
          </a:p>
          <a:p>
            <a:pPr indent="-342900" lvl="0" marL="457200" rtl="0" algn="l">
              <a:spcBef>
                <a:spcPts val="1000"/>
              </a:spcBef>
              <a:spcAft>
                <a:spcPts val="0"/>
              </a:spcAft>
              <a:buSzPts val="1800"/>
              <a:buChar char="●"/>
            </a:pPr>
            <a:r>
              <a:rPr lang="en"/>
              <a:t>Prompt</a:t>
            </a:r>
            <a:endParaRPr/>
          </a:p>
          <a:p>
            <a:pPr indent="-342900" lvl="0" marL="457200" rtl="0" algn="l">
              <a:spcBef>
                <a:spcPts val="1000"/>
              </a:spcBef>
              <a:spcAft>
                <a:spcPts val="0"/>
              </a:spcAft>
              <a:buSzPts val="1800"/>
              <a:buChar char="●"/>
            </a:pPr>
            <a:r>
              <a:rPr lang="en"/>
              <a:t>Impartial</a:t>
            </a:r>
            <a:endParaRPr/>
          </a:p>
          <a:p>
            <a:pPr indent="-342900" lvl="0" marL="457200" rtl="0" algn="l">
              <a:spcBef>
                <a:spcPts val="1000"/>
              </a:spcBef>
              <a:spcAft>
                <a:spcPts val="0"/>
              </a:spcAft>
              <a:buSzPts val="1800"/>
              <a:buChar char="●"/>
            </a:pPr>
            <a:r>
              <a:rPr lang="en"/>
              <a:t>Thorough</a:t>
            </a:r>
            <a:endParaRPr/>
          </a:p>
          <a:p>
            <a:pPr indent="-342900" lvl="0" marL="457200" rtl="0" algn="l">
              <a:spcBef>
                <a:spcPts val="1000"/>
              </a:spcBef>
              <a:spcAft>
                <a:spcPts val="0"/>
              </a:spcAft>
              <a:buSzPts val="1800"/>
              <a:buChar char="●"/>
            </a:pPr>
            <a:r>
              <a:rPr lang="en"/>
              <a:t>Objective</a:t>
            </a:r>
            <a:endParaRPr/>
          </a:p>
          <a:p>
            <a:pPr indent="-342900" lvl="0" marL="457200" rtl="0" algn="l">
              <a:spcBef>
                <a:spcPts val="1000"/>
              </a:spcBef>
              <a:spcAft>
                <a:spcPts val="1000"/>
              </a:spcAft>
              <a:buSzPts val="1800"/>
              <a:buChar char="●"/>
            </a:pPr>
            <a:r>
              <a:rPr lang="en"/>
              <a:t>Equitable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3825075" y="2489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Timeliness of the Investigation</a:t>
            </a:r>
            <a:endParaRPr/>
          </a:p>
        </p:txBody>
      </p:sp>
      <p:sp>
        <p:nvSpPr>
          <p:cNvPr id="135" name="Google Shape;135;p26"/>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WNC has the responsibility of conducting a prompt, thorough, impartial, and equitable investigation and resolution of the complaint.</a:t>
            </a:r>
            <a:endParaRPr/>
          </a:p>
          <a:p>
            <a:pPr indent="-342900" lvl="0" marL="457200" rtl="0" algn="l">
              <a:spcBef>
                <a:spcPts val="1000"/>
              </a:spcBef>
              <a:spcAft>
                <a:spcPts val="1000"/>
              </a:spcAft>
              <a:buSzPts val="1800"/>
              <a:buChar char="●"/>
            </a:pPr>
            <a:r>
              <a:rPr lang="en"/>
              <a:t>Title 4, Chapter 8, Section 13, of the Board of Regents Handbook states; “an investigation should be completed within a reasonable time from receipt of the complaint or information about the conduct.”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7"/>
          <p:cNvSpPr txBox="1"/>
          <p:nvPr>
            <p:ph type="title"/>
          </p:nvPr>
        </p:nvSpPr>
        <p:spPr>
          <a:xfrm>
            <a:off x="3834625" y="2393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Interview Process</a:t>
            </a:r>
            <a:endParaRPr/>
          </a:p>
        </p:txBody>
      </p:sp>
      <p:sp>
        <p:nvSpPr>
          <p:cNvPr id="141" name="Google Shape;141;p27"/>
          <p:cNvSpPr txBox="1"/>
          <p:nvPr>
            <p:ph idx="1" type="body"/>
          </p:nvPr>
        </p:nvSpPr>
        <p:spPr>
          <a:xfrm>
            <a:off x="200850" y="681975"/>
            <a:ext cx="54903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300"/>
              <a:t>Order of Interviews</a:t>
            </a:r>
            <a:endParaRPr b="1" sz="1300"/>
          </a:p>
          <a:p>
            <a:pPr indent="-311150" lvl="0" marL="685800" rtl="0" algn="l">
              <a:spcBef>
                <a:spcPts val="1000"/>
              </a:spcBef>
              <a:spcAft>
                <a:spcPts val="0"/>
              </a:spcAft>
              <a:buSzPts val="1300"/>
              <a:buChar char="●"/>
            </a:pPr>
            <a:r>
              <a:rPr lang="en" sz="1300"/>
              <a:t>The usual order for interviewing is the Complainant, the Respondent, and witnesses. This is determined on a case by case basis. Re-interviewing if necessary.</a:t>
            </a:r>
            <a:endParaRPr sz="1300"/>
          </a:p>
          <a:p>
            <a:pPr indent="0" lvl="0" marL="0" rtl="0" algn="l">
              <a:spcBef>
                <a:spcPts val="1000"/>
              </a:spcBef>
              <a:spcAft>
                <a:spcPts val="0"/>
              </a:spcAft>
              <a:buNone/>
            </a:pPr>
            <a:r>
              <a:rPr b="1" lang="en" sz="1300"/>
              <a:t>Introduction of Interview, explain:</a:t>
            </a:r>
            <a:endParaRPr b="1" sz="1300"/>
          </a:p>
          <a:p>
            <a:pPr indent="-311150" lvl="0" marL="685800" rtl="0" algn="l">
              <a:spcBef>
                <a:spcPts val="1000"/>
              </a:spcBef>
              <a:spcAft>
                <a:spcPts val="0"/>
              </a:spcAft>
              <a:buSzPts val="1300"/>
              <a:buChar char="●"/>
            </a:pPr>
            <a:r>
              <a:rPr lang="en" sz="1300"/>
              <a:t>The purpose of meeting with them.</a:t>
            </a:r>
            <a:endParaRPr sz="1300"/>
          </a:p>
          <a:p>
            <a:pPr indent="-311150" lvl="0" marL="685800" rtl="0" algn="l">
              <a:spcBef>
                <a:spcPts val="1000"/>
              </a:spcBef>
              <a:spcAft>
                <a:spcPts val="0"/>
              </a:spcAft>
              <a:buSzPts val="1300"/>
              <a:buChar char="●"/>
            </a:pPr>
            <a:r>
              <a:rPr lang="en" sz="1300"/>
              <a:t>The process of Investigation, your role as a fair/impartial fact gatherer, and any privacy protections.</a:t>
            </a:r>
            <a:endParaRPr sz="1300"/>
          </a:p>
          <a:p>
            <a:pPr indent="-311150" lvl="0" marL="685800" rtl="0" algn="l">
              <a:spcBef>
                <a:spcPts val="1000"/>
              </a:spcBef>
              <a:spcAft>
                <a:spcPts val="0"/>
              </a:spcAft>
              <a:buSzPts val="1300"/>
              <a:buChar char="●"/>
            </a:pPr>
            <a:r>
              <a:rPr lang="en" sz="1300"/>
              <a:t>The seriousness of the investigation.</a:t>
            </a:r>
            <a:endParaRPr sz="1300"/>
          </a:p>
          <a:p>
            <a:pPr indent="-311150" lvl="0" marL="685800" rtl="0" algn="l">
              <a:spcBef>
                <a:spcPts val="1000"/>
              </a:spcBef>
              <a:spcAft>
                <a:spcPts val="0"/>
              </a:spcAft>
              <a:buSzPts val="1300"/>
              <a:buChar char="●"/>
            </a:pPr>
            <a:r>
              <a:rPr lang="en" sz="1300"/>
              <a:t>Their specific role in the investigation, i.e. as a witness.</a:t>
            </a:r>
            <a:endParaRPr sz="1300"/>
          </a:p>
          <a:p>
            <a:pPr indent="-311150" lvl="0" marL="685800" rtl="0" algn="l">
              <a:spcBef>
                <a:spcPts val="1000"/>
              </a:spcBef>
              <a:spcAft>
                <a:spcPts val="0"/>
              </a:spcAft>
              <a:buSzPts val="1300"/>
              <a:buChar char="●"/>
            </a:pPr>
            <a:r>
              <a:rPr lang="en" sz="1300"/>
              <a:t>Importance of their cooperation and honesty.</a:t>
            </a:r>
            <a:endParaRPr sz="1300"/>
          </a:p>
          <a:p>
            <a:pPr indent="-311150" lvl="0" marL="685800" rtl="0" algn="l">
              <a:spcBef>
                <a:spcPts val="1000"/>
              </a:spcBef>
              <a:spcAft>
                <a:spcPts val="0"/>
              </a:spcAft>
              <a:buSzPts val="1300"/>
              <a:buChar char="●"/>
            </a:pPr>
            <a:r>
              <a:rPr lang="en" sz="1300"/>
              <a:t>Explain and stress no retaliation.</a:t>
            </a:r>
            <a:endParaRPr sz="1300"/>
          </a:p>
          <a:p>
            <a:pPr indent="0" lvl="0" marL="0" rtl="0" algn="l">
              <a:spcBef>
                <a:spcPts val="1000"/>
              </a:spcBef>
              <a:spcAft>
                <a:spcPts val="1000"/>
              </a:spcAft>
              <a:buNone/>
            </a:pPr>
            <a:r>
              <a:t/>
            </a:r>
            <a:endParaRPr sz="900"/>
          </a:p>
        </p:txBody>
      </p:sp>
      <p:sp>
        <p:nvSpPr>
          <p:cNvPr id="142" name="Google Shape;142;p27"/>
          <p:cNvSpPr txBox="1"/>
          <p:nvPr/>
        </p:nvSpPr>
        <p:spPr>
          <a:xfrm>
            <a:off x="5691025" y="698225"/>
            <a:ext cx="3381600" cy="3739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300">
                <a:solidFill>
                  <a:srgbClr val="001379"/>
                </a:solidFill>
              </a:rPr>
              <a:t>Format for Interview Notes</a:t>
            </a:r>
            <a:endParaRPr b="1" sz="1300">
              <a:solidFill>
                <a:srgbClr val="001379"/>
              </a:solidFill>
            </a:endParaRPr>
          </a:p>
          <a:p>
            <a:pPr indent="-311150" lvl="0" marL="685800" rtl="0" algn="l">
              <a:lnSpc>
                <a:spcPct val="115000"/>
              </a:lnSpc>
              <a:spcBef>
                <a:spcPts val="1000"/>
              </a:spcBef>
              <a:spcAft>
                <a:spcPts val="0"/>
              </a:spcAft>
              <a:buClr>
                <a:srgbClr val="001379"/>
              </a:buClr>
              <a:buSzPts val="1300"/>
              <a:buChar char="●"/>
            </a:pPr>
            <a:r>
              <a:rPr lang="en" sz="1300">
                <a:solidFill>
                  <a:srgbClr val="001379"/>
                </a:solidFill>
              </a:rPr>
              <a:t>Date &amp; Time/Location/Individual Present/Note any follow up Items.</a:t>
            </a:r>
            <a:endParaRPr sz="1300">
              <a:solidFill>
                <a:srgbClr val="001379"/>
              </a:solidFill>
            </a:endParaRPr>
          </a:p>
          <a:p>
            <a:pPr indent="-311150" lvl="0" marL="685800" rtl="0" algn="l">
              <a:lnSpc>
                <a:spcPct val="115000"/>
              </a:lnSpc>
              <a:spcBef>
                <a:spcPts val="1000"/>
              </a:spcBef>
              <a:spcAft>
                <a:spcPts val="0"/>
              </a:spcAft>
              <a:buClr>
                <a:srgbClr val="001379"/>
              </a:buClr>
              <a:buSzPts val="1300"/>
              <a:buChar char="●"/>
            </a:pPr>
            <a:r>
              <a:rPr lang="en" sz="1300">
                <a:solidFill>
                  <a:srgbClr val="001379"/>
                </a:solidFill>
              </a:rPr>
              <a:t>Record facts/observations not speculation/conclusions</a:t>
            </a:r>
            <a:endParaRPr sz="1300">
              <a:solidFill>
                <a:srgbClr val="001379"/>
              </a:solidFill>
            </a:endParaRPr>
          </a:p>
          <a:p>
            <a:pPr indent="-311150" lvl="0" marL="685800" rtl="0" algn="l">
              <a:lnSpc>
                <a:spcPct val="115000"/>
              </a:lnSpc>
              <a:spcBef>
                <a:spcPts val="1000"/>
              </a:spcBef>
              <a:spcAft>
                <a:spcPts val="0"/>
              </a:spcAft>
              <a:buClr>
                <a:srgbClr val="001379"/>
              </a:buClr>
              <a:buSzPts val="1300"/>
              <a:buChar char="●"/>
            </a:pPr>
            <a:r>
              <a:rPr lang="en" sz="1300">
                <a:solidFill>
                  <a:srgbClr val="001379"/>
                </a:solidFill>
              </a:rPr>
              <a:t>Don’t make legal conclusions.</a:t>
            </a:r>
            <a:endParaRPr sz="1300">
              <a:solidFill>
                <a:srgbClr val="001379"/>
              </a:solidFill>
            </a:endParaRPr>
          </a:p>
          <a:p>
            <a:pPr indent="0" lvl="0" marL="0" rtl="0" algn="l">
              <a:spcBef>
                <a:spcPts val="100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8"/>
          <p:cNvSpPr txBox="1"/>
          <p:nvPr>
            <p:ph type="title"/>
          </p:nvPr>
        </p:nvSpPr>
        <p:spPr>
          <a:xfrm>
            <a:off x="3796325" y="2336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Successful Tips for Interviewing</a:t>
            </a:r>
            <a:endParaRPr/>
          </a:p>
        </p:txBody>
      </p:sp>
      <p:sp>
        <p:nvSpPr>
          <p:cNvPr id="148" name="Google Shape;148;p28"/>
          <p:cNvSpPr txBox="1"/>
          <p:nvPr>
            <p:ph idx="1" type="body"/>
          </p:nvPr>
        </p:nvSpPr>
        <p:spPr>
          <a:xfrm>
            <a:off x="66950" y="681975"/>
            <a:ext cx="89673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If necessary, slow down the person being </a:t>
            </a:r>
            <a:r>
              <a:rPr lang="en" sz="1400"/>
              <a:t>interviewed</a:t>
            </a:r>
            <a:r>
              <a:rPr lang="en" sz="1400"/>
              <a:t> to allow for accurate not taking.</a:t>
            </a:r>
            <a:endParaRPr sz="1400"/>
          </a:p>
          <a:p>
            <a:pPr indent="-317500" lvl="0" marL="457200" rtl="0" algn="l">
              <a:spcBef>
                <a:spcPts val="1000"/>
              </a:spcBef>
              <a:spcAft>
                <a:spcPts val="0"/>
              </a:spcAft>
              <a:buSzPts val="1400"/>
              <a:buChar char="●"/>
            </a:pPr>
            <a:r>
              <a:rPr lang="en" sz="1400"/>
              <a:t>If statement is based on a rumor or second-hand information; document in the notes.</a:t>
            </a:r>
            <a:endParaRPr sz="1400"/>
          </a:p>
          <a:p>
            <a:pPr indent="-317500" lvl="0" marL="457200" rtl="0" algn="l">
              <a:spcBef>
                <a:spcPts val="1000"/>
              </a:spcBef>
              <a:spcAft>
                <a:spcPts val="0"/>
              </a:spcAft>
              <a:buSzPts val="1400"/>
              <a:buChar char="●"/>
            </a:pPr>
            <a:r>
              <a:rPr lang="en" sz="1400"/>
              <a:t>Establish rapport:</a:t>
            </a:r>
            <a:endParaRPr sz="1400"/>
          </a:p>
          <a:p>
            <a:pPr indent="-317500" lvl="1" marL="914400" rtl="0" algn="l">
              <a:spcBef>
                <a:spcPts val="1000"/>
              </a:spcBef>
              <a:spcAft>
                <a:spcPts val="0"/>
              </a:spcAft>
              <a:buSzPts val="1400"/>
              <a:buChar char="■"/>
            </a:pPr>
            <a:r>
              <a:rPr lang="en"/>
              <a:t>Create a comfortable, respectful, professional atmosphere.</a:t>
            </a:r>
            <a:endParaRPr/>
          </a:p>
          <a:p>
            <a:pPr indent="-317500" lvl="1" marL="914400" rtl="0" algn="l">
              <a:spcBef>
                <a:spcPts val="1000"/>
              </a:spcBef>
              <a:spcAft>
                <a:spcPts val="0"/>
              </a:spcAft>
              <a:buSzPts val="1400"/>
              <a:buChar char="■"/>
            </a:pPr>
            <a:r>
              <a:rPr lang="en"/>
              <a:t>Ask the easy questions first - save the difficult ones for last.</a:t>
            </a:r>
            <a:endParaRPr/>
          </a:p>
          <a:p>
            <a:pPr indent="-317500" lvl="0" marL="457200" rtl="0" algn="l">
              <a:spcBef>
                <a:spcPts val="1000"/>
              </a:spcBef>
              <a:spcAft>
                <a:spcPts val="0"/>
              </a:spcAft>
              <a:buSzPts val="1400"/>
              <a:buChar char="●"/>
            </a:pPr>
            <a:r>
              <a:rPr lang="en" sz="1400"/>
              <a:t>Ask short, open ended questions i.e., “and then what happened next?”</a:t>
            </a:r>
            <a:endParaRPr sz="1400"/>
          </a:p>
          <a:p>
            <a:pPr indent="-317500" lvl="0" marL="457200" rtl="0" algn="l">
              <a:spcBef>
                <a:spcPts val="1000"/>
              </a:spcBef>
              <a:spcAft>
                <a:spcPts val="0"/>
              </a:spcAft>
              <a:buSzPts val="1400"/>
              <a:buChar char="●"/>
            </a:pPr>
            <a:r>
              <a:rPr lang="en" sz="1400"/>
              <a:t>Do not ask legal questions this is an administrative investigation, not a criminal investigation.</a:t>
            </a:r>
            <a:endParaRPr sz="1400"/>
          </a:p>
          <a:p>
            <a:pPr indent="-317500" lvl="0" marL="457200" rtl="0" algn="l">
              <a:spcBef>
                <a:spcPts val="1000"/>
              </a:spcBef>
              <a:spcAft>
                <a:spcPts val="0"/>
              </a:spcAft>
              <a:buSzPts val="1400"/>
              <a:buChar char="●"/>
            </a:pPr>
            <a:r>
              <a:rPr lang="en" sz="1400"/>
              <a:t>Stay on task and within the purview of the investigation.</a:t>
            </a:r>
            <a:endParaRPr sz="1400"/>
          </a:p>
          <a:p>
            <a:pPr indent="-317500" lvl="0" marL="457200" rtl="0" algn="l">
              <a:spcBef>
                <a:spcPts val="1000"/>
              </a:spcBef>
              <a:spcAft>
                <a:spcPts val="0"/>
              </a:spcAft>
              <a:buSzPts val="1400"/>
              <a:buChar char="●"/>
            </a:pPr>
            <a:r>
              <a:rPr lang="en" sz="1400"/>
              <a:t>Ask “Is there anything else I should know?”</a:t>
            </a:r>
            <a:endParaRPr sz="1400"/>
          </a:p>
          <a:p>
            <a:pPr indent="-317500" lvl="0" marL="457200" rtl="0" algn="l">
              <a:spcBef>
                <a:spcPts val="1000"/>
              </a:spcBef>
              <a:spcAft>
                <a:spcPts val="1000"/>
              </a:spcAft>
              <a:buSzPts val="1400"/>
              <a:buChar char="●"/>
            </a:pPr>
            <a:r>
              <a:rPr lang="en" sz="1400"/>
              <a:t>Always be professional, gather the facts, make no judgments, and make not statements or comments about any of the other parties.</a:t>
            </a:r>
            <a:endParaRPr sz="14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9"/>
          <p:cNvSpPr txBox="1"/>
          <p:nvPr>
            <p:ph type="title"/>
          </p:nvPr>
        </p:nvSpPr>
        <p:spPr>
          <a:xfrm>
            <a:off x="3844200" y="2489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Interview Best Practices</a:t>
            </a:r>
            <a:endParaRPr/>
          </a:p>
        </p:txBody>
      </p:sp>
      <p:sp>
        <p:nvSpPr>
          <p:cNvPr id="154" name="Google Shape;154;p29"/>
          <p:cNvSpPr txBox="1"/>
          <p:nvPr>
            <p:ph idx="1" type="body"/>
          </p:nvPr>
        </p:nvSpPr>
        <p:spPr>
          <a:xfrm>
            <a:off x="311700" y="729800"/>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Outline your interview questions. Be flexible - sometimes that interviews may take an unexpected turn and you will have to ask questions differently then prepared.</a:t>
            </a:r>
            <a:endParaRPr sz="1600"/>
          </a:p>
          <a:p>
            <a:pPr indent="-330200" lvl="0" marL="457200" rtl="0" algn="l">
              <a:spcBef>
                <a:spcPts val="1000"/>
              </a:spcBef>
              <a:spcAft>
                <a:spcPts val="0"/>
              </a:spcAft>
              <a:buSzPts val="1600"/>
              <a:buChar char="●"/>
            </a:pPr>
            <a:r>
              <a:rPr lang="en" sz="1600"/>
              <a:t>Be detailed in your questions and be sure to get the answers.</a:t>
            </a:r>
            <a:endParaRPr sz="1600"/>
          </a:p>
          <a:p>
            <a:pPr indent="-330200" lvl="0" marL="457200" rtl="0" algn="l">
              <a:spcBef>
                <a:spcPts val="1000"/>
              </a:spcBef>
              <a:spcAft>
                <a:spcPts val="0"/>
              </a:spcAft>
              <a:buSzPts val="1600"/>
              <a:buChar char="●"/>
            </a:pPr>
            <a:r>
              <a:rPr lang="en" sz="1600"/>
              <a:t>It is always beneficial to have two investigators present.</a:t>
            </a:r>
            <a:endParaRPr sz="1600"/>
          </a:p>
          <a:p>
            <a:pPr indent="-317500" lvl="1" marL="914400" rtl="0" algn="l">
              <a:spcBef>
                <a:spcPts val="1000"/>
              </a:spcBef>
              <a:spcAft>
                <a:spcPts val="0"/>
              </a:spcAft>
              <a:buSzPts val="1400"/>
              <a:buChar char="●"/>
            </a:pPr>
            <a:r>
              <a:rPr lang="en"/>
              <a:t>Two sets of ears and notes can make a difference in gathering &amp; processing the evidence.</a:t>
            </a:r>
            <a:endParaRPr/>
          </a:p>
          <a:p>
            <a:pPr indent="-317500" lvl="1" marL="914400" rtl="0" algn="l">
              <a:spcBef>
                <a:spcPts val="1000"/>
              </a:spcBef>
              <a:spcAft>
                <a:spcPts val="0"/>
              </a:spcAft>
              <a:buSzPts val="1400"/>
              <a:buChar char="●"/>
            </a:pPr>
            <a:r>
              <a:rPr lang="en"/>
              <a:t>A team of investigators may help to ensure that your investigation meets these </a:t>
            </a:r>
            <a:r>
              <a:rPr lang="en"/>
              <a:t>requirements</a:t>
            </a:r>
            <a:r>
              <a:rPr lang="en"/>
              <a:t> of being prompt, thorough and impartial; and to ensure the maximum amount of relevant information available is collected.</a:t>
            </a:r>
            <a:endParaRPr/>
          </a:p>
          <a:p>
            <a:pPr indent="-317500" lvl="1" marL="914400" rtl="0" algn="l">
              <a:spcBef>
                <a:spcPts val="1000"/>
              </a:spcBef>
              <a:spcAft>
                <a:spcPts val="0"/>
              </a:spcAft>
              <a:buSzPts val="1400"/>
              <a:buChar char="●"/>
            </a:pPr>
            <a:r>
              <a:rPr lang="en"/>
              <a:t>Who investigates may be strategic to each specific case.</a:t>
            </a:r>
            <a:endParaRPr/>
          </a:p>
          <a:p>
            <a:pPr indent="-317500" lvl="1" marL="914400" rtl="0" algn="l">
              <a:spcBef>
                <a:spcPts val="1000"/>
              </a:spcBef>
              <a:spcAft>
                <a:spcPts val="0"/>
              </a:spcAft>
              <a:buSzPts val="1400"/>
              <a:buChar char="●"/>
            </a:pPr>
            <a:r>
              <a:rPr lang="en"/>
              <a:t>Ability to brainstorm investigation steps and lines of questioning.</a:t>
            </a:r>
            <a:endParaRPr/>
          </a:p>
          <a:p>
            <a:pPr indent="-330200" lvl="0" marL="457200" rtl="0" algn="l">
              <a:spcBef>
                <a:spcPts val="1000"/>
              </a:spcBef>
              <a:spcAft>
                <a:spcPts val="1000"/>
              </a:spcAft>
              <a:buSzPts val="1600"/>
              <a:buChar char="●"/>
            </a:pPr>
            <a:r>
              <a:rPr lang="en" sz="1600"/>
              <a:t>Be cognizant of the difference between rumor and fact.</a:t>
            </a:r>
            <a:endParaRPr sz="16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0"/>
          <p:cNvSpPr txBox="1"/>
          <p:nvPr>
            <p:ph type="title"/>
          </p:nvPr>
        </p:nvSpPr>
        <p:spPr>
          <a:xfrm>
            <a:off x="3815525" y="2871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500"/>
              <a:t>Interview Best Practices Continued </a:t>
            </a:r>
            <a:endParaRPr sz="2500"/>
          </a:p>
        </p:txBody>
      </p:sp>
      <p:sp>
        <p:nvSpPr>
          <p:cNvPr id="160" name="Google Shape;160;p30"/>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Ask who else you should talk to (witnesses) and ask for any pertinent documentation (i.e. tests, emails, cards, notes, photos, ets.)</a:t>
            </a:r>
            <a:endParaRPr/>
          </a:p>
          <a:p>
            <a:pPr indent="-342900" lvl="0" marL="457200" rtl="0" algn="l">
              <a:spcBef>
                <a:spcPts val="1000"/>
              </a:spcBef>
              <a:spcAft>
                <a:spcPts val="0"/>
              </a:spcAft>
              <a:buSzPts val="1800"/>
              <a:buChar char="●"/>
            </a:pPr>
            <a:r>
              <a:rPr lang="en"/>
              <a:t>Let parties know you may need to follow up with them as the investigation progress (additional interviews or requests for information).</a:t>
            </a:r>
            <a:endParaRPr/>
          </a:p>
          <a:p>
            <a:pPr indent="-342900" lvl="0" marL="457200" rtl="0" algn="l">
              <a:spcBef>
                <a:spcPts val="1000"/>
              </a:spcBef>
              <a:spcAft>
                <a:spcPts val="1000"/>
              </a:spcAft>
              <a:buSzPts val="1800"/>
              <a:buChar char="●"/>
            </a:pPr>
            <a:r>
              <a:rPr lang="en"/>
              <a:t>Discuss </a:t>
            </a:r>
            <a:r>
              <a:rPr lang="en"/>
              <a:t>retaliation</a:t>
            </a:r>
            <a:r>
              <a:rPr lang="en"/>
              <a:t> and the consequences of engaging in the behavior.</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1"/>
          <p:cNvSpPr txBox="1"/>
          <p:nvPr>
            <p:ph type="title"/>
          </p:nvPr>
        </p:nvSpPr>
        <p:spPr>
          <a:xfrm>
            <a:off x="3786800" y="105200"/>
            <a:ext cx="5238000" cy="572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Compliant</a:t>
            </a:r>
            <a:r>
              <a:rPr lang="en"/>
              <a:t> Interview</a:t>
            </a:r>
            <a:endParaRPr/>
          </a:p>
          <a:p>
            <a:pPr indent="0" lvl="0" marL="0" rtl="0" algn="ctr">
              <a:spcBef>
                <a:spcPts val="0"/>
              </a:spcBef>
              <a:spcAft>
                <a:spcPts val="0"/>
              </a:spcAft>
              <a:buNone/>
            </a:pPr>
            <a:r>
              <a:rPr lang="en" sz="1500"/>
              <a:t>The individual(s) who is alleged to be the victim of conduct.</a:t>
            </a:r>
            <a:endParaRPr sz="1500"/>
          </a:p>
        </p:txBody>
      </p:sp>
      <p:sp>
        <p:nvSpPr>
          <p:cNvPr id="166" name="Google Shape;166;p31"/>
          <p:cNvSpPr txBox="1"/>
          <p:nvPr>
            <p:ph idx="1" type="body"/>
          </p:nvPr>
        </p:nvSpPr>
        <p:spPr>
          <a:xfrm>
            <a:off x="162600" y="754425"/>
            <a:ext cx="8862300" cy="34164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SzPts val="1200"/>
              <a:buChar char="●"/>
            </a:pPr>
            <a:r>
              <a:rPr b="1" lang="en" sz="1200"/>
              <a:t>Explain &amp; provide a copy of the process of investigation and any relevant information. Inform them that the complaint will be shared with the Respondent.</a:t>
            </a:r>
            <a:endParaRPr b="1" sz="1200"/>
          </a:p>
          <a:p>
            <a:pPr indent="-304800" lvl="0" marL="457200" rtl="0" algn="l">
              <a:spcBef>
                <a:spcPts val="1000"/>
              </a:spcBef>
              <a:spcAft>
                <a:spcPts val="0"/>
              </a:spcAft>
              <a:buSzPts val="1200"/>
              <a:buChar char="●"/>
            </a:pPr>
            <a:r>
              <a:rPr b="1" lang="en" sz="1200"/>
              <a:t>Acknowledge the difficulty of reporting and thank them for coming forward.</a:t>
            </a:r>
            <a:endParaRPr b="1" sz="1200"/>
          </a:p>
          <a:p>
            <a:pPr indent="-304800" lvl="0" marL="457200" rtl="0" algn="l">
              <a:spcBef>
                <a:spcPts val="1000"/>
              </a:spcBef>
              <a:spcAft>
                <a:spcPts val="0"/>
              </a:spcAft>
              <a:buSzPts val="1200"/>
              <a:buChar char="●"/>
            </a:pPr>
            <a:r>
              <a:rPr b="1" lang="en" sz="1200"/>
              <a:t>Ask them to share in detail a complete account of what occurred.</a:t>
            </a:r>
            <a:endParaRPr b="1" sz="1200"/>
          </a:p>
          <a:p>
            <a:pPr indent="-304800" lvl="0" marL="457200" rtl="0" algn="l">
              <a:spcBef>
                <a:spcPts val="1000"/>
              </a:spcBef>
              <a:spcAft>
                <a:spcPts val="0"/>
              </a:spcAft>
              <a:buSzPts val="1200"/>
              <a:buChar char="●"/>
            </a:pPr>
            <a:r>
              <a:rPr b="1" lang="en" sz="1200"/>
              <a:t>Ask if there are any witness(s) they would like interviewed who may have pertinent information to the case.</a:t>
            </a:r>
            <a:endParaRPr b="1" sz="1200"/>
          </a:p>
          <a:p>
            <a:pPr indent="-304800" lvl="0" marL="457200" rtl="0" algn="l">
              <a:spcBef>
                <a:spcPts val="1000"/>
              </a:spcBef>
              <a:spcAft>
                <a:spcPts val="0"/>
              </a:spcAft>
              <a:buSzPts val="1200"/>
              <a:buChar char="●"/>
            </a:pPr>
            <a:r>
              <a:rPr b="1" lang="en" sz="1200"/>
              <a:t>Ask if they have any pertinent evidence to provide such as blogs, social media, text messages, emails, etc.</a:t>
            </a:r>
            <a:endParaRPr b="1" sz="1200"/>
          </a:p>
          <a:p>
            <a:pPr indent="-304800" lvl="0" marL="457200" rtl="0" algn="l">
              <a:spcBef>
                <a:spcPts val="1000"/>
              </a:spcBef>
              <a:spcAft>
                <a:spcPts val="0"/>
              </a:spcAft>
              <a:buSzPts val="1200"/>
              <a:buChar char="●"/>
            </a:pPr>
            <a:r>
              <a:rPr b="1" lang="en" sz="1200"/>
              <a:t>Before the conclusion of the interview, review your notes and clarify anything that is uncertain.</a:t>
            </a:r>
            <a:endParaRPr b="1" sz="1200"/>
          </a:p>
          <a:p>
            <a:pPr indent="-304800" lvl="0" marL="457200" rtl="0" algn="l">
              <a:spcBef>
                <a:spcPts val="1000"/>
              </a:spcBef>
              <a:spcAft>
                <a:spcPts val="0"/>
              </a:spcAft>
              <a:buSzPts val="1200"/>
              <a:buChar char="●"/>
            </a:pPr>
            <a:r>
              <a:rPr b="1" lang="en" sz="1200"/>
              <a:t>Ask what they hope to see as a remedy to the complaint.</a:t>
            </a:r>
            <a:endParaRPr b="1" sz="1200"/>
          </a:p>
          <a:p>
            <a:pPr indent="-304800" lvl="0" marL="457200" rtl="0" algn="l">
              <a:spcBef>
                <a:spcPts val="1000"/>
              </a:spcBef>
              <a:spcAft>
                <a:spcPts val="0"/>
              </a:spcAft>
              <a:buSzPts val="1200"/>
              <a:buChar char="●"/>
            </a:pPr>
            <a:r>
              <a:rPr b="1" lang="en" sz="1200"/>
              <a:t>Find out if their academics and/or work have been affected and assist in providing supportive measures.</a:t>
            </a:r>
            <a:endParaRPr b="1" sz="1200"/>
          </a:p>
          <a:p>
            <a:pPr indent="-304800" lvl="0" marL="457200" rtl="0" algn="l">
              <a:spcBef>
                <a:spcPts val="1000"/>
              </a:spcBef>
              <a:spcAft>
                <a:spcPts val="0"/>
              </a:spcAft>
              <a:buSzPts val="1200"/>
              <a:buChar char="●"/>
            </a:pPr>
            <a:r>
              <a:rPr b="1" lang="en" sz="1200"/>
              <a:t>Discuss realiation and inform them that the Respondent will also be </a:t>
            </a:r>
            <a:r>
              <a:rPr b="1" lang="en" sz="1200"/>
              <a:t>advised</a:t>
            </a:r>
            <a:r>
              <a:rPr b="1" lang="en" sz="1200"/>
              <a:t> not to retaliate.</a:t>
            </a:r>
            <a:endParaRPr b="1" sz="1200"/>
          </a:p>
          <a:p>
            <a:pPr indent="-304800" lvl="0" marL="457200" rtl="0" algn="l">
              <a:spcBef>
                <a:spcPts val="1000"/>
              </a:spcBef>
              <a:spcAft>
                <a:spcPts val="1000"/>
              </a:spcAft>
              <a:buSzPts val="1200"/>
              <a:buChar char="●"/>
            </a:pPr>
            <a:r>
              <a:rPr b="1" lang="en" sz="1200"/>
              <a:t>Inform the </a:t>
            </a:r>
            <a:r>
              <a:rPr b="1" lang="en" sz="1200"/>
              <a:t>complainant</a:t>
            </a:r>
            <a:r>
              <a:rPr b="1" lang="en" sz="1200"/>
              <a:t> that they can contact you anytime with questions or any situation that may arise.</a:t>
            </a:r>
            <a:endParaRPr b="1"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906000" y="240300"/>
            <a:ext cx="52380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a:t>Course Objectives</a:t>
            </a:r>
            <a:endParaRPr>
              <a:solidFill>
                <a:srgbClr val="666666"/>
              </a:solidFill>
            </a:endParaRPr>
          </a:p>
        </p:txBody>
      </p:sp>
      <p:sp>
        <p:nvSpPr>
          <p:cNvPr id="62" name="Google Shape;62;p14"/>
          <p:cNvSpPr txBox="1"/>
          <p:nvPr>
            <p:ph idx="1" type="body"/>
          </p:nvPr>
        </p:nvSpPr>
        <p:spPr>
          <a:xfrm>
            <a:off x="91700" y="748900"/>
            <a:ext cx="4269900" cy="34164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lang="en"/>
              <a:t>Understanding Title IX &amp; What it Addresses</a:t>
            </a:r>
            <a:endParaRPr/>
          </a:p>
          <a:p>
            <a:pPr indent="-342900" lvl="0" marL="457200" rtl="0" algn="l">
              <a:lnSpc>
                <a:spcPct val="115000"/>
              </a:lnSpc>
              <a:spcBef>
                <a:spcPts val="1000"/>
              </a:spcBef>
              <a:spcAft>
                <a:spcPts val="0"/>
              </a:spcAft>
              <a:buSzPts val="1800"/>
              <a:buChar char="✓"/>
            </a:pPr>
            <a:r>
              <a:rPr lang="en"/>
              <a:t>Investigation Expectations</a:t>
            </a:r>
            <a:endParaRPr/>
          </a:p>
          <a:p>
            <a:pPr indent="-342900" lvl="0" marL="457200" rtl="0" algn="l">
              <a:lnSpc>
                <a:spcPct val="115000"/>
              </a:lnSpc>
              <a:spcBef>
                <a:spcPts val="1000"/>
              </a:spcBef>
              <a:spcAft>
                <a:spcPts val="0"/>
              </a:spcAft>
              <a:buSzPts val="1800"/>
              <a:buChar char="✓"/>
            </a:pPr>
            <a:r>
              <a:rPr lang="en"/>
              <a:t>Interview Processes</a:t>
            </a:r>
            <a:endParaRPr/>
          </a:p>
          <a:p>
            <a:pPr indent="-342900" lvl="0" marL="457200" rtl="0" algn="l">
              <a:lnSpc>
                <a:spcPct val="115000"/>
              </a:lnSpc>
              <a:spcBef>
                <a:spcPts val="1000"/>
              </a:spcBef>
              <a:spcAft>
                <a:spcPts val="0"/>
              </a:spcAft>
              <a:buSzPts val="1800"/>
              <a:buChar char="✓"/>
            </a:pPr>
            <a:r>
              <a:rPr lang="en"/>
              <a:t>Interviewing tips for Success</a:t>
            </a:r>
            <a:endParaRPr/>
          </a:p>
          <a:p>
            <a:pPr indent="-342900" lvl="0" marL="457200" rtl="0" algn="l">
              <a:lnSpc>
                <a:spcPct val="115000"/>
              </a:lnSpc>
              <a:spcBef>
                <a:spcPts val="1000"/>
              </a:spcBef>
              <a:spcAft>
                <a:spcPts val="0"/>
              </a:spcAft>
              <a:buSzPts val="1800"/>
              <a:buChar char="✓"/>
            </a:pPr>
            <a:r>
              <a:rPr lang="en"/>
              <a:t>Best Practices</a:t>
            </a:r>
            <a:endParaRPr/>
          </a:p>
          <a:p>
            <a:pPr indent="-342900" lvl="0" marL="457200" rtl="0" algn="l">
              <a:lnSpc>
                <a:spcPct val="115000"/>
              </a:lnSpc>
              <a:spcBef>
                <a:spcPts val="1000"/>
              </a:spcBef>
              <a:spcAft>
                <a:spcPts val="0"/>
              </a:spcAft>
              <a:buSzPts val="1800"/>
              <a:buChar char="✓"/>
            </a:pPr>
            <a:r>
              <a:rPr lang="en"/>
              <a:t>Investigator </a:t>
            </a:r>
            <a:r>
              <a:rPr lang="en"/>
              <a:t>Don'ts</a:t>
            </a:r>
            <a:endParaRPr/>
          </a:p>
          <a:p>
            <a:pPr indent="-342900" lvl="0" marL="457200" rtl="0" algn="l">
              <a:lnSpc>
                <a:spcPct val="115000"/>
              </a:lnSpc>
              <a:spcBef>
                <a:spcPts val="1000"/>
              </a:spcBef>
              <a:spcAft>
                <a:spcPts val="1000"/>
              </a:spcAft>
              <a:buSzPts val="1800"/>
              <a:buChar char="✓"/>
            </a:pPr>
            <a:r>
              <a:rPr lang="en"/>
              <a:t>Building the Investigative File</a:t>
            </a:r>
            <a:endParaRPr/>
          </a:p>
        </p:txBody>
      </p:sp>
      <p:sp>
        <p:nvSpPr>
          <p:cNvPr id="63" name="Google Shape;63;p14"/>
          <p:cNvSpPr txBox="1"/>
          <p:nvPr/>
        </p:nvSpPr>
        <p:spPr>
          <a:xfrm>
            <a:off x="4371150" y="755625"/>
            <a:ext cx="4638900" cy="36537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rgbClr val="001379"/>
              </a:buClr>
              <a:buSzPts val="1800"/>
              <a:buChar char="✓"/>
            </a:pPr>
            <a:r>
              <a:rPr lang="en" sz="1800">
                <a:solidFill>
                  <a:srgbClr val="001379"/>
                </a:solidFill>
              </a:rPr>
              <a:t>Understanding Relevancy</a:t>
            </a:r>
            <a:endParaRPr sz="1800">
              <a:solidFill>
                <a:srgbClr val="001379"/>
              </a:solidFill>
            </a:endParaRPr>
          </a:p>
          <a:p>
            <a:pPr indent="-342900" lvl="0" marL="457200" rtl="0" algn="l">
              <a:lnSpc>
                <a:spcPct val="115000"/>
              </a:lnSpc>
              <a:spcBef>
                <a:spcPts val="1000"/>
              </a:spcBef>
              <a:spcAft>
                <a:spcPts val="0"/>
              </a:spcAft>
              <a:buClr>
                <a:srgbClr val="001379"/>
              </a:buClr>
              <a:buSzPts val="1800"/>
              <a:buChar char="✓"/>
            </a:pPr>
            <a:r>
              <a:rPr lang="en" sz="1800">
                <a:solidFill>
                  <a:srgbClr val="001379"/>
                </a:solidFill>
              </a:rPr>
              <a:t>Weighing the Evidence</a:t>
            </a:r>
            <a:endParaRPr sz="1800">
              <a:solidFill>
                <a:srgbClr val="001379"/>
              </a:solidFill>
            </a:endParaRPr>
          </a:p>
          <a:p>
            <a:pPr indent="-342900" lvl="0" marL="457200" rtl="0" algn="l">
              <a:lnSpc>
                <a:spcPct val="115000"/>
              </a:lnSpc>
              <a:spcBef>
                <a:spcPts val="1000"/>
              </a:spcBef>
              <a:spcAft>
                <a:spcPts val="0"/>
              </a:spcAft>
              <a:buClr>
                <a:srgbClr val="001379"/>
              </a:buClr>
              <a:buSzPts val="1800"/>
              <a:buChar char="✓"/>
            </a:pPr>
            <a:r>
              <a:rPr lang="en" sz="1800">
                <a:solidFill>
                  <a:srgbClr val="001379"/>
                </a:solidFill>
              </a:rPr>
              <a:t>Importance of Impartiality</a:t>
            </a:r>
            <a:endParaRPr sz="1800">
              <a:solidFill>
                <a:srgbClr val="001379"/>
              </a:solidFill>
            </a:endParaRPr>
          </a:p>
          <a:p>
            <a:pPr indent="-342900" lvl="0" marL="457200" rtl="0" algn="l">
              <a:lnSpc>
                <a:spcPct val="115000"/>
              </a:lnSpc>
              <a:spcBef>
                <a:spcPts val="1000"/>
              </a:spcBef>
              <a:spcAft>
                <a:spcPts val="0"/>
              </a:spcAft>
              <a:buClr>
                <a:srgbClr val="001379"/>
              </a:buClr>
              <a:buSzPts val="1800"/>
              <a:buChar char="✓"/>
            </a:pPr>
            <a:r>
              <a:rPr lang="en" sz="1800">
                <a:solidFill>
                  <a:srgbClr val="001379"/>
                </a:solidFill>
              </a:rPr>
              <a:t>Recognizing Biases and Stereotypes</a:t>
            </a:r>
            <a:endParaRPr sz="1800">
              <a:solidFill>
                <a:srgbClr val="001379"/>
              </a:solidFill>
            </a:endParaRPr>
          </a:p>
          <a:p>
            <a:pPr indent="-342900" lvl="0" marL="457200" rtl="0" algn="l">
              <a:lnSpc>
                <a:spcPct val="115000"/>
              </a:lnSpc>
              <a:spcBef>
                <a:spcPts val="1000"/>
              </a:spcBef>
              <a:spcAft>
                <a:spcPts val="0"/>
              </a:spcAft>
              <a:buClr>
                <a:srgbClr val="001379"/>
              </a:buClr>
              <a:buSzPts val="1800"/>
              <a:buChar char="✓"/>
            </a:pPr>
            <a:r>
              <a:rPr lang="en" sz="1800">
                <a:solidFill>
                  <a:srgbClr val="001379"/>
                </a:solidFill>
              </a:rPr>
              <a:t>Burden of Proof &amp; Understanding where it Rests</a:t>
            </a:r>
            <a:endParaRPr sz="1800">
              <a:solidFill>
                <a:srgbClr val="001379"/>
              </a:solidFill>
            </a:endParaRPr>
          </a:p>
          <a:p>
            <a:pPr indent="-342900" lvl="0" marL="457200" rtl="0" algn="l">
              <a:lnSpc>
                <a:spcPct val="115000"/>
              </a:lnSpc>
              <a:spcBef>
                <a:spcPts val="1000"/>
              </a:spcBef>
              <a:spcAft>
                <a:spcPts val="0"/>
              </a:spcAft>
              <a:buClr>
                <a:srgbClr val="001379"/>
              </a:buClr>
              <a:buSzPts val="1800"/>
              <a:buChar char="✓"/>
            </a:pPr>
            <a:r>
              <a:rPr lang="en" sz="1800">
                <a:solidFill>
                  <a:srgbClr val="001379"/>
                </a:solidFill>
              </a:rPr>
              <a:t>Title IX Grievance Process</a:t>
            </a:r>
            <a:endParaRPr sz="1800">
              <a:solidFill>
                <a:srgbClr val="001379"/>
              </a:solidFill>
            </a:endParaRPr>
          </a:p>
          <a:p>
            <a:pPr indent="0" lvl="0" marL="0" rtl="0" algn="l">
              <a:spcBef>
                <a:spcPts val="1000"/>
              </a:spcBef>
              <a:spcAft>
                <a:spcPts val="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2"/>
          <p:cNvSpPr txBox="1"/>
          <p:nvPr>
            <p:ph type="title"/>
          </p:nvPr>
        </p:nvSpPr>
        <p:spPr>
          <a:xfrm>
            <a:off x="377725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Respondent Interview</a:t>
            </a:r>
            <a:endParaRPr/>
          </a:p>
          <a:p>
            <a:pPr indent="0" lvl="0" marL="0" rtl="0" algn="ctr">
              <a:spcBef>
                <a:spcPts val="0"/>
              </a:spcBef>
              <a:spcAft>
                <a:spcPts val="0"/>
              </a:spcAft>
              <a:buNone/>
            </a:pPr>
            <a:r>
              <a:rPr b="1" lang="en" sz="1300"/>
              <a:t>The individual(s) alleged to be the perpetrator of the conduct.</a:t>
            </a:r>
            <a:endParaRPr b="1" sz="1300"/>
          </a:p>
        </p:txBody>
      </p:sp>
      <p:sp>
        <p:nvSpPr>
          <p:cNvPr id="172" name="Google Shape;172;p32"/>
          <p:cNvSpPr txBox="1"/>
          <p:nvPr>
            <p:ph idx="1" type="body"/>
          </p:nvPr>
        </p:nvSpPr>
        <p:spPr>
          <a:xfrm>
            <a:off x="57400" y="736500"/>
            <a:ext cx="4409400" cy="35913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b="1" lang="en" sz="1300"/>
              <a:t>Explain &amp; provide a copy of the process of investigation and any relevant information.</a:t>
            </a:r>
            <a:endParaRPr b="1" sz="1300"/>
          </a:p>
          <a:p>
            <a:pPr indent="-311150" lvl="0" marL="457200" rtl="0" algn="l">
              <a:spcBef>
                <a:spcPts val="1000"/>
              </a:spcBef>
              <a:spcAft>
                <a:spcPts val="0"/>
              </a:spcAft>
              <a:buSzPts val="1300"/>
              <a:buChar char="●"/>
            </a:pPr>
            <a:r>
              <a:rPr b="1" lang="en" sz="1300"/>
              <a:t>Acknowledge</a:t>
            </a:r>
            <a:r>
              <a:rPr b="1" lang="en" sz="1300"/>
              <a:t> the difficulty of the situation and thank them for meeting with you.</a:t>
            </a:r>
            <a:endParaRPr b="1" sz="1300"/>
          </a:p>
          <a:p>
            <a:pPr indent="-311150" lvl="0" marL="457200" rtl="0" algn="l">
              <a:spcBef>
                <a:spcPts val="1000"/>
              </a:spcBef>
              <a:spcAft>
                <a:spcPts val="0"/>
              </a:spcAft>
              <a:buSzPts val="1300"/>
              <a:buChar char="●"/>
            </a:pPr>
            <a:r>
              <a:rPr b="1" lang="en" sz="1300"/>
              <a:t>Provide a confidential copy of the complaint and ask them to respond verbally to the allegations.</a:t>
            </a:r>
            <a:endParaRPr b="1" sz="1300"/>
          </a:p>
          <a:p>
            <a:pPr indent="-304800" lvl="1" marL="914400" rtl="0" algn="l">
              <a:spcBef>
                <a:spcPts val="1000"/>
              </a:spcBef>
              <a:spcAft>
                <a:spcPts val="0"/>
              </a:spcAft>
              <a:buSzPts val="1200"/>
              <a:buChar char="●"/>
            </a:pPr>
            <a:r>
              <a:rPr b="1" lang="en" sz="1200"/>
              <a:t>This is accomplished by thoroughly questioning them with a combination of open and closed ended questions pertaining to the allegations.</a:t>
            </a:r>
            <a:endParaRPr b="1" sz="1200"/>
          </a:p>
          <a:p>
            <a:pPr indent="-311150" lvl="0" marL="457200" rtl="0" algn="l">
              <a:spcBef>
                <a:spcPts val="1000"/>
              </a:spcBef>
              <a:spcAft>
                <a:spcPts val="1000"/>
              </a:spcAft>
              <a:buSzPts val="1300"/>
              <a:buChar char="●"/>
            </a:pPr>
            <a:r>
              <a:rPr b="1" lang="en" sz="1300"/>
              <a:t>Ask if there are any witness(s) they would like interviewed who may have pertinent information to the case.</a:t>
            </a:r>
            <a:endParaRPr b="1" sz="1300"/>
          </a:p>
        </p:txBody>
      </p:sp>
      <p:sp>
        <p:nvSpPr>
          <p:cNvPr id="173" name="Google Shape;173;p32"/>
          <p:cNvSpPr txBox="1"/>
          <p:nvPr/>
        </p:nvSpPr>
        <p:spPr>
          <a:xfrm>
            <a:off x="4227675" y="736500"/>
            <a:ext cx="4859100" cy="37494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Clr>
                <a:srgbClr val="001379"/>
              </a:buClr>
              <a:buSzPts val="1200"/>
              <a:buChar char="●"/>
            </a:pPr>
            <a:r>
              <a:rPr b="1" lang="en" sz="1200">
                <a:solidFill>
                  <a:srgbClr val="001379"/>
                </a:solidFill>
              </a:rPr>
              <a:t>Ask if they have any pertinent evidence to provide such as blogs, social media, text messages, emails, etc.</a:t>
            </a:r>
            <a:endParaRPr b="1"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b="1" lang="en" sz="1200">
                <a:solidFill>
                  <a:srgbClr val="001379"/>
                </a:solidFill>
              </a:rPr>
              <a:t>Request a written response to the allegations and give due date.</a:t>
            </a:r>
            <a:endParaRPr b="1"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b="1" lang="en" sz="1200">
                <a:solidFill>
                  <a:srgbClr val="001379"/>
                </a:solidFill>
              </a:rPr>
              <a:t>Before the conclusion of the interview, review your notes and clarify anything that is uncertain.</a:t>
            </a:r>
            <a:endParaRPr b="1"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b="1" lang="en" sz="1200">
                <a:solidFill>
                  <a:srgbClr val="001379"/>
                </a:solidFill>
              </a:rPr>
              <a:t>Let the respondent know how they will hear from you next.</a:t>
            </a:r>
            <a:endParaRPr b="1"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b="1" lang="en" sz="1200">
                <a:solidFill>
                  <a:srgbClr val="001379"/>
                </a:solidFill>
              </a:rPr>
              <a:t>Provide (CAPS or Employee Assistance) counseling options.</a:t>
            </a:r>
            <a:endParaRPr b="1"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b="1" lang="en" sz="1200">
                <a:solidFill>
                  <a:srgbClr val="001379"/>
                </a:solidFill>
              </a:rPr>
              <a:t>Discuss retaliation and any consequences of the behavior or actions.</a:t>
            </a:r>
            <a:endParaRPr b="1"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b="1" lang="en" sz="1200">
                <a:solidFill>
                  <a:srgbClr val="001379"/>
                </a:solidFill>
              </a:rPr>
              <a:t>Inform the complainant that they can contact you anytime with questions or any situation that may arise.</a:t>
            </a:r>
            <a:endParaRPr b="1" sz="1200">
              <a:solidFill>
                <a:srgbClr val="001379"/>
              </a:solidFill>
            </a:endParaRPr>
          </a:p>
          <a:p>
            <a:pPr indent="0" lvl="0" marL="0" rtl="0" algn="l">
              <a:spcBef>
                <a:spcPts val="1000"/>
              </a:spcBef>
              <a:spcAft>
                <a:spcPts val="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3"/>
          <p:cNvSpPr txBox="1"/>
          <p:nvPr>
            <p:ph type="title"/>
          </p:nvPr>
        </p:nvSpPr>
        <p:spPr>
          <a:xfrm>
            <a:off x="3810350" y="0"/>
            <a:ext cx="5238000" cy="851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1400"/>
              <a:t>Witness Interview</a:t>
            </a:r>
            <a:endParaRPr b="1" sz="1400"/>
          </a:p>
          <a:p>
            <a:pPr indent="0" lvl="0" marL="0" rtl="0" algn="ctr">
              <a:spcBef>
                <a:spcPts val="0"/>
              </a:spcBef>
              <a:spcAft>
                <a:spcPts val="0"/>
              </a:spcAft>
              <a:buNone/>
            </a:pPr>
            <a:r>
              <a:rPr b="1" lang="en" sz="1400"/>
              <a:t>The individual(s) that have or could potentially have information related and/or relevant to the alleged incident.</a:t>
            </a:r>
            <a:endParaRPr b="1" sz="1400"/>
          </a:p>
        </p:txBody>
      </p:sp>
      <p:sp>
        <p:nvSpPr>
          <p:cNvPr id="179" name="Google Shape;179;p33"/>
          <p:cNvSpPr txBox="1"/>
          <p:nvPr>
            <p:ph idx="1" type="body"/>
          </p:nvPr>
        </p:nvSpPr>
        <p:spPr>
          <a:xfrm>
            <a:off x="76525" y="739350"/>
            <a:ext cx="87558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Thank the witness for participating in the process. Inform them that there has been a complaint that questions will be asked pertaining to the allegations.</a:t>
            </a:r>
            <a:endParaRPr sz="1500"/>
          </a:p>
          <a:p>
            <a:pPr indent="-323850" lvl="0" marL="457200" rtl="0" algn="l">
              <a:spcBef>
                <a:spcPts val="1000"/>
              </a:spcBef>
              <a:spcAft>
                <a:spcPts val="0"/>
              </a:spcAft>
              <a:buSzPts val="1500"/>
              <a:buChar char="●"/>
            </a:pPr>
            <a:r>
              <a:rPr lang="en" sz="1500"/>
              <a:t>Establish the relationship to the other parties in the case.</a:t>
            </a:r>
            <a:endParaRPr sz="1500"/>
          </a:p>
          <a:p>
            <a:pPr indent="-323850" lvl="0" marL="457200" rtl="0" algn="l">
              <a:spcBef>
                <a:spcPts val="1000"/>
              </a:spcBef>
              <a:spcAft>
                <a:spcPts val="0"/>
              </a:spcAft>
              <a:buSzPts val="1500"/>
              <a:buChar char="●"/>
            </a:pPr>
            <a:r>
              <a:rPr lang="en" sz="1500"/>
              <a:t>Ask specific questions and address the need for truthfulness.</a:t>
            </a:r>
            <a:endParaRPr sz="1500"/>
          </a:p>
          <a:p>
            <a:pPr indent="-323850" lvl="0" marL="457200" rtl="0" algn="l">
              <a:spcBef>
                <a:spcPts val="1000"/>
              </a:spcBef>
              <a:spcAft>
                <a:spcPts val="0"/>
              </a:spcAft>
              <a:buSzPts val="1500"/>
              <a:buChar char="●"/>
            </a:pPr>
            <a:r>
              <a:rPr lang="en" sz="1500"/>
              <a:t>Ask if they have been contacted by one of the parties.</a:t>
            </a:r>
            <a:endParaRPr sz="1500"/>
          </a:p>
          <a:p>
            <a:pPr indent="-323850" lvl="0" marL="457200" rtl="0" algn="l">
              <a:spcBef>
                <a:spcPts val="1000"/>
              </a:spcBef>
              <a:spcAft>
                <a:spcPts val="0"/>
              </a:spcAft>
              <a:buSzPts val="1500"/>
              <a:buChar char="●"/>
            </a:pPr>
            <a:r>
              <a:rPr lang="en" sz="1500"/>
              <a:t>Ask if there is anything other information that they can provide.</a:t>
            </a:r>
            <a:endParaRPr sz="1500"/>
          </a:p>
          <a:p>
            <a:pPr indent="-323850" lvl="0" marL="457200" rtl="0" algn="l">
              <a:spcBef>
                <a:spcPts val="1000"/>
              </a:spcBef>
              <a:spcAft>
                <a:spcPts val="0"/>
              </a:spcAft>
              <a:buSzPts val="1500"/>
              <a:buChar char="●"/>
            </a:pPr>
            <a:r>
              <a:rPr lang="en" sz="1500"/>
              <a:t>Before the conclusion of the interview, review your notes and clarify anything that is uncertain.</a:t>
            </a:r>
            <a:endParaRPr sz="1500"/>
          </a:p>
          <a:p>
            <a:pPr indent="-323850" lvl="0" marL="457200" rtl="0" algn="l">
              <a:spcBef>
                <a:spcPts val="1000"/>
              </a:spcBef>
              <a:spcAft>
                <a:spcPts val="0"/>
              </a:spcAft>
              <a:buSzPts val="1500"/>
              <a:buChar char="●"/>
            </a:pPr>
            <a:r>
              <a:rPr lang="en" sz="1500"/>
              <a:t>Explain retaliation and ask them to contact us if they experience the behavior by one of the parties for their involvement.</a:t>
            </a:r>
            <a:endParaRPr sz="1500"/>
          </a:p>
          <a:p>
            <a:pPr indent="-323850" lvl="0" marL="457200" rtl="0" algn="l">
              <a:spcBef>
                <a:spcPts val="1000"/>
              </a:spcBef>
              <a:spcAft>
                <a:spcPts val="1000"/>
              </a:spcAft>
              <a:buSzPts val="1500"/>
              <a:buChar char="●"/>
            </a:pPr>
            <a:r>
              <a:rPr lang="en" sz="1500"/>
              <a:t>Discuss</a:t>
            </a:r>
            <a:r>
              <a:rPr lang="en" sz="1500"/>
              <a:t> the importance of confidentiality.</a:t>
            </a:r>
            <a:endParaRPr sz="15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4"/>
          <p:cNvSpPr txBox="1"/>
          <p:nvPr>
            <p:ph type="title"/>
          </p:nvPr>
        </p:nvSpPr>
        <p:spPr>
          <a:xfrm>
            <a:off x="3825050" y="2393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Interviewer’s Don’ts</a:t>
            </a:r>
            <a:endParaRPr/>
          </a:p>
        </p:txBody>
      </p:sp>
      <p:sp>
        <p:nvSpPr>
          <p:cNvPr id="185" name="Google Shape;185;p34"/>
          <p:cNvSpPr txBox="1"/>
          <p:nvPr>
            <p:ph idx="1" type="body"/>
          </p:nvPr>
        </p:nvSpPr>
        <p:spPr>
          <a:xfrm>
            <a:off x="57400" y="729775"/>
            <a:ext cx="87312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Do not use rumor or second-hand information as fact.</a:t>
            </a:r>
            <a:endParaRPr sz="1400"/>
          </a:p>
          <a:p>
            <a:pPr indent="-317500" lvl="0" marL="457200" rtl="0" algn="l">
              <a:spcBef>
                <a:spcPts val="1000"/>
              </a:spcBef>
              <a:spcAft>
                <a:spcPts val="0"/>
              </a:spcAft>
              <a:buSzPts val="1400"/>
              <a:buChar char="●"/>
            </a:pPr>
            <a:r>
              <a:rPr lang="en" sz="1400"/>
              <a:t>Do not lead the interviewee or put words into their mouths.</a:t>
            </a:r>
            <a:endParaRPr sz="1400"/>
          </a:p>
          <a:p>
            <a:pPr indent="-317500" lvl="0" marL="457200" rtl="0" algn="l">
              <a:spcBef>
                <a:spcPts val="1000"/>
              </a:spcBef>
              <a:spcAft>
                <a:spcPts val="0"/>
              </a:spcAft>
              <a:buSzPts val="1400"/>
              <a:buChar char="●"/>
            </a:pPr>
            <a:r>
              <a:rPr lang="en" sz="1400"/>
              <a:t>The </a:t>
            </a:r>
            <a:r>
              <a:rPr lang="en" sz="1400"/>
              <a:t>complainant</a:t>
            </a:r>
            <a:r>
              <a:rPr lang="en" sz="1400"/>
              <a:t> is not always right.</a:t>
            </a:r>
            <a:endParaRPr sz="1400"/>
          </a:p>
          <a:p>
            <a:pPr indent="-317500" lvl="0" marL="457200" rtl="0" algn="l">
              <a:spcBef>
                <a:spcPts val="1000"/>
              </a:spcBef>
              <a:spcAft>
                <a:spcPts val="0"/>
              </a:spcAft>
              <a:buSzPts val="1400"/>
              <a:buChar char="●"/>
            </a:pPr>
            <a:r>
              <a:rPr lang="en" sz="1400"/>
              <a:t>Do not make judgments</a:t>
            </a:r>
            <a:endParaRPr sz="1400"/>
          </a:p>
          <a:p>
            <a:pPr indent="-317500" lvl="0" marL="457200" rtl="0" algn="l">
              <a:spcBef>
                <a:spcPts val="1000"/>
              </a:spcBef>
              <a:spcAft>
                <a:spcPts val="0"/>
              </a:spcAft>
              <a:buSzPts val="1400"/>
              <a:buChar char="●"/>
            </a:pPr>
            <a:r>
              <a:rPr lang="en" sz="1400"/>
              <a:t>Do not make statements or comments about any of the parties.</a:t>
            </a:r>
            <a:endParaRPr sz="1400"/>
          </a:p>
          <a:p>
            <a:pPr indent="-317500" lvl="0" marL="457200" rtl="0" algn="l">
              <a:spcBef>
                <a:spcPts val="1000"/>
              </a:spcBef>
              <a:spcAft>
                <a:spcPts val="0"/>
              </a:spcAft>
              <a:buSzPts val="1400"/>
              <a:buChar char="●"/>
            </a:pPr>
            <a:r>
              <a:rPr lang="en" sz="1400"/>
              <a:t>Do not be accusatory or hostile toward the interviewee.</a:t>
            </a:r>
            <a:endParaRPr sz="1400"/>
          </a:p>
          <a:p>
            <a:pPr indent="-317500" lvl="0" marL="457200" rtl="0" algn="l">
              <a:spcBef>
                <a:spcPts val="1000"/>
              </a:spcBef>
              <a:spcAft>
                <a:spcPts val="0"/>
              </a:spcAft>
              <a:buSzPts val="1400"/>
              <a:buChar char="●"/>
            </a:pPr>
            <a:r>
              <a:rPr lang="en" sz="1400"/>
              <a:t>No not make the interview personal; the investigator has no stake in the case other than investigating fairly and impartially.</a:t>
            </a:r>
            <a:endParaRPr sz="1400"/>
          </a:p>
          <a:p>
            <a:pPr indent="-317500" lvl="0" marL="457200" rtl="0" algn="l">
              <a:spcBef>
                <a:spcPts val="1000"/>
              </a:spcBef>
              <a:spcAft>
                <a:spcPts val="0"/>
              </a:spcAft>
              <a:buSzPts val="1400"/>
              <a:buChar char="●"/>
            </a:pPr>
            <a:r>
              <a:rPr lang="en" sz="1400"/>
              <a:t>Do not sway the evidence toward a personal belief.</a:t>
            </a:r>
            <a:endParaRPr sz="1400"/>
          </a:p>
          <a:p>
            <a:pPr indent="-317500" lvl="0" marL="457200" rtl="0" algn="l">
              <a:spcBef>
                <a:spcPts val="1000"/>
              </a:spcBef>
              <a:spcAft>
                <a:spcPts val="0"/>
              </a:spcAft>
              <a:buSzPts val="1400"/>
              <a:buChar char="●"/>
            </a:pPr>
            <a:r>
              <a:rPr lang="en" sz="1400"/>
              <a:t>Do not discuss personal experiences with the interviewee. It is about them, not the investigator.</a:t>
            </a:r>
            <a:endParaRPr sz="1400"/>
          </a:p>
          <a:p>
            <a:pPr indent="0" lvl="0" marL="0" rtl="0" algn="ctr">
              <a:spcBef>
                <a:spcPts val="1000"/>
              </a:spcBef>
              <a:spcAft>
                <a:spcPts val="1000"/>
              </a:spcAft>
              <a:buNone/>
            </a:pPr>
            <a:r>
              <a:rPr b="1" lang="en" sz="1400"/>
              <a:t>All these actions could create a huge liability for the institution.</a:t>
            </a:r>
            <a:endParaRPr b="1" sz="14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5"/>
          <p:cNvSpPr txBox="1"/>
          <p:nvPr>
            <p:ph type="title"/>
          </p:nvPr>
        </p:nvSpPr>
        <p:spPr>
          <a:xfrm>
            <a:off x="3906000" y="2393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Investigative File</a:t>
            </a:r>
            <a:endParaRPr/>
          </a:p>
        </p:txBody>
      </p:sp>
      <p:sp>
        <p:nvSpPr>
          <p:cNvPr id="191" name="Google Shape;191;p35"/>
          <p:cNvSpPr txBox="1"/>
          <p:nvPr>
            <p:ph idx="1" type="body"/>
          </p:nvPr>
        </p:nvSpPr>
        <p:spPr>
          <a:xfrm>
            <a:off x="95650" y="691550"/>
            <a:ext cx="43710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400"/>
              <a:t>File</a:t>
            </a:r>
            <a:endParaRPr b="1" sz="1400"/>
          </a:p>
          <a:p>
            <a:pPr indent="-317500" lvl="0" marL="457200" rtl="0" algn="l">
              <a:spcBef>
                <a:spcPts val="1000"/>
              </a:spcBef>
              <a:spcAft>
                <a:spcPts val="0"/>
              </a:spcAft>
              <a:buSzPts val="1400"/>
              <a:buChar char="●"/>
            </a:pPr>
            <a:r>
              <a:rPr lang="en" sz="1400"/>
              <a:t>Assemble an investigative file and keep it in a secure location.</a:t>
            </a:r>
            <a:endParaRPr sz="1400"/>
          </a:p>
          <a:p>
            <a:pPr indent="-317500" lvl="0" marL="457200" rtl="0" algn="l">
              <a:spcBef>
                <a:spcPts val="1000"/>
              </a:spcBef>
              <a:spcAft>
                <a:spcPts val="0"/>
              </a:spcAft>
              <a:buSzPts val="1400"/>
              <a:buChar char="●"/>
            </a:pPr>
            <a:r>
              <a:rPr lang="en" sz="1400"/>
              <a:t>Setup</a:t>
            </a:r>
            <a:r>
              <a:rPr lang="en" sz="1400"/>
              <a:t> the </a:t>
            </a:r>
            <a:r>
              <a:rPr lang="en" sz="1400"/>
              <a:t>database</a:t>
            </a:r>
            <a:r>
              <a:rPr lang="en" sz="1400"/>
              <a:t> and any electronic file system used in conjunction to the paper file.</a:t>
            </a:r>
            <a:endParaRPr sz="1400"/>
          </a:p>
          <a:p>
            <a:pPr indent="-317500" lvl="0" marL="457200" rtl="0" algn="l">
              <a:spcBef>
                <a:spcPts val="1000"/>
              </a:spcBef>
              <a:spcAft>
                <a:spcPts val="0"/>
              </a:spcAft>
              <a:buSzPts val="1400"/>
              <a:buChar char="●"/>
            </a:pPr>
            <a:r>
              <a:rPr lang="en" sz="1400"/>
              <a:t>Keep an accurate and detailed case log of the steps in the process. Notating date, time, description and </a:t>
            </a:r>
            <a:r>
              <a:rPr lang="en" sz="1400"/>
              <a:t>investigator's</a:t>
            </a:r>
            <a:r>
              <a:rPr lang="en" sz="1400"/>
              <a:t> initials.</a:t>
            </a:r>
            <a:endParaRPr sz="1400"/>
          </a:p>
          <a:p>
            <a:pPr indent="-317500" lvl="0" marL="457200" rtl="0" algn="l">
              <a:spcBef>
                <a:spcPts val="1000"/>
              </a:spcBef>
              <a:spcAft>
                <a:spcPts val="0"/>
              </a:spcAft>
              <a:buSzPts val="1400"/>
              <a:buChar char="●"/>
            </a:pPr>
            <a:r>
              <a:rPr lang="en" sz="1400"/>
              <a:t>Communications sent to all parties/witnesses</a:t>
            </a:r>
            <a:endParaRPr sz="1400"/>
          </a:p>
          <a:p>
            <a:pPr indent="-317500" lvl="0" marL="457200" rtl="0" algn="l">
              <a:spcBef>
                <a:spcPts val="1000"/>
              </a:spcBef>
              <a:spcAft>
                <a:spcPts val="0"/>
              </a:spcAft>
              <a:buSzPts val="1400"/>
              <a:buChar char="●"/>
            </a:pPr>
            <a:r>
              <a:rPr lang="en" sz="1400"/>
              <a:t>Copies of all pertinent evidence and materials collected.</a:t>
            </a:r>
            <a:endParaRPr sz="1400"/>
          </a:p>
          <a:p>
            <a:pPr indent="-317500" lvl="0" marL="457200" rtl="0" algn="l">
              <a:spcBef>
                <a:spcPts val="1000"/>
              </a:spcBef>
              <a:spcAft>
                <a:spcPts val="1000"/>
              </a:spcAft>
              <a:buSzPts val="1400"/>
              <a:buChar char="●"/>
            </a:pPr>
            <a:r>
              <a:rPr lang="en" sz="1400"/>
              <a:t>Copy of Investigative report</a:t>
            </a:r>
            <a:endParaRPr/>
          </a:p>
        </p:txBody>
      </p:sp>
      <p:sp>
        <p:nvSpPr>
          <p:cNvPr id="192" name="Google Shape;192;p35"/>
          <p:cNvSpPr txBox="1"/>
          <p:nvPr/>
        </p:nvSpPr>
        <p:spPr>
          <a:xfrm>
            <a:off x="4811125" y="851275"/>
            <a:ext cx="4466700" cy="3663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300">
                <a:solidFill>
                  <a:srgbClr val="001379"/>
                </a:solidFill>
              </a:rPr>
              <a:t>Investigative Notes</a:t>
            </a:r>
            <a:endParaRPr b="1"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Notes should be complete, accurate, and detailed.</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When possible, include verbatim statement concerning critical issues.</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Notate in the notes what is told to the complainant respondent and witnesses by the investigator(s).</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Documentation is critical: you are creating the record of the complaint.</a:t>
            </a:r>
            <a:endParaRPr sz="1300">
              <a:solidFill>
                <a:srgbClr val="001379"/>
              </a:solidFill>
            </a:endParaRPr>
          </a:p>
          <a:p>
            <a:pPr indent="0" lvl="0" marL="0" rtl="0" algn="l">
              <a:spcBef>
                <a:spcPts val="1000"/>
              </a:spcBef>
              <a:spcAft>
                <a:spcPts val="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6"/>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Requirements of the Title IX Investigator</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7"/>
          <p:cNvSpPr txBox="1"/>
          <p:nvPr>
            <p:ph type="title"/>
          </p:nvPr>
        </p:nvSpPr>
        <p:spPr>
          <a:xfrm>
            <a:off x="3789750" y="2431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Title Ix Investigator must :</a:t>
            </a:r>
            <a:endParaRPr/>
          </a:p>
        </p:txBody>
      </p:sp>
      <p:sp>
        <p:nvSpPr>
          <p:cNvPr id="203" name="Google Shape;203;p37"/>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Understand relevancy</a:t>
            </a:r>
            <a:endParaRPr/>
          </a:p>
          <a:p>
            <a:pPr indent="-342900" lvl="0" marL="457200" rtl="0" algn="l">
              <a:spcBef>
                <a:spcPts val="1000"/>
              </a:spcBef>
              <a:spcAft>
                <a:spcPts val="0"/>
              </a:spcAft>
              <a:buSzPts val="1800"/>
              <a:buChar char="●"/>
            </a:pPr>
            <a:r>
              <a:rPr lang="en"/>
              <a:t>Understand</a:t>
            </a:r>
            <a:r>
              <a:rPr lang="en"/>
              <a:t> restrictions </a:t>
            </a:r>
            <a:r>
              <a:rPr lang="en"/>
              <a:t>rearing</a:t>
            </a:r>
            <a:r>
              <a:rPr lang="en"/>
              <a:t> asked</a:t>
            </a:r>
            <a:endParaRPr/>
          </a:p>
          <a:p>
            <a:pPr indent="-342900" lvl="0" marL="457200" rtl="0" algn="l">
              <a:spcBef>
                <a:spcPts val="1000"/>
              </a:spcBef>
              <a:spcAft>
                <a:spcPts val="0"/>
              </a:spcAft>
              <a:buSzPts val="1800"/>
              <a:buChar char="●"/>
            </a:pPr>
            <a:r>
              <a:rPr lang="en"/>
              <a:t>Understand consent</a:t>
            </a:r>
            <a:endParaRPr/>
          </a:p>
          <a:p>
            <a:pPr indent="-342900" lvl="0" marL="457200" rtl="0" algn="l">
              <a:spcBef>
                <a:spcPts val="1000"/>
              </a:spcBef>
              <a:spcAft>
                <a:spcPts val="0"/>
              </a:spcAft>
              <a:buSzPts val="1800"/>
              <a:buChar char="●"/>
            </a:pPr>
            <a:r>
              <a:rPr lang="en"/>
              <a:t>Be aware of any </a:t>
            </a:r>
            <a:r>
              <a:rPr lang="en"/>
              <a:t>necessary</a:t>
            </a:r>
            <a:r>
              <a:rPr lang="en"/>
              <a:t> </a:t>
            </a:r>
            <a:r>
              <a:rPr lang="en"/>
              <a:t>accommodations</a:t>
            </a:r>
            <a:endParaRPr/>
          </a:p>
          <a:p>
            <a:pPr indent="-342900" lvl="0" marL="457200" rtl="0" algn="l">
              <a:spcBef>
                <a:spcPts val="1000"/>
              </a:spcBef>
              <a:spcAft>
                <a:spcPts val="0"/>
              </a:spcAft>
              <a:buSzPts val="1800"/>
              <a:buChar char="●"/>
            </a:pPr>
            <a:r>
              <a:rPr lang="en"/>
              <a:t>Understand how to weigh the evidence</a:t>
            </a:r>
            <a:endParaRPr/>
          </a:p>
          <a:p>
            <a:pPr indent="-342900" lvl="0" marL="457200" rtl="0" algn="l">
              <a:spcBef>
                <a:spcPts val="1000"/>
              </a:spcBef>
              <a:spcAft>
                <a:spcPts val="0"/>
              </a:spcAft>
              <a:buSzPts val="1800"/>
              <a:buChar char="●"/>
            </a:pPr>
            <a:r>
              <a:rPr lang="en"/>
              <a:t>Serve impartially</a:t>
            </a:r>
            <a:endParaRPr/>
          </a:p>
          <a:p>
            <a:pPr indent="-342900" lvl="0" marL="457200" rtl="0" algn="l">
              <a:spcBef>
                <a:spcPts val="1000"/>
              </a:spcBef>
              <a:spcAft>
                <a:spcPts val="0"/>
              </a:spcAft>
              <a:buSzPts val="1800"/>
              <a:buChar char="●"/>
            </a:pPr>
            <a:r>
              <a:rPr lang="en"/>
              <a:t>Recognize bias </a:t>
            </a:r>
            <a:r>
              <a:rPr lang="en"/>
              <a:t>and</a:t>
            </a:r>
            <a:r>
              <a:rPr lang="en"/>
              <a:t> stereotypes</a:t>
            </a:r>
            <a:endParaRPr/>
          </a:p>
          <a:p>
            <a:pPr indent="-342900" lvl="0" marL="457200" rtl="0" algn="l">
              <a:spcBef>
                <a:spcPts val="1000"/>
              </a:spcBef>
              <a:spcAft>
                <a:spcPts val="1000"/>
              </a:spcAft>
              <a:buSzPts val="1800"/>
              <a:buChar char="●"/>
            </a:pPr>
            <a:r>
              <a:rPr lang="en"/>
              <a:t>Understand where the </a:t>
            </a:r>
            <a:r>
              <a:rPr lang="en"/>
              <a:t>burden</a:t>
            </a:r>
            <a:r>
              <a:rPr lang="en"/>
              <a:t> of proof rests.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8"/>
          <p:cNvSpPr txBox="1"/>
          <p:nvPr>
            <p:ph type="title"/>
          </p:nvPr>
        </p:nvSpPr>
        <p:spPr>
          <a:xfrm>
            <a:off x="3758100" y="2489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Relevance</a:t>
            </a:r>
            <a:endParaRPr/>
          </a:p>
        </p:txBody>
      </p:sp>
      <p:sp>
        <p:nvSpPr>
          <p:cNvPr id="209" name="Google Shape;209;p38"/>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“Relevant” means a question or evidence </a:t>
            </a:r>
            <a:r>
              <a:rPr lang="en"/>
              <a:t>having</a:t>
            </a:r>
            <a:r>
              <a:rPr lang="en"/>
              <a:t> </a:t>
            </a:r>
            <a:r>
              <a:rPr lang="en"/>
              <a:t>any</a:t>
            </a:r>
            <a:r>
              <a:rPr lang="en"/>
              <a:t> tendency to make the </a:t>
            </a:r>
            <a:r>
              <a:rPr lang="en"/>
              <a:t>existence</a:t>
            </a:r>
            <a:r>
              <a:rPr lang="en"/>
              <a:t> of any fact that is of </a:t>
            </a:r>
            <a:r>
              <a:rPr lang="en"/>
              <a:t>consequence</a:t>
            </a:r>
            <a:r>
              <a:rPr lang="en"/>
              <a:t> to the determination of the action </a:t>
            </a:r>
            <a:r>
              <a:rPr lang="en"/>
              <a:t>more</a:t>
            </a:r>
            <a:r>
              <a:rPr lang="en"/>
              <a:t> or less probable than it would be without the question or evidence. (Title 4, Chapter 8, Section 13).</a:t>
            </a:r>
            <a:endParaRPr/>
          </a:p>
          <a:p>
            <a:pPr indent="0" lvl="0" marL="0" rtl="0" algn="l">
              <a:spcBef>
                <a:spcPts val="1000"/>
              </a:spcBef>
              <a:spcAft>
                <a:spcPts val="0"/>
              </a:spcAft>
              <a:buNone/>
            </a:pPr>
            <a:r>
              <a:rPr lang="en"/>
              <a:t>The Title IX </a:t>
            </a:r>
            <a:r>
              <a:rPr lang="en"/>
              <a:t>Investigator</a:t>
            </a:r>
            <a:r>
              <a:rPr lang="en"/>
              <a:t> must consider the relevancy of questions and evidence, bothe inculpatory and exculpatory</a:t>
            </a:r>
            <a:endParaRPr/>
          </a:p>
          <a:p>
            <a:pPr indent="-342900" lvl="0" marL="457200" rtl="0" algn="l">
              <a:spcBef>
                <a:spcPts val="1000"/>
              </a:spcBef>
              <a:spcAft>
                <a:spcPts val="0"/>
              </a:spcAft>
              <a:buSzPts val="1800"/>
              <a:buChar char="●"/>
            </a:pPr>
            <a:r>
              <a:rPr lang="en"/>
              <a:t>Inculpatory: casing blame; to be imputed; to incriminate Evidence favorable to the complainant.</a:t>
            </a:r>
            <a:endParaRPr/>
          </a:p>
          <a:p>
            <a:pPr indent="-342900" lvl="0" marL="457200" rtl="0" algn="l">
              <a:spcBef>
                <a:spcPts val="1000"/>
              </a:spcBef>
              <a:spcAft>
                <a:spcPts val="1000"/>
              </a:spcAft>
              <a:buSzPts val="1800"/>
              <a:buChar char="●"/>
            </a:pPr>
            <a:r>
              <a:rPr lang="en"/>
              <a:t>Exculpatory: anything that clears someone or something of guilt. Evidence to the respondent.</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9"/>
          <p:cNvSpPr txBox="1"/>
          <p:nvPr>
            <p:ph type="title"/>
          </p:nvPr>
        </p:nvSpPr>
        <p:spPr>
          <a:xfrm>
            <a:off x="3834625" y="2393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Questions NOT to ask</a:t>
            </a:r>
            <a:endParaRPr/>
          </a:p>
        </p:txBody>
      </p:sp>
      <p:sp>
        <p:nvSpPr>
          <p:cNvPr id="215" name="Google Shape;215;p39"/>
          <p:cNvSpPr txBox="1"/>
          <p:nvPr>
            <p:ph idx="1" type="body"/>
          </p:nvPr>
        </p:nvSpPr>
        <p:spPr>
          <a:xfrm>
            <a:off x="267975" y="68197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At NO time will questions be asked regarding information that is protected under a legally recognized privilege. This applies to all interviews in the Title IX Grievance Procedure.</a:t>
            </a:r>
            <a:endParaRPr sz="1500"/>
          </a:p>
          <a:p>
            <a:pPr indent="-317500" lvl="1" marL="914400" rtl="0" algn="l">
              <a:spcBef>
                <a:spcPts val="1000"/>
              </a:spcBef>
              <a:spcAft>
                <a:spcPts val="0"/>
              </a:spcAft>
              <a:buSzPts val="1400"/>
              <a:buChar char="●"/>
            </a:pPr>
            <a:r>
              <a:rPr lang="en"/>
              <a:t>Doctor-Patient confidentiality</a:t>
            </a:r>
            <a:endParaRPr/>
          </a:p>
          <a:p>
            <a:pPr indent="-317500" lvl="1" marL="914400" rtl="0" algn="l">
              <a:spcBef>
                <a:spcPts val="1000"/>
              </a:spcBef>
              <a:spcAft>
                <a:spcPts val="0"/>
              </a:spcAft>
              <a:buSzPts val="1400"/>
              <a:buChar char="●"/>
            </a:pPr>
            <a:r>
              <a:rPr lang="en"/>
              <a:t>Attorney-Client privilege</a:t>
            </a:r>
            <a:endParaRPr/>
          </a:p>
          <a:p>
            <a:pPr indent="-317500" lvl="1" marL="914400" rtl="0" algn="l">
              <a:spcBef>
                <a:spcPts val="1000"/>
              </a:spcBef>
              <a:spcAft>
                <a:spcPts val="0"/>
              </a:spcAft>
              <a:buSzPts val="1400"/>
              <a:buChar char="●"/>
            </a:pPr>
            <a:r>
              <a:rPr lang="en"/>
              <a:t>FERPA or HIPPA</a:t>
            </a:r>
            <a:endParaRPr/>
          </a:p>
          <a:p>
            <a:pPr indent="-317500" lvl="1" marL="914400" rtl="0" algn="l">
              <a:spcBef>
                <a:spcPts val="1000"/>
              </a:spcBef>
              <a:spcAft>
                <a:spcPts val="0"/>
              </a:spcAft>
              <a:buSzPts val="1400"/>
              <a:buChar char="●"/>
            </a:pPr>
            <a:r>
              <a:rPr lang="en"/>
              <a:t>Etc.</a:t>
            </a:r>
            <a:endParaRPr/>
          </a:p>
          <a:p>
            <a:pPr indent="-323850" lvl="0" marL="457200" rtl="0" algn="l">
              <a:spcBef>
                <a:spcPts val="1000"/>
              </a:spcBef>
              <a:spcAft>
                <a:spcPts val="1000"/>
              </a:spcAft>
              <a:buSzPts val="1500"/>
              <a:buChar char="●"/>
            </a:pPr>
            <a:r>
              <a:rPr lang="en" sz="1500"/>
              <a:t>Questions and evidence about the </a:t>
            </a:r>
            <a:r>
              <a:rPr lang="en" sz="1500"/>
              <a:t>complainant's</a:t>
            </a:r>
            <a:r>
              <a:rPr lang="en" sz="1500"/>
              <a:t> sexual predisposition or prior sexual behavior are NOT relevant, unless such questions and evidence about the complainant’s prior sexual behavior are offered to prove that someone other than the respondent </a:t>
            </a:r>
            <a:r>
              <a:rPr lang="en" sz="1500"/>
              <a:t>committed</a:t>
            </a:r>
            <a:r>
              <a:rPr lang="en" sz="1500"/>
              <a:t> the conduct alleged by the complainant, or if the questions and evidence concern specific incidents of the complainant’s prior sexual behavior with respect to the respondent and are offered to prove consent.</a:t>
            </a:r>
            <a:endParaRPr sz="15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40"/>
          <p:cNvSpPr txBox="1"/>
          <p:nvPr>
            <p:ph type="title"/>
          </p:nvPr>
        </p:nvSpPr>
        <p:spPr>
          <a:xfrm>
            <a:off x="3906000" y="2489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Consent</a:t>
            </a:r>
            <a:endParaRPr/>
          </a:p>
        </p:txBody>
      </p:sp>
      <p:sp>
        <p:nvSpPr>
          <p:cNvPr id="221" name="Google Shape;221;p40"/>
          <p:cNvSpPr txBox="1"/>
          <p:nvPr>
            <p:ph idx="1" type="body"/>
          </p:nvPr>
        </p:nvSpPr>
        <p:spPr>
          <a:xfrm>
            <a:off x="95650" y="691525"/>
            <a:ext cx="8943000" cy="34164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b="1" lang="en" sz="1100"/>
              <a:t>Conduct is unwelcome if it is done in the absence of consent.</a:t>
            </a:r>
            <a:endParaRPr b="1" sz="1100"/>
          </a:p>
          <a:p>
            <a:pPr indent="-298450" lvl="0" marL="457200" rtl="0" algn="l">
              <a:spcBef>
                <a:spcPts val="1000"/>
              </a:spcBef>
              <a:spcAft>
                <a:spcPts val="0"/>
              </a:spcAft>
              <a:buSzPts val="1100"/>
              <a:buChar char="●"/>
            </a:pPr>
            <a:r>
              <a:rPr b="1" lang="en" sz="1100"/>
              <a:t>“Consent” means an affirmative, clear, unambiguous, knowing, informed, and voluntary agreement between all participants to engage in sexual activity.</a:t>
            </a:r>
            <a:endParaRPr b="1" sz="1100"/>
          </a:p>
          <a:p>
            <a:pPr indent="-292100" lvl="1" marL="914400" rtl="0" algn="l">
              <a:spcBef>
                <a:spcPts val="1000"/>
              </a:spcBef>
              <a:spcAft>
                <a:spcPts val="0"/>
              </a:spcAft>
              <a:buSzPts val="1000"/>
              <a:buChar char="●"/>
            </a:pPr>
            <a:r>
              <a:rPr b="1" lang="en" sz="1000"/>
              <a:t>Consent is active, not passive. Silence or lack of resistance cannot be interpreted as consent.</a:t>
            </a:r>
            <a:endParaRPr b="1" sz="1000"/>
          </a:p>
          <a:p>
            <a:pPr indent="-292100" lvl="1" marL="914400" rtl="0" algn="l">
              <a:spcBef>
                <a:spcPts val="1000"/>
              </a:spcBef>
              <a:spcAft>
                <a:spcPts val="0"/>
              </a:spcAft>
              <a:buSzPts val="1000"/>
              <a:buChar char="●"/>
            </a:pPr>
            <a:r>
              <a:rPr b="1" lang="en" sz="1000"/>
              <a:t>Seeking and having consent accepted is the responsibility of the person(s) initiating each specific sexual act regardless of whether the person initiating the act is under the influence of drugs and/or </a:t>
            </a:r>
            <a:r>
              <a:rPr b="1" lang="en" sz="1000"/>
              <a:t>alcohol. </a:t>
            </a:r>
            <a:endParaRPr b="1" sz="1000"/>
          </a:p>
          <a:p>
            <a:pPr indent="-292100" lvl="1" marL="914400" rtl="0" algn="l">
              <a:spcBef>
                <a:spcPts val="1000"/>
              </a:spcBef>
              <a:spcAft>
                <a:spcPts val="0"/>
              </a:spcAft>
              <a:buSzPts val="1000"/>
              <a:buChar char="●"/>
            </a:pPr>
            <a:r>
              <a:rPr b="1" lang="en" sz="1000"/>
              <a:t>The existence of a dating </a:t>
            </a:r>
            <a:r>
              <a:rPr b="1" lang="en" sz="1000"/>
              <a:t>relationship</a:t>
            </a:r>
            <a:r>
              <a:rPr b="1" lang="en" sz="1000"/>
              <a:t> or past sexual relations between the participants does not constitute consent to any other sexual act.</a:t>
            </a:r>
            <a:endParaRPr b="1" sz="1000"/>
          </a:p>
          <a:p>
            <a:pPr indent="-292100" lvl="1" marL="914400" rtl="0" algn="l">
              <a:spcBef>
                <a:spcPts val="1000"/>
              </a:spcBef>
              <a:spcAft>
                <a:spcPts val="0"/>
              </a:spcAft>
              <a:buSzPts val="1000"/>
              <a:buChar char="●"/>
            </a:pPr>
            <a:r>
              <a:rPr b="1" lang="en" sz="1000"/>
              <a:t>Affirmative consent must be ongoing throughout the sexual activity and may be withdrawn at any time. When consent is withdrawn or cannot be given, sexual activity must stop.</a:t>
            </a:r>
            <a:endParaRPr b="1" sz="1000"/>
          </a:p>
          <a:p>
            <a:pPr indent="-292100" lvl="1" marL="914400" rtl="0" algn="l">
              <a:spcBef>
                <a:spcPts val="1000"/>
              </a:spcBef>
              <a:spcAft>
                <a:spcPts val="0"/>
              </a:spcAft>
              <a:buSzPts val="1000"/>
              <a:buChar char="●"/>
            </a:pPr>
            <a:r>
              <a:rPr b="1" lang="en" sz="1000"/>
              <a:t>Consent cannot be given when a person is incapacitated. Incapacitation occurs when an individual lacks the ability to fully, knowingly choose to participate in sexual activity. Incapacitation includes impairment due to drugs or alcohol (whether such use is voluntary or involuntary); inability to communicate due to a mental or physical condition; the lack of </a:t>
            </a:r>
            <a:r>
              <a:rPr b="1" lang="en" sz="1000"/>
              <a:t>consciousness</a:t>
            </a:r>
            <a:r>
              <a:rPr b="1" lang="en" sz="1000"/>
              <a:t> or being asleep; being involuntarily restrained; if any of the parties are under the age of 16; or if an individual otherwise cannot consent.</a:t>
            </a:r>
            <a:endParaRPr b="1" sz="1000"/>
          </a:p>
          <a:p>
            <a:pPr indent="-292100" lvl="1" marL="914400" rtl="0" algn="l">
              <a:spcBef>
                <a:spcPts val="1600"/>
              </a:spcBef>
              <a:spcAft>
                <a:spcPts val="0"/>
              </a:spcAft>
              <a:buSzPts val="1000"/>
              <a:buChar char="●"/>
            </a:pPr>
            <a:r>
              <a:rPr b="1" lang="en" sz="1000"/>
              <a:t>The definition of consent does not vary based upon a participant’s sex, sexual orientation, gender identity or gender expression.</a:t>
            </a:r>
            <a:endParaRPr b="1" sz="1000"/>
          </a:p>
          <a:p>
            <a:pPr indent="0" lvl="0" marL="0" rtl="0" algn="ctr">
              <a:spcBef>
                <a:spcPts val="1000"/>
              </a:spcBef>
              <a:spcAft>
                <a:spcPts val="1000"/>
              </a:spcAft>
              <a:buNone/>
            </a:pPr>
            <a:r>
              <a:rPr b="1" lang="en" sz="1000"/>
              <a:t>Title 4</a:t>
            </a:r>
            <a:r>
              <a:rPr b="1" lang="en" sz="1000"/>
              <a:t> - </a:t>
            </a:r>
            <a:r>
              <a:rPr b="1" lang="en" sz="1000"/>
              <a:t>Chapter 8</a:t>
            </a:r>
            <a:r>
              <a:rPr b="1" lang="en" sz="1000"/>
              <a:t> - </a:t>
            </a:r>
            <a:r>
              <a:rPr b="1" lang="en" sz="1000"/>
              <a:t>Section</a:t>
            </a:r>
            <a:r>
              <a:rPr b="1" lang="en" sz="1000"/>
              <a:t> 13</a:t>
            </a:r>
            <a:endParaRPr b="1" sz="10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41"/>
          <p:cNvSpPr txBox="1"/>
          <p:nvPr>
            <p:ph type="title"/>
          </p:nvPr>
        </p:nvSpPr>
        <p:spPr>
          <a:xfrm>
            <a:off x="3815475" y="2336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ADA Compliance</a:t>
            </a:r>
            <a:endParaRPr/>
          </a:p>
        </p:txBody>
      </p:sp>
      <p:sp>
        <p:nvSpPr>
          <p:cNvPr id="227" name="Google Shape;227;p41"/>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The Investigator is responsible for ensuring any interview is ADA Compliant.</a:t>
            </a:r>
            <a:endParaRPr/>
          </a:p>
          <a:p>
            <a:pPr indent="-342900" lvl="0" marL="457200" rtl="0" algn="l">
              <a:spcBef>
                <a:spcPts val="1000"/>
              </a:spcBef>
              <a:spcAft>
                <a:spcPts val="1000"/>
              </a:spcAft>
              <a:buSzPts val="1800"/>
              <a:buChar char="●"/>
            </a:pPr>
            <a:r>
              <a:rPr lang="en"/>
              <a:t>If any individual participating in an interview needs an accommodation, then the accommodation will be provided, within reason.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2800"/>
              <a:buNone/>
            </a:pPr>
            <a:r>
              <a:rPr lang="en"/>
              <a:t>Understanding Title IX</a:t>
            </a:r>
            <a:endParaRPr/>
          </a:p>
        </p:txBody>
      </p:sp>
      <p:sp>
        <p:nvSpPr>
          <p:cNvPr id="69" name="Google Shape;69;p15"/>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SzPts val="1800"/>
              <a:buNone/>
            </a:pPr>
            <a:r>
              <a:rPr lang="en"/>
              <a:t>&amp; What it Constitutes</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42"/>
          <p:cNvSpPr txBox="1"/>
          <p:nvPr>
            <p:ph type="title"/>
          </p:nvPr>
        </p:nvSpPr>
        <p:spPr>
          <a:xfrm>
            <a:off x="3786800" y="2393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Types and Weight of Evidence</a:t>
            </a:r>
            <a:endParaRPr/>
          </a:p>
        </p:txBody>
      </p:sp>
      <p:sp>
        <p:nvSpPr>
          <p:cNvPr id="233" name="Google Shape;233;p42"/>
          <p:cNvSpPr txBox="1"/>
          <p:nvPr>
            <p:ph idx="1" type="body"/>
          </p:nvPr>
        </p:nvSpPr>
        <p:spPr>
          <a:xfrm>
            <a:off x="76525" y="739350"/>
            <a:ext cx="438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a:t>Direct:</a:t>
            </a:r>
            <a:endParaRPr b="1" sz="1600"/>
          </a:p>
          <a:p>
            <a:pPr indent="-311150" lvl="0" marL="457200" rtl="0" algn="l">
              <a:spcBef>
                <a:spcPts val="1000"/>
              </a:spcBef>
              <a:spcAft>
                <a:spcPts val="0"/>
              </a:spcAft>
              <a:buSzPts val="1300"/>
              <a:buChar char="●"/>
            </a:pPr>
            <a:r>
              <a:rPr lang="en" sz="1300"/>
              <a:t>Supports the case exactly.</a:t>
            </a:r>
            <a:endParaRPr sz="1300"/>
          </a:p>
          <a:p>
            <a:pPr indent="-311150" lvl="1" marL="914400" rtl="0" algn="l">
              <a:spcBef>
                <a:spcPts val="1000"/>
              </a:spcBef>
              <a:spcAft>
                <a:spcPts val="0"/>
              </a:spcAft>
              <a:buSzPts val="1300"/>
              <a:buChar char="●"/>
            </a:pPr>
            <a:r>
              <a:rPr lang="en" sz="1300"/>
              <a:t>Video surveillance showing the respondent’s actions.</a:t>
            </a:r>
            <a:endParaRPr sz="1300"/>
          </a:p>
          <a:p>
            <a:pPr indent="-311150" lvl="1" marL="914400" rtl="0" algn="l">
              <a:spcBef>
                <a:spcPts val="1000"/>
              </a:spcBef>
              <a:spcAft>
                <a:spcPts val="0"/>
              </a:spcAft>
              <a:buSzPts val="1300"/>
              <a:buChar char="●"/>
            </a:pPr>
            <a:r>
              <a:rPr lang="en" sz="1300"/>
              <a:t>Legally obtained/admissible audio recordings that capture the sexual remarks.</a:t>
            </a:r>
            <a:endParaRPr sz="1300"/>
          </a:p>
          <a:p>
            <a:pPr indent="-311150" lvl="1" marL="914400" rtl="0" algn="l">
              <a:spcBef>
                <a:spcPts val="1000"/>
              </a:spcBef>
              <a:spcAft>
                <a:spcPts val="0"/>
              </a:spcAft>
              <a:buSzPts val="1300"/>
              <a:buChar char="●"/>
            </a:pPr>
            <a:r>
              <a:rPr lang="en" sz="1300"/>
              <a:t>Alleged incident witnesses by multiple others and all give same statement.</a:t>
            </a:r>
            <a:endParaRPr sz="1300"/>
          </a:p>
          <a:p>
            <a:pPr indent="-311150" lvl="1" marL="914400" rtl="0" algn="l">
              <a:spcBef>
                <a:spcPts val="1000"/>
              </a:spcBef>
              <a:spcAft>
                <a:spcPts val="0"/>
              </a:spcAft>
              <a:buSzPts val="1300"/>
              <a:buChar char="●"/>
            </a:pPr>
            <a:r>
              <a:rPr lang="en" sz="1300"/>
              <a:t>Respondent admits to conducting the alleged behavior/act.</a:t>
            </a:r>
            <a:endParaRPr sz="1300"/>
          </a:p>
          <a:p>
            <a:pPr indent="-311150" lvl="0" marL="457200" rtl="0" algn="l">
              <a:spcBef>
                <a:spcPts val="1000"/>
              </a:spcBef>
              <a:spcAft>
                <a:spcPts val="0"/>
              </a:spcAft>
              <a:buSzPts val="1300"/>
              <a:buChar char="●"/>
            </a:pPr>
            <a:r>
              <a:rPr lang="en" sz="1300"/>
              <a:t>This is the best type of evidence, with great weight given when determining responsibility.</a:t>
            </a:r>
            <a:endParaRPr sz="1300"/>
          </a:p>
          <a:p>
            <a:pPr indent="0" lvl="0" marL="0" rtl="0" algn="l">
              <a:spcBef>
                <a:spcPts val="1000"/>
              </a:spcBef>
              <a:spcAft>
                <a:spcPts val="1000"/>
              </a:spcAft>
              <a:buNone/>
            </a:pPr>
            <a:r>
              <a:t/>
            </a:r>
            <a:endParaRPr sz="1600"/>
          </a:p>
        </p:txBody>
      </p:sp>
      <p:sp>
        <p:nvSpPr>
          <p:cNvPr id="234" name="Google Shape;234;p42"/>
          <p:cNvSpPr txBox="1"/>
          <p:nvPr/>
        </p:nvSpPr>
        <p:spPr>
          <a:xfrm>
            <a:off x="4466775" y="746050"/>
            <a:ext cx="4557900" cy="3692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600">
                <a:solidFill>
                  <a:srgbClr val="001379"/>
                </a:solidFill>
              </a:rPr>
              <a:t>Corroborating:</a:t>
            </a:r>
            <a:endParaRPr b="1" sz="16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Evidence that supports other evidence.</a:t>
            </a:r>
            <a:endParaRPr sz="1300">
              <a:solidFill>
                <a:srgbClr val="001379"/>
              </a:solidFill>
            </a:endParaRPr>
          </a:p>
          <a:p>
            <a:pPr indent="-311150" lvl="1" marL="914400" rtl="0" algn="l">
              <a:lnSpc>
                <a:spcPct val="115000"/>
              </a:lnSpc>
              <a:spcBef>
                <a:spcPts val="1000"/>
              </a:spcBef>
              <a:spcAft>
                <a:spcPts val="0"/>
              </a:spcAft>
              <a:buClr>
                <a:srgbClr val="001379"/>
              </a:buClr>
              <a:buSzPts val="1300"/>
              <a:buChar char="●"/>
            </a:pPr>
            <a:r>
              <a:rPr lang="en" sz="1300">
                <a:solidFill>
                  <a:srgbClr val="001379"/>
                </a:solidFill>
              </a:rPr>
              <a:t>There was a witness present during the incident and their statement supports either the complainant or respondent. </a:t>
            </a:r>
            <a:endParaRPr sz="1300">
              <a:solidFill>
                <a:srgbClr val="001379"/>
              </a:solidFill>
            </a:endParaRPr>
          </a:p>
          <a:p>
            <a:pPr indent="-311150" lvl="1" marL="914400" rtl="0" algn="l">
              <a:lnSpc>
                <a:spcPct val="115000"/>
              </a:lnSpc>
              <a:spcBef>
                <a:spcPts val="1000"/>
              </a:spcBef>
              <a:spcAft>
                <a:spcPts val="0"/>
              </a:spcAft>
              <a:buClr>
                <a:srgbClr val="001379"/>
              </a:buClr>
              <a:buSzPts val="1300"/>
              <a:buChar char="●"/>
            </a:pPr>
            <a:r>
              <a:rPr lang="en" sz="1300">
                <a:solidFill>
                  <a:srgbClr val="001379"/>
                </a:solidFill>
              </a:rPr>
              <a:t>emails/texts/photos/etc., which supports either the complainant or respondent.</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This is the second best type of evidence, with good weight given when determining responsibility.</a:t>
            </a:r>
            <a:endParaRPr sz="1300">
              <a:solidFill>
                <a:srgbClr val="001379"/>
              </a:solidFill>
            </a:endParaRPr>
          </a:p>
          <a:p>
            <a:pPr indent="0" lvl="0" marL="0" rtl="0" algn="l">
              <a:spcBef>
                <a:spcPts val="1000"/>
              </a:spcBef>
              <a:spcAft>
                <a:spcPts val="0"/>
              </a:spcAft>
              <a:buNone/>
            </a:pPr>
            <a:r>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43"/>
          <p:cNvSpPr txBox="1"/>
          <p:nvPr>
            <p:ph type="title"/>
          </p:nvPr>
        </p:nvSpPr>
        <p:spPr>
          <a:xfrm>
            <a:off x="3730375" y="300550"/>
            <a:ext cx="53658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200"/>
              <a:t>Types and Weight of Evidence Continued</a:t>
            </a:r>
            <a:endParaRPr sz="2200"/>
          </a:p>
        </p:txBody>
      </p:sp>
      <p:sp>
        <p:nvSpPr>
          <p:cNvPr id="240" name="Google Shape;240;p43"/>
          <p:cNvSpPr txBox="1"/>
          <p:nvPr>
            <p:ph idx="1" type="body"/>
          </p:nvPr>
        </p:nvSpPr>
        <p:spPr>
          <a:xfrm>
            <a:off x="57400" y="777625"/>
            <a:ext cx="40461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Character:</a:t>
            </a:r>
            <a:endParaRPr b="1"/>
          </a:p>
          <a:p>
            <a:pPr indent="-342900" lvl="0" marL="457200" rtl="0" algn="l">
              <a:spcBef>
                <a:spcPts val="1000"/>
              </a:spcBef>
              <a:spcAft>
                <a:spcPts val="0"/>
              </a:spcAft>
              <a:buSzPts val="1800"/>
              <a:buChar char="●"/>
            </a:pPr>
            <a:r>
              <a:rPr lang="en"/>
              <a:t>NOT useful.</a:t>
            </a:r>
            <a:endParaRPr/>
          </a:p>
          <a:p>
            <a:pPr indent="-317500" lvl="1" marL="914400" rtl="0" algn="l">
              <a:spcBef>
                <a:spcPts val="1000"/>
              </a:spcBef>
              <a:spcAft>
                <a:spcPts val="0"/>
              </a:spcAft>
              <a:buSzPts val="1400"/>
              <a:buChar char="●"/>
            </a:pPr>
            <a:r>
              <a:rPr lang="en"/>
              <a:t>He/she good person/bad apple.</a:t>
            </a:r>
            <a:endParaRPr/>
          </a:p>
          <a:p>
            <a:pPr indent="-317500" lvl="1" marL="914400" rtl="0" algn="l">
              <a:spcBef>
                <a:spcPts val="1000"/>
              </a:spcBef>
              <a:spcAft>
                <a:spcPts val="0"/>
              </a:spcAft>
              <a:buSzPts val="1400"/>
              <a:buChar char="●"/>
            </a:pPr>
            <a:r>
              <a:rPr lang="en"/>
              <a:t>Demeanor during interview/live-hearing.</a:t>
            </a:r>
            <a:endParaRPr/>
          </a:p>
          <a:p>
            <a:pPr indent="-317500" lvl="1" marL="914400" rtl="0" algn="l">
              <a:spcBef>
                <a:spcPts val="1000"/>
              </a:spcBef>
              <a:spcAft>
                <a:spcPts val="0"/>
              </a:spcAft>
              <a:buSzPts val="1400"/>
              <a:buChar char="●"/>
            </a:pPr>
            <a:r>
              <a:rPr lang="en"/>
              <a:t>he/she is creepy, so they definitely committed the act or behavior.</a:t>
            </a:r>
            <a:endParaRPr/>
          </a:p>
          <a:p>
            <a:pPr indent="-342900" lvl="0" marL="457200" rtl="0" algn="l">
              <a:spcBef>
                <a:spcPts val="1000"/>
              </a:spcBef>
              <a:spcAft>
                <a:spcPts val="1000"/>
              </a:spcAft>
              <a:buSzPts val="1800"/>
              <a:buChar char="●"/>
            </a:pPr>
            <a:r>
              <a:rPr lang="en"/>
              <a:t>No weight is given.</a:t>
            </a:r>
            <a:endParaRPr/>
          </a:p>
        </p:txBody>
      </p:sp>
      <p:sp>
        <p:nvSpPr>
          <p:cNvPr id="241" name="Google Shape;241;p43"/>
          <p:cNvSpPr txBox="1"/>
          <p:nvPr/>
        </p:nvSpPr>
        <p:spPr>
          <a:xfrm>
            <a:off x="3787675" y="774750"/>
            <a:ext cx="5308500" cy="3701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800">
                <a:solidFill>
                  <a:srgbClr val="001379"/>
                </a:solidFill>
              </a:rPr>
              <a:t>Circumstantial:</a:t>
            </a:r>
            <a:endParaRPr b="1" sz="1800">
              <a:solidFill>
                <a:srgbClr val="001379"/>
              </a:solidFill>
            </a:endParaRPr>
          </a:p>
          <a:p>
            <a:pPr indent="-304800" lvl="0" marL="457200" rtl="0" algn="l">
              <a:lnSpc>
                <a:spcPct val="115000"/>
              </a:lnSpc>
              <a:spcBef>
                <a:spcPts val="1000"/>
              </a:spcBef>
              <a:spcAft>
                <a:spcPts val="0"/>
              </a:spcAft>
              <a:buClr>
                <a:srgbClr val="001379"/>
              </a:buClr>
              <a:buSzPts val="1200"/>
              <a:buChar char="●"/>
            </a:pPr>
            <a:r>
              <a:rPr lang="en" sz="1200">
                <a:solidFill>
                  <a:srgbClr val="001379"/>
                </a:solidFill>
              </a:rPr>
              <a:t>Evidence can be used to INFER but not PROVE a conclusion. Opposite of Direct. </a:t>
            </a:r>
            <a:endParaRPr sz="1200">
              <a:solidFill>
                <a:srgbClr val="001379"/>
              </a:solidFill>
            </a:endParaRPr>
          </a:p>
          <a:p>
            <a:pPr indent="-304800" lvl="1" marL="914400" rtl="0" algn="l">
              <a:lnSpc>
                <a:spcPct val="115000"/>
              </a:lnSpc>
              <a:spcBef>
                <a:spcPts val="1000"/>
              </a:spcBef>
              <a:spcAft>
                <a:spcPts val="0"/>
              </a:spcAft>
              <a:buClr>
                <a:srgbClr val="001379"/>
              </a:buClr>
              <a:buSzPts val="1200"/>
              <a:buChar char="●"/>
            </a:pPr>
            <a:r>
              <a:rPr lang="en" sz="1200">
                <a:solidFill>
                  <a:srgbClr val="001379"/>
                </a:solidFill>
              </a:rPr>
              <a:t>Alleged patterned evidence. I.e., the respondent has allegedly conducted the same behavior in the past.</a:t>
            </a:r>
            <a:endParaRPr sz="1200">
              <a:solidFill>
                <a:srgbClr val="001379"/>
              </a:solidFill>
            </a:endParaRPr>
          </a:p>
          <a:p>
            <a:pPr indent="-304800" lvl="1" marL="914400" rtl="0" algn="l">
              <a:lnSpc>
                <a:spcPct val="115000"/>
              </a:lnSpc>
              <a:spcBef>
                <a:spcPts val="1000"/>
              </a:spcBef>
              <a:spcAft>
                <a:spcPts val="0"/>
              </a:spcAft>
              <a:buClr>
                <a:srgbClr val="001379"/>
              </a:buClr>
              <a:buSzPts val="1200"/>
              <a:buChar char="●"/>
            </a:pPr>
            <a:r>
              <a:rPr lang="en" sz="1200">
                <a:solidFill>
                  <a:srgbClr val="001379"/>
                </a:solidFill>
              </a:rPr>
              <a:t>Controversial; Just because an individual has done it in the past, does not prove they committed the act or behavior this time.</a:t>
            </a:r>
            <a:endParaRPr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lang="en" sz="1200">
                <a:solidFill>
                  <a:srgbClr val="001379"/>
                </a:solidFill>
              </a:rPr>
              <a:t>Hearsay; they were told another individual that a person committed the act or behavior; or One party said the other did this, the other party said they did not (No corroborating evidence).</a:t>
            </a:r>
            <a:endParaRPr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lang="en" sz="1200">
                <a:solidFill>
                  <a:srgbClr val="001379"/>
                </a:solidFill>
              </a:rPr>
              <a:t>In Title IX Grievance Procedure, determinations are NOT to be made based on inference.</a:t>
            </a:r>
            <a:endParaRPr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lang="en" sz="1200">
                <a:solidFill>
                  <a:srgbClr val="001379"/>
                </a:solidFill>
              </a:rPr>
              <a:t>No weight is given.</a:t>
            </a:r>
            <a:endParaRPr sz="1200">
              <a:solidFill>
                <a:srgbClr val="001379"/>
              </a:solidFill>
            </a:endParaRPr>
          </a:p>
          <a:p>
            <a:pPr indent="0" lvl="0" marL="0" rtl="0" algn="l">
              <a:spcBef>
                <a:spcPts val="1000"/>
              </a:spcBef>
              <a:spcAft>
                <a:spcPts val="1000"/>
              </a:spcAft>
              <a:buNone/>
            </a:pPr>
            <a:r>
              <a:t/>
            </a:r>
            <a:endParaRPr sz="9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44"/>
          <p:cNvSpPr txBox="1"/>
          <p:nvPr>
            <p:ph type="title"/>
          </p:nvPr>
        </p:nvSpPr>
        <p:spPr>
          <a:xfrm>
            <a:off x="3906000" y="2489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Burden of proof</a:t>
            </a:r>
            <a:endParaRPr/>
          </a:p>
        </p:txBody>
      </p:sp>
      <p:sp>
        <p:nvSpPr>
          <p:cNvPr id="247" name="Google Shape;247;p44"/>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The Burden of Proof rests upon WNC</a:t>
            </a:r>
            <a:endParaRPr b="1"/>
          </a:p>
          <a:p>
            <a:pPr indent="-342900" lvl="0" marL="457200" rtl="0" algn="l">
              <a:spcBef>
                <a:spcPts val="1000"/>
              </a:spcBef>
              <a:spcAft>
                <a:spcPts val="0"/>
              </a:spcAft>
              <a:buSzPts val="1800"/>
              <a:buChar char="●"/>
            </a:pPr>
            <a:r>
              <a:rPr lang="en"/>
              <a:t>The burden of proof and the burden of gathering evidence sufficient to reach a determination regarding responsibility rests upon WNC and not on the reporting parties.</a:t>
            </a:r>
            <a:endParaRPr/>
          </a:p>
          <a:p>
            <a:pPr indent="0" lvl="0" marL="0" rtl="0" algn="l">
              <a:spcBef>
                <a:spcPts val="1000"/>
              </a:spcBef>
              <a:spcAft>
                <a:spcPts val="0"/>
              </a:spcAft>
              <a:buNone/>
            </a:pPr>
            <a:r>
              <a:rPr b="1" lang="en"/>
              <a:t>The evidentiary standard of Preponderance is to be used upon making a determination.</a:t>
            </a:r>
            <a:endParaRPr b="1"/>
          </a:p>
          <a:p>
            <a:pPr indent="-342900" lvl="0" marL="457200" rtl="0" algn="l">
              <a:spcBef>
                <a:spcPts val="1000"/>
              </a:spcBef>
              <a:spcAft>
                <a:spcPts val="1000"/>
              </a:spcAft>
              <a:buSzPts val="1800"/>
              <a:buChar char="●"/>
            </a:pPr>
            <a:r>
              <a:rPr lang="en"/>
              <a:t>Preponderance of the evidence mean the evidence establishes that it is more likely than not that prohibited conduct occurred (i.e., 50% plus a feather).</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45"/>
          <p:cNvSpPr txBox="1"/>
          <p:nvPr>
            <p:ph type="title"/>
          </p:nvPr>
        </p:nvSpPr>
        <p:spPr>
          <a:xfrm>
            <a:off x="3968550" y="2489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Being Impartial</a:t>
            </a:r>
            <a:endParaRPr/>
          </a:p>
        </p:txBody>
      </p:sp>
      <p:sp>
        <p:nvSpPr>
          <p:cNvPr id="253" name="Google Shape;253;p45"/>
          <p:cNvSpPr txBox="1"/>
          <p:nvPr>
            <p:ph idx="1" type="body"/>
          </p:nvPr>
        </p:nvSpPr>
        <p:spPr>
          <a:xfrm>
            <a:off x="62900" y="726925"/>
            <a:ext cx="4289100" cy="34164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sz="1300"/>
              <a:t>There can be no conflicts of interest. If there is a conflict of interest, then one can not be the Title IX Investigator.</a:t>
            </a:r>
            <a:endParaRPr sz="1300"/>
          </a:p>
          <a:p>
            <a:pPr indent="-311150" lvl="0" marL="457200" rtl="0" algn="l">
              <a:spcBef>
                <a:spcPts val="1000"/>
              </a:spcBef>
              <a:spcAft>
                <a:spcPts val="0"/>
              </a:spcAft>
              <a:buSzPts val="1300"/>
              <a:buChar char="●"/>
            </a:pPr>
            <a:r>
              <a:rPr lang="en" sz="1300"/>
              <a:t>The Title IX Investigator can be for or against complainants. Or respondents generally or an individual complainant or respondent. </a:t>
            </a:r>
            <a:endParaRPr sz="1300"/>
          </a:p>
          <a:p>
            <a:pPr indent="-311150" lvl="0" marL="457200" rtl="0" algn="l">
              <a:spcBef>
                <a:spcPts val="1000"/>
              </a:spcBef>
              <a:spcAft>
                <a:spcPts val="0"/>
              </a:spcAft>
              <a:buSzPts val="1300"/>
              <a:buChar char="●"/>
            </a:pPr>
            <a:r>
              <a:rPr lang="en" sz="1300"/>
              <a:t>If a complainant is given an opportunity, then the respondent must </a:t>
            </a:r>
            <a:r>
              <a:rPr lang="en" sz="1300"/>
              <a:t>be given</a:t>
            </a:r>
            <a:r>
              <a:rPr lang="en" sz="1300"/>
              <a:t> the same opportunity and vice versa.</a:t>
            </a:r>
            <a:endParaRPr sz="1300"/>
          </a:p>
          <a:p>
            <a:pPr indent="-311150" lvl="0" marL="457200" rtl="0" algn="l">
              <a:spcBef>
                <a:spcPts val="1000"/>
              </a:spcBef>
              <a:spcAft>
                <a:spcPts val="0"/>
              </a:spcAft>
              <a:buSzPts val="1300"/>
              <a:buChar char="●"/>
            </a:pPr>
            <a:r>
              <a:rPr lang="en" sz="1300"/>
              <a:t>The Title IX Investigator will avoid prejudgment of the facts at issue.</a:t>
            </a:r>
            <a:endParaRPr sz="1300"/>
          </a:p>
          <a:p>
            <a:pPr indent="-311150" lvl="0" marL="457200" rtl="0" algn="l">
              <a:spcBef>
                <a:spcPts val="1000"/>
              </a:spcBef>
              <a:spcAft>
                <a:spcPts val="0"/>
              </a:spcAft>
              <a:buSzPts val="1300"/>
              <a:buChar char="●"/>
            </a:pPr>
            <a:r>
              <a:rPr lang="en" sz="1300"/>
              <a:t>The Title IX Investigator will treat all parties the same regardless of their status as a complainant, respondent, or witness.</a:t>
            </a:r>
            <a:endParaRPr sz="1300"/>
          </a:p>
          <a:p>
            <a:pPr indent="0" lvl="0" marL="0" rtl="0" algn="l">
              <a:spcBef>
                <a:spcPts val="1000"/>
              </a:spcBef>
              <a:spcAft>
                <a:spcPts val="1000"/>
              </a:spcAft>
              <a:buNone/>
            </a:pPr>
            <a:r>
              <a:t/>
            </a:r>
            <a:endParaRPr sz="900"/>
          </a:p>
        </p:txBody>
      </p:sp>
      <p:sp>
        <p:nvSpPr>
          <p:cNvPr id="254" name="Google Shape;254;p45"/>
          <p:cNvSpPr txBox="1"/>
          <p:nvPr/>
        </p:nvSpPr>
        <p:spPr>
          <a:xfrm>
            <a:off x="4352000" y="726925"/>
            <a:ext cx="4744200" cy="37782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Clr>
                <a:srgbClr val="001379"/>
              </a:buClr>
              <a:buSzPts val="1200"/>
              <a:buChar char="●"/>
            </a:pPr>
            <a:r>
              <a:rPr lang="en" sz="1200">
                <a:solidFill>
                  <a:srgbClr val="001379"/>
                </a:solidFill>
              </a:rPr>
              <a:t>The Title IX Investigator will be free of bias and avoid making decisions based on stereotypes.</a:t>
            </a:r>
            <a:endParaRPr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lang="en" sz="1200">
                <a:solidFill>
                  <a:srgbClr val="001379"/>
                </a:solidFill>
              </a:rPr>
              <a:t>The Title IX Investigator will be free of bias and avoid making decisions based on stereotypes.</a:t>
            </a:r>
            <a:endParaRPr sz="1200">
              <a:solidFill>
                <a:srgbClr val="001379"/>
              </a:solidFill>
            </a:endParaRPr>
          </a:p>
          <a:p>
            <a:pPr indent="-304800" lvl="0" marL="457200" rtl="0" algn="l">
              <a:lnSpc>
                <a:spcPct val="115000"/>
              </a:lnSpc>
              <a:spcBef>
                <a:spcPts val="1000"/>
              </a:spcBef>
              <a:spcAft>
                <a:spcPts val="0"/>
              </a:spcAft>
              <a:buClr>
                <a:srgbClr val="001379"/>
              </a:buClr>
              <a:buSzPts val="1200"/>
              <a:buChar char="●"/>
            </a:pPr>
            <a:r>
              <a:rPr lang="en" sz="1200">
                <a:solidFill>
                  <a:srgbClr val="001379"/>
                </a:solidFill>
              </a:rPr>
              <a:t>Examples of biases and sex stereotypes to avoid in Title IX Investigations:</a:t>
            </a:r>
            <a:endParaRPr sz="1200">
              <a:solidFill>
                <a:srgbClr val="001379"/>
              </a:solidFill>
            </a:endParaRPr>
          </a:p>
          <a:p>
            <a:pPr indent="-298450" lvl="1" marL="914400" rtl="0" algn="l">
              <a:lnSpc>
                <a:spcPct val="115000"/>
              </a:lnSpc>
              <a:spcBef>
                <a:spcPts val="1000"/>
              </a:spcBef>
              <a:spcAft>
                <a:spcPts val="0"/>
              </a:spcAft>
              <a:buClr>
                <a:srgbClr val="001379"/>
              </a:buClr>
              <a:buSzPts val="1100"/>
              <a:buChar char="●"/>
            </a:pPr>
            <a:r>
              <a:rPr lang="en" sz="1100">
                <a:solidFill>
                  <a:srgbClr val="001379"/>
                </a:solidFill>
              </a:rPr>
              <a:t>The complainant is automatically right because they’re the victim.</a:t>
            </a:r>
            <a:endParaRPr sz="1100">
              <a:solidFill>
                <a:srgbClr val="001379"/>
              </a:solidFill>
            </a:endParaRPr>
          </a:p>
          <a:p>
            <a:pPr indent="-298450" lvl="2" marL="1371600" rtl="0" algn="l">
              <a:lnSpc>
                <a:spcPct val="115000"/>
              </a:lnSpc>
              <a:spcBef>
                <a:spcPts val="1000"/>
              </a:spcBef>
              <a:spcAft>
                <a:spcPts val="0"/>
              </a:spcAft>
              <a:buClr>
                <a:srgbClr val="001379"/>
              </a:buClr>
              <a:buSzPts val="1100"/>
              <a:buChar char="●"/>
            </a:pPr>
            <a:r>
              <a:rPr lang="en" sz="1100">
                <a:solidFill>
                  <a:srgbClr val="001379"/>
                </a:solidFill>
              </a:rPr>
              <a:t>Determination of responsibility will only be made at the END of the Grievance Procedure and must be based upon the preponderance of the evidence.</a:t>
            </a:r>
            <a:endParaRPr sz="1100">
              <a:solidFill>
                <a:srgbClr val="001379"/>
              </a:solidFill>
            </a:endParaRPr>
          </a:p>
          <a:p>
            <a:pPr indent="-298450" lvl="1" marL="914400" rtl="0" algn="l">
              <a:lnSpc>
                <a:spcPct val="115000"/>
              </a:lnSpc>
              <a:spcBef>
                <a:spcPts val="1000"/>
              </a:spcBef>
              <a:spcAft>
                <a:spcPts val="0"/>
              </a:spcAft>
              <a:buClr>
                <a:srgbClr val="001379"/>
              </a:buClr>
              <a:buSzPts val="1100"/>
              <a:buChar char="●"/>
            </a:pPr>
            <a:r>
              <a:rPr lang="en" sz="1100">
                <a:solidFill>
                  <a:srgbClr val="001379"/>
                </a:solidFill>
              </a:rPr>
              <a:t>Only men can sexually harass others;</a:t>
            </a:r>
            <a:endParaRPr sz="1100">
              <a:solidFill>
                <a:srgbClr val="001379"/>
              </a:solidFill>
            </a:endParaRPr>
          </a:p>
          <a:p>
            <a:pPr indent="-298450" lvl="2" marL="1371600" rtl="0" algn="l">
              <a:lnSpc>
                <a:spcPct val="115000"/>
              </a:lnSpc>
              <a:spcBef>
                <a:spcPts val="1600"/>
              </a:spcBef>
              <a:spcAft>
                <a:spcPts val="1000"/>
              </a:spcAft>
              <a:buClr>
                <a:srgbClr val="001379"/>
              </a:buClr>
              <a:buSzPts val="1100"/>
              <a:buChar char="●"/>
            </a:pPr>
            <a:r>
              <a:rPr lang="en" sz="1100">
                <a:solidFill>
                  <a:srgbClr val="001379"/>
                </a:solidFill>
              </a:rPr>
              <a:t>One’s gender, sex, sexual orientation, etc. must NOT be used against them when determining responsibility.</a:t>
            </a:r>
            <a:endParaRPr sz="18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46"/>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Bias &amp; Stereotypes</a:t>
            </a:r>
            <a:endParaRPr/>
          </a:p>
        </p:txBody>
      </p:sp>
      <p:sp>
        <p:nvSpPr>
          <p:cNvPr id="260" name="Google Shape;260;p46"/>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Why is Understanding so Important?</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47"/>
          <p:cNvSpPr txBox="1"/>
          <p:nvPr>
            <p:ph type="title"/>
          </p:nvPr>
        </p:nvSpPr>
        <p:spPr>
          <a:xfrm>
            <a:off x="3906000" y="2393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College Environment</a:t>
            </a:r>
            <a:endParaRPr/>
          </a:p>
        </p:txBody>
      </p:sp>
      <p:sp>
        <p:nvSpPr>
          <p:cNvPr id="266" name="Google Shape;266;p47"/>
          <p:cNvSpPr txBox="1"/>
          <p:nvPr>
            <p:ph idx="1" type="body"/>
          </p:nvPr>
        </p:nvSpPr>
        <p:spPr>
          <a:xfrm>
            <a:off x="268000" y="75850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One of the main responsibilities of WNC’s Title IX Office is to provide a safe and secure environment, free from discrimination, for our employees to work and our students to learn.</a:t>
            </a:r>
            <a:endParaRPr/>
          </a:p>
          <a:p>
            <a:pPr indent="-342900" lvl="0" marL="457200" rtl="0" algn="l">
              <a:spcBef>
                <a:spcPts val="1000"/>
              </a:spcBef>
              <a:spcAft>
                <a:spcPts val="0"/>
              </a:spcAft>
              <a:buSzPts val="1800"/>
              <a:buChar char="●"/>
            </a:pPr>
            <a:r>
              <a:rPr lang="en"/>
              <a:t>To do this we must first recognize that not all people will embrace the idea of diversity, which is differences between people. This is a good thing.</a:t>
            </a:r>
            <a:endParaRPr/>
          </a:p>
          <a:p>
            <a:pPr indent="-342900" lvl="0" marL="457200" rtl="0" algn="l">
              <a:spcBef>
                <a:spcPts val="1000"/>
              </a:spcBef>
              <a:spcAft>
                <a:spcPts val="0"/>
              </a:spcAft>
              <a:buSzPts val="1800"/>
              <a:buChar char="●"/>
            </a:pPr>
            <a:r>
              <a:rPr lang="en"/>
              <a:t>They will discriminate, which is reacting to those differences in a negative way.</a:t>
            </a:r>
            <a:endParaRPr/>
          </a:p>
          <a:p>
            <a:pPr indent="-342900" lvl="0" marL="457200" rtl="0" algn="l">
              <a:spcBef>
                <a:spcPts val="1000"/>
              </a:spcBef>
              <a:spcAft>
                <a:spcPts val="1000"/>
              </a:spcAft>
              <a:buSzPts val="1800"/>
              <a:buChar char="●"/>
            </a:pPr>
            <a:r>
              <a:rPr lang="en"/>
              <a:t>This behavior is </a:t>
            </a:r>
            <a:r>
              <a:rPr lang="en"/>
              <a:t>caused</a:t>
            </a:r>
            <a:r>
              <a:rPr lang="en"/>
              <a:t> by biases or prejudice, conscious or </a:t>
            </a:r>
            <a:r>
              <a:rPr lang="en"/>
              <a:t>unconscious</a:t>
            </a:r>
            <a:r>
              <a:rPr lang="en"/>
              <a:t>, in which all people possess.</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48"/>
          <p:cNvSpPr txBox="1"/>
          <p:nvPr>
            <p:ph type="title"/>
          </p:nvPr>
        </p:nvSpPr>
        <p:spPr>
          <a:xfrm>
            <a:off x="3978100" y="958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Biases’ &amp; Stereotypes</a:t>
            </a:r>
            <a:endParaRPr/>
          </a:p>
        </p:txBody>
      </p:sp>
      <p:sp>
        <p:nvSpPr>
          <p:cNvPr id="272" name="Google Shape;272;p48"/>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Bias:</a:t>
            </a:r>
            <a:endParaRPr b="1"/>
          </a:p>
          <a:p>
            <a:pPr indent="0" lvl="0" marL="0" rtl="0" algn="l">
              <a:spcBef>
                <a:spcPts val="1000"/>
              </a:spcBef>
              <a:spcAft>
                <a:spcPts val="0"/>
              </a:spcAft>
              <a:buNone/>
            </a:pPr>
            <a:r>
              <a:rPr lang="en"/>
              <a:t>Is defined as a feeling or preference that interferes with impartial judgment for or against; usually considered to be unfair. This is more commonly known as prejudice. Most bias behavior is geared toward members of a </a:t>
            </a:r>
            <a:r>
              <a:rPr lang="en"/>
              <a:t>protected</a:t>
            </a:r>
            <a:r>
              <a:rPr lang="en"/>
              <a:t> class.</a:t>
            </a:r>
            <a:endParaRPr/>
          </a:p>
          <a:p>
            <a:pPr indent="0" lvl="0" marL="0" rtl="0" algn="l">
              <a:spcBef>
                <a:spcPts val="1000"/>
              </a:spcBef>
              <a:spcAft>
                <a:spcPts val="0"/>
              </a:spcAft>
              <a:buNone/>
            </a:pPr>
            <a:r>
              <a:rPr b="1" lang="en"/>
              <a:t>Stereotypes:</a:t>
            </a:r>
            <a:endParaRPr b="1"/>
          </a:p>
          <a:p>
            <a:pPr indent="0" lvl="0" marL="0" rtl="0" algn="l">
              <a:spcBef>
                <a:spcPts val="1000"/>
              </a:spcBef>
              <a:spcAft>
                <a:spcPts val="1000"/>
              </a:spcAft>
              <a:buNone/>
            </a:pPr>
            <a:r>
              <a:rPr lang="en"/>
              <a:t>A </a:t>
            </a:r>
            <a:r>
              <a:rPr lang="en"/>
              <a:t>widely</a:t>
            </a:r>
            <a:r>
              <a:rPr lang="en"/>
              <a:t> held, but fixed and oversimplified image or idea of a particular group of people, lacking any individuality. Grouping individuals together and making a judgment about them without knowing them.</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49"/>
          <p:cNvSpPr txBox="1"/>
          <p:nvPr>
            <p:ph type="title"/>
          </p:nvPr>
        </p:nvSpPr>
        <p:spPr>
          <a:xfrm>
            <a:off x="3767700" y="2393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Examples of </a:t>
            </a:r>
            <a:r>
              <a:rPr lang="en"/>
              <a:t>Stereotypes</a:t>
            </a:r>
            <a:endParaRPr/>
          </a:p>
        </p:txBody>
      </p:sp>
      <p:sp>
        <p:nvSpPr>
          <p:cNvPr id="278" name="Google Shape;278;p49"/>
          <p:cNvSpPr txBox="1"/>
          <p:nvPr>
            <p:ph idx="1" type="body"/>
          </p:nvPr>
        </p:nvSpPr>
        <p:spPr>
          <a:xfrm>
            <a:off x="311700" y="681975"/>
            <a:ext cx="4260300" cy="29910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sz="1300"/>
              <a:t>All Blacks are good athletes.</a:t>
            </a:r>
            <a:endParaRPr sz="1300"/>
          </a:p>
          <a:p>
            <a:pPr indent="-311150" lvl="0" marL="457200" rtl="0" algn="l">
              <a:spcBef>
                <a:spcPts val="1000"/>
              </a:spcBef>
              <a:spcAft>
                <a:spcPts val="0"/>
              </a:spcAft>
              <a:buSzPts val="1300"/>
              <a:buChar char="●"/>
            </a:pPr>
            <a:r>
              <a:rPr lang="en" sz="1300"/>
              <a:t>White men </a:t>
            </a:r>
            <a:r>
              <a:rPr lang="en" sz="1300"/>
              <a:t>can't</a:t>
            </a:r>
            <a:r>
              <a:rPr lang="en" sz="1300"/>
              <a:t> jump</a:t>
            </a:r>
            <a:endParaRPr sz="1300"/>
          </a:p>
          <a:p>
            <a:pPr indent="-311150" lvl="0" marL="457200" rtl="0" algn="l">
              <a:spcBef>
                <a:spcPts val="1000"/>
              </a:spcBef>
              <a:spcAft>
                <a:spcPts val="0"/>
              </a:spcAft>
              <a:buSzPts val="1300"/>
              <a:buChar char="●"/>
            </a:pPr>
            <a:r>
              <a:rPr lang="en" sz="1300"/>
              <a:t>Men are strong and do all the work.</a:t>
            </a:r>
            <a:endParaRPr sz="1300"/>
          </a:p>
          <a:p>
            <a:pPr indent="-311150" lvl="0" marL="457200" rtl="0" algn="l">
              <a:spcBef>
                <a:spcPts val="1000"/>
              </a:spcBef>
              <a:spcAft>
                <a:spcPts val="0"/>
              </a:spcAft>
              <a:buSzPts val="1300"/>
              <a:buChar char="●"/>
            </a:pPr>
            <a:r>
              <a:rPr lang="en" sz="1300"/>
              <a:t>Women are not as smart as men.</a:t>
            </a:r>
            <a:endParaRPr sz="1300"/>
          </a:p>
          <a:p>
            <a:pPr indent="-311150" lvl="0" marL="457200" rtl="0" algn="l">
              <a:spcBef>
                <a:spcPts val="1000"/>
              </a:spcBef>
              <a:spcAft>
                <a:spcPts val="0"/>
              </a:spcAft>
              <a:buSzPts val="1300"/>
              <a:buChar char="●"/>
            </a:pPr>
            <a:r>
              <a:rPr lang="en" sz="1300"/>
              <a:t>Guys are messy and unclean.</a:t>
            </a:r>
            <a:endParaRPr sz="1300"/>
          </a:p>
          <a:p>
            <a:pPr indent="-311150" lvl="0" marL="457200" rtl="0" algn="l">
              <a:spcBef>
                <a:spcPts val="1000"/>
              </a:spcBef>
              <a:spcAft>
                <a:spcPts val="0"/>
              </a:spcAft>
              <a:buSzPts val="1300"/>
              <a:buChar char="●"/>
            </a:pPr>
            <a:r>
              <a:rPr lang="en" sz="1300"/>
              <a:t>Black people have rhythm.</a:t>
            </a:r>
            <a:endParaRPr sz="1300"/>
          </a:p>
          <a:p>
            <a:pPr indent="-311150" lvl="0" marL="457200" rtl="0" algn="l">
              <a:spcBef>
                <a:spcPts val="1000"/>
              </a:spcBef>
              <a:spcAft>
                <a:spcPts val="0"/>
              </a:spcAft>
              <a:buSzPts val="1300"/>
              <a:buChar char="●"/>
            </a:pPr>
            <a:r>
              <a:rPr lang="en" sz="1300"/>
              <a:t>All jocks are dumb.</a:t>
            </a:r>
            <a:endParaRPr sz="1300"/>
          </a:p>
          <a:p>
            <a:pPr indent="-311150" lvl="0" marL="457200" rtl="0" algn="l">
              <a:spcBef>
                <a:spcPts val="1000"/>
              </a:spcBef>
              <a:spcAft>
                <a:spcPts val="0"/>
              </a:spcAft>
              <a:buSzPts val="1300"/>
              <a:buChar char="●"/>
            </a:pPr>
            <a:r>
              <a:rPr lang="en" sz="1300"/>
              <a:t>All blonds are dumb.</a:t>
            </a:r>
            <a:endParaRPr sz="1300"/>
          </a:p>
          <a:p>
            <a:pPr indent="-311150" lvl="0" marL="457200" rtl="0" algn="l">
              <a:spcBef>
                <a:spcPts val="1000"/>
              </a:spcBef>
              <a:spcAft>
                <a:spcPts val="0"/>
              </a:spcAft>
              <a:buSzPts val="1300"/>
              <a:buChar char="●"/>
            </a:pPr>
            <a:r>
              <a:rPr lang="en" sz="1300"/>
              <a:t>All Mexicans are lazy and came into America illegally.</a:t>
            </a:r>
            <a:endParaRPr sz="1300"/>
          </a:p>
          <a:p>
            <a:pPr indent="0" lvl="0" marL="0" rtl="0" algn="ctr">
              <a:spcBef>
                <a:spcPts val="1000"/>
              </a:spcBef>
              <a:spcAft>
                <a:spcPts val="1000"/>
              </a:spcAft>
              <a:buNone/>
            </a:pPr>
            <a:r>
              <a:t/>
            </a:r>
            <a:endParaRPr b="1" sz="1000"/>
          </a:p>
        </p:txBody>
      </p:sp>
      <p:sp>
        <p:nvSpPr>
          <p:cNvPr id="279" name="Google Shape;279;p49"/>
          <p:cNvSpPr txBox="1"/>
          <p:nvPr/>
        </p:nvSpPr>
        <p:spPr>
          <a:xfrm>
            <a:off x="4591125" y="669550"/>
            <a:ext cx="4457100" cy="3223500"/>
          </a:xfrm>
          <a:prstGeom prst="rect">
            <a:avLst/>
          </a:prstGeom>
          <a:noFill/>
          <a:ln>
            <a:noFill/>
          </a:ln>
        </p:spPr>
        <p:txBody>
          <a:bodyPr anchorCtr="0" anchor="t" bIns="91425" lIns="91425" spcFirstLastPara="1" rIns="91425" wrap="square" tIns="91425">
            <a:noAutofit/>
          </a:bodyPr>
          <a:lstStyle/>
          <a:p>
            <a:pPr indent="-311150" lvl="0" marL="457200" rtl="0" algn="l">
              <a:lnSpc>
                <a:spcPct val="115000"/>
              </a:lnSpc>
              <a:spcBef>
                <a:spcPts val="0"/>
              </a:spcBef>
              <a:spcAft>
                <a:spcPts val="0"/>
              </a:spcAft>
              <a:buClr>
                <a:srgbClr val="001379"/>
              </a:buClr>
              <a:buSzPts val="1300"/>
              <a:buChar char="●"/>
            </a:pPr>
            <a:r>
              <a:rPr lang="en" sz="1300">
                <a:solidFill>
                  <a:srgbClr val="001379"/>
                </a:solidFill>
              </a:rPr>
              <a:t>A</a:t>
            </a:r>
            <a:r>
              <a:rPr lang="en" sz="1300">
                <a:solidFill>
                  <a:srgbClr val="001379"/>
                </a:solidFill>
              </a:rPr>
              <a:t>ll Arabs and Muslims are terrorists.</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All jews are rich/cheap/greedy.</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All asians are good at math.</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All Irish men are alcoholics.</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Females are only concerned about physical appearance.</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All women drive badly</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British people are all snobs</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Italian men are short.</a:t>
            </a:r>
            <a:endParaRPr sz="1300">
              <a:solidFill>
                <a:srgbClr val="001379"/>
              </a:solidFill>
            </a:endParaRPr>
          </a:p>
          <a:p>
            <a:pPr indent="-311150" lvl="0" marL="457200" rtl="0" algn="l">
              <a:lnSpc>
                <a:spcPct val="115000"/>
              </a:lnSpc>
              <a:spcBef>
                <a:spcPts val="1000"/>
              </a:spcBef>
              <a:spcAft>
                <a:spcPts val="1000"/>
              </a:spcAft>
              <a:buClr>
                <a:srgbClr val="001379"/>
              </a:buClr>
              <a:buSzPts val="1300"/>
              <a:buChar char="●"/>
            </a:pPr>
            <a:r>
              <a:rPr lang="en" sz="1300">
                <a:solidFill>
                  <a:srgbClr val="001379"/>
                </a:solidFill>
              </a:rPr>
              <a:t>Arabs drive taxies or own convenience stores.</a:t>
            </a:r>
            <a:endParaRPr sz="1300"/>
          </a:p>
        </p:txBody>
      </p:sp>
      <p:sp>
        <p:nvSpPr>
          <p:cNvPr id="280" name="Google Shape;280;p49"/>
          <p:cNvSpPr txBox="1"/>
          <p:nvPr/>
        </p:nvSpPr>
        <p:spPr>
          <a:xfrm>
            <a:off x="311700" y="4007675"/>
            <a:ext cx="8728200" cy="7173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000"/>
              </a:spcAft>
              <a:buClr>
                <a:schemeClr val="dk1"/>
              </a:buClr>
              <a:buSzPts val="1100"/>
              <a:buFont typeface="Arial"/>
              <a:buNone/>
            </a:pPr>
            <a:r>
              <a:rPr b="1" lang="en" sz="1200">
                <a:solidFill>
                  <a:srgbClr val="001379"/>
                </a:solidFill>
              </a:rPr>
              <a:t>Stereotypes create a negative impact and cause the belief of untruths. They put up blinders which inhibits the ability of an individual to recognize the positive strengths and qualities of another.</a:t>
            </a:r>
            <a:endParaRPr sz="160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50"/>
          <p:cNvSpPr txBox="1"/>
          <p:nvPr>
            <p:ph type="title"/>
          </p:nvPr>
        </p:nvSpPr>
        <p:spPr>
          <a:xfrm>
            <a:off x="3978100" y="2393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Types of Biases</a:t>
            </a:r>
            <a:endParaRPr/>
          </a:p>
        </p:txBody>
      </p:sp>
      <p:sp>
        <p:nvSpPr>
          <p:cNvPr id="286" name="Google Shape;286;p50"/>
          <p:cNvSpPr txBox="1"/>
          <p:nvPr>
            <p:ph idx="1" type="body"/>
          </p:nvPr>
        </p:nvSpPr>
        <p:spPr>
          <a:xfrm>
            <a:off x="95650" y="720225"/>
            <a:ext cx="4332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700"/>
              <a:t>Conscious or Explicit:</a:t>
            </a:r>
            <a:endParaRPr b="1" sz="1700"/>
          </a:p>
          <a:p>
            <a:pPr indent="-317500" lvl="0" marL="457200" rtl="0" algn="l">
              <a:spcBef>
                <a:spcPts val="1000"/>
              </a:spcBef>
              <a:spcAft>
                <a:spcPts val="0"/>
              </a:spcAft>
              <a:buSzPts val="1400"/>
              <a:buChar char="●"/>
            </a:pPr>
            <a:r>
              <a:rPr lang="en" sz="1400"/>
              <a:t>In the case of explicit or conscious bias, the person is very clear about his or her feelings and attitudes, and related behaviors are conducted with intent.</a:t>
            </a:r>
            <a:endParaRPr sz="1400"/>
          </a:p>
          <a:p>
            <a:pPr indent="-317500" lvl="0" marL="457200" rtl="0" algn="l">
              <a:spcBef>
                <a:spcPts val="1000"/>
              </a:spcBef>
              <a:spcAft>
                <a:spcPts val="0"/>
              </a:spcAft>
              <a:buSzPts val="1400"/>
              <a:buChar char="●"/>
            </a:pPr>
            <a:r>
              <a:rPr lang="en" sz="1400"/>
              <a:t>This type of bias is processed neurologically at a conscious level as declarative, semantic memory, and in words.</a:t>
            </a:r>
            <a:endParaRPr sz="1400"/>
          </a:p>
          <a:p>
            <a:pPr indent="-317500" lvl="0" marL="457200" rtl="0" algn="l">
              <a:spcBef>
                <a:spcPts val="1000"/>
              </a:spcBef>
              <a:spcAft>
                <a:spcPts val="0"/>
              </a:spcAft>
              <a:buSzPts val="1400"/>
              <a:buChar char="●"/>
            </a:pPr>
            <a:r>
              <a:rPr lang="en" sz="1400"/>
              <a:t>Conscious bias in its extreme is characterized by overt negative behavior that can be </a:t>
            </a:r>
            <a:r>
              <a:rPr lang="en" sz="1400"/>
              <a:t>expressed</a:t>
            </a:r>
            <a:r>
              <a:rPr lang="en" sz="1400"/>
              <a:t> through physical and verbal harassment or through more subtle means such as exclusion.</a:t>
            </a:r>
            <a:endParaRPr sz="1400"/>
          </a:p>
          <a:p>
            <a:pPr indent="0" lvl="0" marL="0" rtl="0" algn="l">
              <a:spcBef>
                <a:spcPts val="1000"/>
              </a:spcBef>
              <a:spcAft>
                <a:spcPts val="1000"/>
              </a:spcAft>
              <a:buNone/>
            </a:pPr>
            <a:r>
              <a:t/>
            </a:r>
            <a:endParaRPr sz="1700"/>
          </a:p>
        </p:txBody>
      </p:sp>
      <p:sp>
        <p:nvSpPr>
          <p:cNvPr id="287" name="Google Shape;287;p50"/>
          <p:cNvSpPr txBox="1"/>
          <p:nvPr/>
        </p:nvSpPr>
        <p:spPr>
          <a:xfrm>
            <a:off x="4428525" y="726925"/>
            <a:ext cx="4648500" cy="374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700">
                <a:solidFill>
                  <a:srgbClr val="001379"/>
                </a:solidFill>
              </a:rPr>
              <a:t>Unconscious or Implicit</a:t>
            </a:r>
            <a:endParaRPr b="1" sz="1700">
              <a:solidFill>
                <a:srgbClr val="001379"/>
              </a:solidFill>
            </a:endParaRPr>
          </a:p>
          <a:p>
            <a:pPr indent="-317500" lvl="0" marL="457200" rtl="0" algn="l">
              <a:lnSpc>
                <a:spcPct val="115000"/>
              </a:lnSpc>
              <a:spcBef>
                <a:spcPts val="1000"/>
              </a:spcBef>
              <a:spcAft>
                <a:spcPts val="0"/>
              </a:spcAft>
              <a:buClr>
                <a:srgbClr val="001379"/>
              </a:buClr>
              <a:buSzPts val="1400"/>
              <a:buChar char="●"/>
            </a:pPr>
            <a:r>
              <a:rPr lang="en">
                <a:solidFill>
                  <a:srgbClr val="001379"/>
                </a:solidFill>
              </a:rPr>
              <a:t>Implicit or unconscious bias operates outside of the person’s awareness.</a:t>
            </a:r>
            <a:endParaRPr>
              <a:solidFill>
                <a:srgbClr val="001379"/>
              </a:solidFill>
            </a:endParaRPr>
          </a:p>
          <a:p>
            <a:pPr indent="-317500" lvl="0" marL="457200" rtl="0" algn="l">
              <a:lnSpc>
                <a:spcPct val="115000"/>
              </a:lnSpc>
              <a:spcBef>
                <a:spcPts val="1000"/>
              </a:spcBef>
              <a:spcAft>
                <a:spcPts val="0"/>
              </a:spcAft>
              <a:buClr>
                <a:srgbClr val="001379"/>
              </a:buClr>
              <a:buSzPts val="1400"/>
              <a:buChar char="●"/>
            </a:pPr>
            <a:r>
              <a:rPr lang="en">
                <a:solidFill>
                  <a:srgbClr val="001379"/>
                </a:solidFill>
              </a:rPr>
              <a:t>It can be in direct contradiction to a person’s beliefs and values.</a:t>
            </a:r>
            <a:endParaRPr>
              <a:solidFill>
                <a:srgbClr val="001379"/>
              </a:solidFill>
            </a:endParaRPr>
          </a:p>
          <a:p>
            <a:pPr indent="-317500" lvl="0" marL="457200" rtl="0" algn="l">
              <a:lnSpc>
                <a:spcPct val="115000"/>
              </a:lnSpc>
              <a:spcBef>
                <a:spcPts val="1000"/>
              </a:spcBef>
              <a:spcAft>
                <a:spcPts val="0"/>
              </a:spcAft>
              <a:buClr>
                <a:srgbClr val="001379"/>
              </a:buClr>
              <a:buSzPts val="1400"/>
              <a:buChar char="●"/>
            </a:pPr>
            <a:r>
              <a:rPr lang="en">
                <a:solidFill>
                  <a:srgbClr val="001379"/>
                </a:solidFill>
              </a:rPr>
              <a:t>Implicit bias is dangerous in that it automatically seeps into a person’s affect or behavior and is outside of the full awareness of that individual.</a:t>
            </a:r>
            <a:endParaRPr>
              <a:solidFill>
                <a:srgbClr val="001379"/>
              </a:solidFill>
            </a:endParaRPr>
          </a:p>
          <a:p>
            <a:pPr indent="-317500" lvl="0" marL="457200" rtl="0" algn="l">
              <a:lnSpc>
                <a:spcPct val="115000"/>
              </a:lnSpc>
              <a:spcBef>
                <a:spcPts val="1000"/>
              </a:spcBef>
              <a:spcAft>
                <a:spcPts val="0"/>
              </a:spcAft>
              <a:buClr>
                <a:srgbClr val="001379"/>
              </a:buClr>
              <a:buSzPts val="1400"/>
              <a:buChar char="●"/>
            </a:pPr>
            <a:r>
              <a:rPr lang="en">
                <a:solidFill>
                  <a:srgbClr val="001379"/>
                </a:solidFill>
              </a:rPr>
              <a:t>Implicit bias can interfere with decision-making, and professional relationships such that the goals that are established are compromised.</a:t>
            </a:r>
            <a:endParaRPr>
              <a:solidFill>
                <a:srgbClr val="001379"/>
              </a:solidFill>
            </a:endParaRPr>
          </a:p>
          <a:p>
            <a:pPr indent="-317500" lvl="0" marL="457200" rtl="0" algn="l">
              <a:lnSpc>
                <a:spcPct val="115000"/>
              </a:lnSpc>
              <a:spcBef>
                <a:spcPts val="1000"/>
              </a:spcBef>
              <a:spcAft>
                <a:spcPts val="0"/>
              </a:spcAft>
              <a:buClr>
                <a:srgbClr val="001379"/>
              </a:buClr>
              <a:buSzPts val="1400"/>
              <a:buChar char="●"/>
            </a:pPr>
            <a:r>
              <a:rPr lang="en">
                <a:solidFill>
                  <a:srgbClr val="001379"/>
                </a:solidFill>
              </a:rPr>
              <a:t>These biases are associated with stereotyping.</a:t>
            </a:r>
            <a:endParaRPr>
              <a:solidFill>
                <a:srgbClr val="001379"/>
              </a:solidFill>
            </a:endParaRPr>
          </a:p>
          <a:p>
            <a:pPr indent="0" lvl="0" marL="0" rtl="0" algn="l">
              <a:spcBef>
                <a:spcPts val="1000"/>
              </a:spcBef>
              <a:spcAft>
                <a:spcPts val="0"/>
              </a:spcAft>
              <a:buNone/>
            </a:pPr>
            <a:r>
              <a:t/>
            </a:r>
            <a:endParaRPr sz="110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51"/>
          <p:cNvSpPr txBox="1"/>
          <p:nvPr>
            <p:ph type="title"/>
          </p:nvPr>
        </p:nvSpPr>
        <p:spPr>
          <a:xfrm>
            <a:off x="3906000" y="2489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Overcoming Biases</a:t>
            </a:r>
            <a:endParaRPr/>
          </a:p>
        </p:txBody>
      </p:sp>
      <p:sp>
        <p:nvSpPr>
          <p:cNvPr id="293" name="Google Shape;293;p51"/>
          <p:cNvSpPr txBox="1"/>
          <p:nvPr>
            <p:ph idx="1" type="body"/>
          </p:nvPr>
        </p:nvSpPr>
        <p:spPr>
          <a:xfrm>
            <a:off x="311700" y="7585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To overcome biases, we must:</a:t>
            </a:r>
            <a:endParaRPr b="1"/>
          </a:p>
          <a:p>
            <a:pPr indent="-342900" lvl="0" marL="457200" rtl="0" algn="l">
              <a:spcBef>
                <a:spcPts val="1000"/>
              </a:spcBef>
              <a:spcAft>
                <a:spcPts val="0"/>
              </a:spcAft>
              <a:buSzPts val="1800"/>
              <a:buChar char="●"/>
            </a:pPr>
            <a:r>
              <a:rPr b="1" lang="en"/>
              <a:t>First recognize that we have them</a:t>
            </a:r>
            <a:endParaRPr b="1"/>
          </a:p>
          <a:p>
            <a:pPr indent="0" lvl="0" marL="0" rtl="0" algn="ctr">
              <a:spcBef>
                <a:spcPts val="1000"/>
              </a:spcBef>
              <a:spcAft>
                <a:spcPts val="0"/>
              </a:spcAft>
              <a:buNone/>
            </a:pPr>
            <a:r>
              <a:rPr lang="en"/>
              <a:t>Be honest with yourself and admit to having the biases.</a:t>
            </a:r>
            <a:endParaRPr/>
          </a:p>
          <a:p>
            <a:pPr indent="-342900" lvl="0" marL="457200" rtl="0" algn="l">
              <a:spcBef>
                <a:spcPts val="1000"/>
              </a:spcBef>
              <a:spcAft>
                <a:spcPts val="0"/>
              </a:spcAft>
              <a:buSzPts val="1800"/>
              <a:buChar char="●"/>
            </a:pPr>
            <a:r>
              <a:rPr b="1" lang="en"/>
              <a:t>Then understand why we have them.</a:t>
            </a:r>
            <a:endParaRPr b="1"/>
          </a:p>
          <a:p>
            <a:pPr indent="0" lvl="0" marL="0" rtl="0" algn="ctr">
              <a:spcBef>
                <a:spcPts val="1000"/>
              </a:spcBef>
              <a:spcAft>
                <a:spcPts val="0"/>
              </a:spcAft>
              <a:buNone/>
            </a:pPr>
            <a:r>
              <a:rPr lang="en"/>
              <a:t>Was it taught by your environment or did a negative experience cause the bias?</a:t>
            </a:r>
            <a:endParaRPr/>
          </a:p>
          <a:p>
            <a:pPr indent="-342900" lvl="0" marL="457200" rtl="0" algn="l">
              <a:spcBef>
                <a:spcPts val="1000"/>
              </a:spcBef>
              <a:spcAft>
                <a:spcPts val="0"/>
              </a:spcAft>
              <a:buSzPts val="1800"/>
              <a:buChar char="●"/>
            </a:pPr>
            <a:r>
              <a:rPr b="1" lang="en"/>
              <a:t>Then make a conscious effort not to let them control our decisions.</a:t>
            </a:r>
            <a:endParaRPr b="1"/>
          </a:p>
          <a:p>
            <a:pPr indent="0" lvl="0" marL="0" rtl="0" algn="ctr">
              <a:spcBef>
                <a:spcPts val="1000"/>
              </a:spcBef>
              <a:spcAft>
                <a:spcPts val="1000"/>
              </a:spcAft>
              <a:buNone/>
            </a:pPr>
            <a:r>
              <a:rPr lang="en"/>
              <a:t>Take control of the bias! Understand the cause and work out the solution to let it go!</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853775" y="0"/>
            <a:ext cx="52380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b="1" lang="en" sz="2100"/>
              <a:t>Title IX of the Education Amendments Act of 1972</a:t>
            </a:r>
            <a:endParaRPr b="1" sz="2100"/>
          </a:p>
        </p:txBody>
      </p:sp>
      <p:sp>
        <p:nvSpPr>
          <p:cNvPr id="75" name="Google Shape;75;p16"/>
          <p:cNvSpPr txBox="1"/>
          <p:nvPr>
            <p:ph idx="1" type="body"/>
          </p:nvPr>
        </p:nvSpPr>
        <p:spPr>
          <a:xfrm>
            <a:off x="287125" y="91152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a:t>As defined:</a:t>
            </a:r>
            <a:endParaRPr b="1"/>
          </a:p>
          <a:p>
            <a:pPr indent="0" lvl="0" marL="0" rtl="0" algn="l">
              <a:lnSpc>
                <a:spcPct val="115000"/>
              </a:lnSpc>
              <a:spcBef>
                <a:spcPts val="0"/>
              </a:spcBef>
              <a:spcAft>
                <a:spcPts val="0"/>
              </a:spcAft>
              <a:buSzPts val="1800"/>
              <a:buNone/>
            </a:pPr>
            <a:r>
              <a:t/>
            </a:r>
            <a:endParaRPr/>
          </a:p>
          <a:p>
            <a:pPr indent="0" lvl="0" marL="0" rtl="0" algn="l">
              <a:lnSpc>
                <a:spcPct val="115000"/>
              </a:lnSpc>
              <a:spcBef>
                <a:spcPts val="0"/>
              </a:spcBef>
              <a:spcAft>
                <a:spcPts val="0"/>
              </a:spcAft>
              <a:buSzPts val="1800"/>
              <a:buNone/>
            </a:pPr>
            <a:r>
              <a:rPr b="1" lang="en"/>
              <a:t>“No person in the United States shall, on the basis of sex, be excluded from participation in, be denied the benefits of, or be subjected to discrimination under any education program or activity receiving Federal financial assistance.”</a:t>
            </a:r>
            <a:endParaRPr b="1"/>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5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4500"/>
              <a:t>WNC Title IX Grievance Process</a:t>
            </a:r>
            <a:endParaRPr sz="4500"/>
          </a:p>
        </p:txBody>
      </p:sp>
      <p:sp>
        <p:nvSpPr>
          <p:cNvPr id="299" name="Google Shape;299;p5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Understanding the Process</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53"/>
          <p:cNvSpPr txBox="1"/>
          <p:nvPr>
            <p:ph type="title"/>
          </p:nvPr>
        </p:nvSpPr>
        <p:spPr>
          <a:xfrm>
            <a:off x="3825050" y="3005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2100"/>
              <a:t>Parties involved in a Title IX Grievance</a:t>
            </a:r>
            <a:endParaRPr b="1" sz="2100"/>
          </a:p>
        </p:txBody>
      </p:sp>
      <p:sp>
        <p:nvSpPr>
          <p:cNvPr id="305" name="Google Shape;305;p53"/>
          <p:cNvSpPr txBox="1"/>
          <p:nvPr>
            <p:ph idx="1" type="body"/>
          </p:nvPr>
        </p:nvSpPr>
        <p:spPr>
          <a:xfrm>
            <a:off x="311700" y="7106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u="sng"/>
              <a:t>Complainant:</a:t>
            </a:r>
            <a:r>
              <a:rPr lang="en" sz="1600"/>
              <a:t> is the individual(s) who is alleged to be the victim of conduct that could constitute sexual harassment.</a:t>
            </a:r>
            <a:endParaRPr sz="1600"/>
          </a:p>
          <a:p>
            <a:pPr indent="0" lvl="0" marL="0" rtl="0" algn="l">
              <a:spcBef>
                <a:spcPts val="1000"/>
              </a:spcBef>
              <a:spcAft>
                <a:spcPts val="0"/>
              </a:spcAft>
              <a:buNone/>
            </a:pPr>
            <a:r>
              <a:rPr b="1" lang="en" sz="1600" u="sng"/>
              <a:t>Respondent:</a:t>
            </a:r>
            <a:r>
              <a:rPr lang="en" sz="1600"/>
              <a:t> is the individual(s) who has been reported to be the perpetrator of conduct that could constitute sexual harassment.</a:t>
            </a:r>
            <a:endParaRPr sz="1600"/>
          </a:p>
          <a:p>
            <a:pPr indent="0" lvl="0" marL="0" rtl="0" algn="l">
              <a:spcBef>
                <a:spcPts val="1000"/>
              </a:spcBef>
              <a:spcAft>
                <a:spcPts val="0"/>
              </a:spcAft>
              <a:buNone/>
            </a:pPr>
            <a:r>
              <a:rPr b="1" lang="en" sz="1600" u="sng"/>
              <a:t>Reporting Party:</a:t>
            </a:r>
            <a:r>
              <a:rPr lang="en" sz="1600"/>
              <a:t> is the complainant(s) and respondent(s).</a:t>
            </a:r>
            <a:endParaRPr sz="1600"/>
          </a:p>
          <a:p>
            <a:pPr indent="0" lvl="0" marL="0" rtl="0" algn="l">
              <a:spcBef>
                <a:spcPts val="1000"/>
              </a:spcBef>
              <a:spcAft>
                <a:spcPts val="0"/>
              </a:spcAft>
              <a:buNone/>
            </a:pPr>
            <a:r>
              <a:rPr b="1" lang="en" sz="1600" u="sng"/>
              <a:t>Advisor:</a:t>
            </a:r>
            <a:r>
              <a:rPr lang="en" sz="1600"/>
              <a:t> is the individual that accompanies the complainant or respondent to any related meeting or proceeding in order to offer support. The reporting party chooses their advisor, who may be, but is not required to be, an attorney. The reporting parties can not be limited in whom they choose to be the advisor.</a:t>
            </a:r>
            <a:endParaRPr sz="1600"/>
          </a:p>
          <a:p>
            <a:pPr indent="0" lvl="0" marL="0" rtl="0" algn="l">
              <a:spcBef>
                <a:spcPts val="1000"/>
              </a:spcBef>
              <a:spcAft>
                <a:spcPts val="1000"/>
              </a:spcAft>
              <a:buNone/>
            </a:pPr>
            <a:r>
              <a:rPr b="1" lang="en" sz="1600" u="sng"/>
              <a:t>Witness:</a:t>
            </a:r>
            <a:r>
              <a:rPr lang="en" sz="1600"/>
              <a:t> is the individual(s) that have or could potentially have information related and/or relevant to the alleged incident.</a:t>
            </a:r>
            <a:endParaRPr sz="160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54"/>
          <p:cNvSpPr txBox="1"/>
          <p:nvPr>
            <p:ph type="title"/>
          </p:nvPr>
        </p:nvSpPr>
        <p:spPr>
          <a:xfrm>
            <a:off x="3906000" y="2965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500"/>
              <a:t>Steps of Title IX Grievance Process</a:t>
            </a:r>
            <a:endParaRPr sz="2500"/>
          </a:p>
        </p:txBody>
      </p:sp>
      <p:sp>
        <p:nvSpPr>
          <p:cNvPr id="311" name="Google Shape;311;p54"/>
          <p:cNvSpPr txBox="1"/>
          <p:nvPr>
            <p:ph idx="1" type="body"/>
          </p:nvPr>
        </p:nvSpPr>
        <p:spPr>
          <a:xfrm>
            <a:off x="66950" y="739375"/>
            <a:ext cx="4505100" cy="34164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sz="1300"/>
              <a:t>Step 1: WNC Notified of Possible Title IX Incident.</a:t>
            </a:r>
            <a:endParaRPr sz="1300"/>
          </a:p>
          <a:p>
            <a:pPr indent="-311150" lvl="0" marL="457200" rtl="0" algn="l">
              <a:spcBef>
                <a:spcPts val="1000"/>
              </a:spcBef>
              <a:spcAft>
                <a:spcPts val="0"/>
              </a:spcAft>
              <a:buSzPts val="1300"/>
              <a:buChar char="●"/>
            </a:pPr>
            <a:r>
              <a:rPr lang="en" sz="1300"/>
              <a:t>Step 2: Title IX Coordinator Meets with Possible </a:t>
            </a:r>
            <a:r>
              <a:rPr lang="en" sz="1300"/>
              <a:t>Compliant</a:t>
            </a:r>
            <a:r>
              <a:rPr lang="en" sz="1300"/>
              <a:t>.</a:t>
            </a:r>
            <a:endParaRPr sz="1300"/>
          </a:p>
          <a:p>
            <a:pPr indent="-311150" lvl="0" marL="457200" rtl="0" algn="l">
              <a:spcBef>
                <a:spcPts val="1000"/>
              </a:spcBef>
              <a:spcAft>
                <a:spcPts val="0"/>
              </a:spcAft>
              <a:buSzPts val="1300"/>
              <a:buChar char="●"/>
            </a:pPr>
            <a:r>
              <a:rPr lang="en" sz="1300"/>
              <a:t>Step 3: Complaint Filed</a:t>
            </a:r>
            <a:endParaRPr sz="1300"/>
          </a:p>
          <a:p>
            <a:pPr indent="-311150" lvl="0" marL="457200" rtl="0" algn="l">
              <a:spcBef>
                <a:spcPts val="1000"/>
              </a:spcBef>
              <a:spcAft>
                <a:spcPts val="0"/>
              </a:spcAft>
              <a:buSzPts val="1300"/>
              <a:buChar char="●"/>
            </a:pPr>
            <a:r>
              <a:rPr lang="en" sz="1300"/>
              <a:t>Step 4: Investigators send Notification of Investigation</a:t>
            </a:r>
            <a:endParaRPr sz="1300"/>
          </a:p>
          <a:p>
            <a:pPr indent="-311150" lvl="0" marL="457200" rtl="0" algn="l">
              <a:spcBef>
                <a:spcPts val="1000"/>
              </a:spcBef>
              <a:spcAft>
                <a:spcPts val="0"/>
              </a:spcAft>
              <a:buSzPts val="1300"/>
              <a:buChar char="●"/>
            </a:pPr>
            <a:r>
              <a:rPr lang="en" sz="1300"/>
              <a:t>Step 5: Complainant </a:t>
            </a:r>
            <a:r>
              <a:rPr lang="en" sz="1300"/>
              <a:t>interviewed</a:t>
            </a:r>
            <a:r>
              <a:rPr lang="en" sz="1300"/>
              <a:t> by Investigation</a:t>
            </a:r>
            <a:endParaRPr sz="1300"/>
          </a:p>
          <a:p>
            <a:pPr indent="-311150" lvl="0" marL="457200" rtl="0" algn="l">
              <a:spcBef>
                <a:spcPts val="1000"/>
              </a:spcBef>
              <a:spcAft>
                <a:spcPts val="0"/>
              </a:spcAft>
              <a:buSzPts val="1300"/>
              <a:buChar char="●"/>
            </a:pPr>
            <a:r>
              <a:rPr lang="en" sz="1300"/>
              <a:t>Step 6: If necessary, complaint dismissed</a:t>
            </a:r>
            <a:endParaRPr sz="1300"/>
          </a:p>
          <a:p>
            <a:pPr indent="-311150" lvl="0" marL="457200" rtl="0" algn="l">
              <a:spcBef>
                <a:spcPts val="1000"/>
              </a:spcBef>
              <a:spcAft>
                <a:spcPts val="0"/>
              </a:spcAft>
              <a:buSzPts val="1300"/>
              <a:buChar char="●"/>
            </a:pPr>
            <a:r>
              <a:rPr lang="en" sz="1300"/>
              <a:t>Step 7: If necessary, dismissal appealed</a:t>
            </a:r>
            <a:endParaRPr sz="1300"/>
          </a:p>
          <a:p>
            <a:pPr indent="-311150" lvl="0" marL="457200" rtl="0" algn="l">
              <a:spcBef>
                <a:spcPts val="1000"/>
              </a:spcBef>
              <a:spcAft>
                <a:spcPts val="0"/>
              </a:spcAft>
              <a:buSzPts val="1300"/>
              <a:buChar char="●"/>
            </a:pPr>
            <a:r>
              <a:rPr lang="en" sz="1300"/>
              <a:t>Step 8: Respondent interviewed by Investigator</a:t>
            </a:r>
            <a:endParaRPr sz="1300"/>
          </a:p>
          <a:p>
            <a:pPr indent="-311150" lvl="0" marL="457200" rtl="0" algn="l">
              <a:spcBef>
                <a:spcPts val="1000"/>
              </a:spcBef>
              <a:spcAft>
                <a:spcPts val="1000"/>
              </a:spcAft>
              <a:buSzPts val="1300"/>
              <a:buChar char="●"/>
            </a:pPr>
            <a:r>
              <a:rPr lang="en" sz="1300"/>
              <a:t>Step 9: Witnesses interviewed </a:t>
            </a:r>
            <a:r>
              <a:rPr lang="en" sz="1300"/>
              <a:t>and evidence collected</a:t>
            </a:r>
            <a:endParaRPr sz="1300"/>
          </a:p>
        </p:txBody>
      </p:sp>
      <p:sp>
        <p:nvSpPr>
          <p:cNvPr id="312" name="Google Shape;312;p54"/>
          <p:cNvSpPr txBox="1"/>
          <p:nvPr/>
        </p:nvSpPr>
        <p:spPr>
          <a:xfrm>
            <a:off x="4179850" y="739375"/>
            <a:ext cx="4849500" cy="3739800"/>
          </a:xfrm>
          <a:prstGeom prst="rect">
            <a:avLst/>
          </a:prstGeom>
          <a:noFill/>
          <a:ln>
            <a:noFill/>
          </a:ln>
        </p:spPr>
        <p:txBody>
          <a:bodyPr anchorCtr="0" anchor="t" bIns="91425" lIns="91425" spcFirstLastPara="1" rIns="91425" wrap="square" tIns="91425">
            <a:noAutofit/>
          </a:bodyPr>
          <a:lstStyle/>
          <a:p>
            <a:pPr indent="-311150" lvl="0" marL="457200" rtl="0" algn="l">
              <a:lnSpc>
                <a:spcPct val="115000"/>
              </a:lnSpc>
              <a:spcBef>
                <a:spcPts val="0"/>
              </a:spcBef>
              <a:spcAft>
                <a:spcPts val="0"/>
              </a:spcAft>
              <a:buClr>
                <a:srgbClr val="001379"/>
              </a:buClr>
              <a:buSzPts val="1300"/>
              <a:buChar char="●"/>
            </a:pPr>
            <a:r>
              <a:rPr lang="en" sz="1300">
                <a:solidFill>
                  <a:srgbClr val="001379"/>
                </a:solidFill>
              </a:rPr>
              <a:t>Step 10: Related evidence given to reporting parties and advisors</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Step 11: Investigative Report Written</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Step 12: Investigative Report given to appropriate personnel.</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Step 13: Live-Hearing Conducted</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Step 14: Decision-Maker completes the written determination of responsibility</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Step 15: If necessary, determination of responsibility appealed</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Step 16: If necessary, sanctions and remedies applied.</a:t>
            </a:r>
            <a:endParaRPr sz="1300">
              <a:solidFill>
                <a:srgbClr val="001379"/>
              </a:solidFill>
            </a:endParaRPr>
          </a:p>
          <a:p>
            <a:pPr indent="-311150" lvl="0" marL="457200" rtl="0" algn="l">
              <a:lnSpc>
                <a:spcPct val="115000"/>
              </a:lnSpc>
              <a:spcBef>
                <a:spcPts val="1000"/>
              </a:spcBef>
              <a:spcAft>
                <a:spcPts val="0"/>
              </a:spcAft>
              <a:buClr>
                <a:srgbClr val="001379"/>
              </a:buClr>
              <a:buSzPts val="1300"/>
              <a:buChar char="●"/>
            </a:pPr>
            <a:r>
              <a:rPr lang="en" sz="1300">
                <a:solidFill>
                  <a:srgbClr val="001379"/>
                </a:solidFill>
              </a:rPr>
              <a:t>Step 17: If necessary, Title IX Coordinator follows-up with department to ensure sanctions/remedies applied.</a:t>
            </a:r>
            <a:endParaRPr sz="1300">
              <a:solidFill>
                <a:srgbClr val="001379"/>
              </a:solidFill>
            </a:endParaRPr>
          </a:p>
          <a:p>
            <a:pPr indent="0" lvl="0" marL="0" rtl="0" algn="l">
              <a:spcBef>
                <a:spcPts val="1000"/>
              </a:spcBef>
              <a:spcAft>
                <a:spcPts val="0"/>
              </a:spcAft>
              <a:buNone/>
            </a:pPr>
            <a:r>
              <a:t/>
            </a:r>
            <a:endParaRPr sz="90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55"/>
          <p:cNvSpPr txBox="1"/>
          <p:nvPr>
            <p:ph type="title"/>
          </p:nvPr>
        </p:nvSpPr>
        <p:spPr>
          <a:xfrm>
            <a:off x="381035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400"/>
              <a:t>Grievance Process Step 1</a:t>
            </a:r>
            <a:endParaRPr sz="1700"/>
          </a:p>
          <a:p>
            <a:pPr indent="0" lvl="0" marL="0" rtl="0" algn="ctr">
              <a:spcBef>
                <a:spcPts val="0"/>
              </a:spcBef>
              <a:spcAft>
                <a:spcPts val="0"/>
              </a:spcAft>
              <a:buNone/>
            </a:pPr>
            <a:r>
              <a:rPr b="1" lang="en" sz="1700"/>
              <a:t>WNC Notified of Possible Title IX Incident.</a:t>
            </a:r>
            <a:r>
              <a:rPr lang="en" sz="1700"/>
              <a:t> </a:t>
            </a:r>
            <a:endParaRPr sz="1700"/>
          </a:p>
        </p:txBody>
      </p:sp>
      <p:sp>
        <p:nvSpPr>
          <p:cNvPr id="318" name="Google Shape;318;p55"/>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WNC Receives notification of a possible Title IX incident by:</a:t>
            </a:r>
            <a:endParaRPr/>
          </a:p>
          <a:p>
            <a:pPr indent="-342900" lvl="0" marL="457200" rtl="0" algn="l">
              <a:spcBef>
                <a:spcPts val="1000"/>
              </a:spcBef>
              <a:spcAft>
                <a:spcPts val="0"/>
              </a:spcAft>
              <a:buSzPts val="1800"/>
              <a:buChar char="●"/>
            </a:pPr>
            <a:r>
              <a:rPr lang="en"/>
              <a:t>Grievance Form Received</a:t>
            </a:r>
            <a:endParaRPr/>
          </a:p>
          <a:p>
            <a:pPr indent="-342900" lvl="0" marL="457200" rtl="0" algn="l">
              <a:spcBef>
                <a:spcPts val="1000"/>
              </a:spcBef>
              <a:spcAft>
                <a:spcPts val="0"/>
              </a:spcAft>
              <a:buSzPts val="1800"/>
              <a:buChar char="●"/>
            </a:pPr>
            <a:r>
              <a:rPr lang="en"/>
              <a:t>Phone call</a:t>
            </a:r>
            <a:endParaRPr/>
          </a:p>
          <a:p>
            <a:pPr indent="-342900" lvl="0" marL="457200" rtl="0" algn="l">
              <a:spcBef>
                <a:spcPts val="1000"/>
              </a:spcBef>
              <a:spcAft>
                <a:spcPts val="0"/>
              </a:spcAft>
              <a:buSzPts val="1800"/>
              <a:buChar char="●"/>
            </a:pPr>
            <a:r>
              <a:rPr lang="en"/>
              <a:t>Email</a:t>
            </a:r>
            <a:endParaRPr/>
          </a:p>
          <a:p>
            <a:pPr indent="-342900" lvl="0" marL="457200" rtl="0" algn="l">
              <a:spcBef>
                <a:spcPts val="1000"/>
              </a:spcBef>
              <a:spcAft>
                <a:spcPts val="0"/>
              </a:spcAft>
              <a:buSzPts val="1800"/>
              <a:buChar char="●"/>
            </a:pPr>
            <a:r>
              <a:rPr lang="en"/>
              <a:t>In person</a:t>
            </a:r>
            <a:endParaRPr/>
          </a:p>
          <a:p>
            <a:pPr indent="-342900" lvl="0" marL="457200" rtl="0" algn="l">
              <a:spcBef>
                <a:spcPts val="1000"/>
              </a:spcBef>
              <a:spcAft>
                <a:spcPts val="1000"/>
              </a:spcAft>
              <a:buSzPts val="1800"/>
              <a:buChar char="●"/>
            </a:pPr>
            <a:r>
              <a:rPr lang="en"/>
              <a:t>Other</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56"/>
          <p:cNvSpPr txBox="1"/>
          <p:nvPr>
            <p:ph type="title"/>
          </p:nvPr>
        </p:nvSpPr>
        <p:spPr>
          <a:xfrm>
            <a:off x="3801600" y="0"/>
            <a:ext cx="53424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500"/>
              <a:t>Grievance Process Step 2</a:t>
            </a:r>
            <a:endParaRPr b="1" sz="1300"/>
          </a:p>
          <a:p>
            <a:pPr indent="0" lvl="0" marL="0" rtl="0" algn="ctr">
              <a:spcBef>
                <a:spcPts val="0"/>
              </a:spcBef>
              <a:spcAft>
                <a:spcPts val="0"/>
              </a:spcAft>
              <a:buNone/>
            </a:pPr>
            <a:r>
              <a:rPr b="1" lang="en" sz="1600"/>
              <a:t>Title IX Coordinator Meets with Possible Complainant</a:t>
            </a:r>
            <a:endParaRPr b="1" sz="1600"/>
          </a:p>
        </p:txBody>
      </p:sp>
      <p:sp>
        <p:nvSpPr>
          <p:cNvPr id="324" name="Google Shape;324;p56"/>
          <p:cNvSpPr txBox="1"/>
          <p:nvPr>
            <p:ph idx="1" type="body"/>
          </p:nvPr>
        </p:nvSpPr>
        <p:spPr>
          <a:xfrm>
            <a:off x="311700" y="74892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All Complainants are referred to the Title IX Coordinator to provide an overview of the Title IX process &amp; to provide the complainant with a Procedural Packet.</a:t>
            </a:r>
            <a:endParaRPr sz="1500"/>
          </a:p>
          <a:p>
            <a:pPr indent="-317500" lvl="1" marL="914400" rtl="0" algn="l">
              <a:spcBef>
                <a:spcPts val="1000"/>
              </a:spcBef>
              <a:spcAft>
                <a:spcPts val="0"/>
              </a:spcAft>
              <a:buSzPts val="1400"/>
              <a:buChar char="●"/>
            </a:pPr>
            <a:r>
              <a:rPr lang="en"/>
              <a:t>Procedural Packet Includes but is not limited to:</a:t>
            </a:r>
            <a:endParaRPr/>
          </a:p>
          <a:p>
            <a:pPr indent="-317500" lvl="2" marL="1371600" rtl="0" algn="l">
              <a:spcBef>
                <a:spcPts val="1000"/>
              </a:spcBef>
              <a:spcAft>
                <a:spcPts val="0"/>
              </a:spcAft>
              <a:buSzPts val="1400"/>
              <a:buChar char="●"/>
            </a:pPr>
            <a:r>
              <a:rPr lang="en"/>
              <a:t>Grievance Form (if necessary)</a:t>
            </a:r>
            <a:endParaRPr/>
          </a:p>
          <a:p>
            <a:pPr indent="-317500" lvl="2" marL="1371600" rtl="0" algn="l">
              <a:spcBef>
                <a:spcPts val="1000"/>
              </a:spcBef>
              <a:spcAft>
                <a:spcPts val="0"/>
              </a:spcAft>
              <a:buSzPts val="1400"/>
              <a:buChar char="●"/>
            </a:pPr>
            <a:r>
              <a:rPr lang="en"/>
              <a:t>Title 4, Chapter 8, Section 13 and Title IX Policy</a:t>
            </a:r>
            <a:endParaRPr/>
          </a:p>
          <a:p>
            <a:pPr indent="-317500" lvl="2" marL="1371600" rtl="0" algn="l">
              <a:spcBef>
                <a:spcPts val="1000"/>
              </a:spcBef>
              <a:spcAft>
                <a:spcPts val="0"/>
              </a:spcAft>
              <a:buSzPts val="1400"/>
              <a:buChar char="●"/>
            </a:pPr>
            <a:r>
              <a:rPr lang="en"/>
              <a:t>Investigation process</a:t>
            </a:r>
            <a:endParaRPr/>
          </a:p>
          <a:p>
            <a:pPr indent="-317500" lvl="2" marL="1371600" rtl="0" algn="l">
              <a:spcBef>
                <a:spcPts val="1000"/>
              </a:spcBef>
              <a:spcAft>
                <a:spcPts val="0"/>
              </a:spcAft>
              <a:buSzPts val="1400"/>
              <a:buChar char="●"/>
            </a:pPr>
            <a:r>
              <a:rPr lang="en"/>
              <a:t>Appeal process</a:t>
            </a:r>
            <a:endParaRPr/>
          </a:p>
          <a:p>
            <a:pPr indent="-317500" lvl="2" marL="1371600" rtl="0" algn="l">
              <a:spcBef>
                <a:spcPts val="1000"/>
              </a:spcBef>
              <a:spcAft>
                <a:spcPts val="0"/>
              </a:spcAft>
              <a:buSzPts val="1400"/>
              <a:buChar char="●"/>
            </a:pPr>
            <a:r>
              <a:rPr lang="en"/>
              <a:t>Live-hearing process</a:t>
            </a:r>
            <a:endParaRPr/>
          </a:p>
          <a:p>
            <a:pPr indent="-317500" lvl="2" marL="1371600" rtl="0" algn="l">
              <a:spcBef>
                <a:spcPts val="1000"/>
              </a:spcBef>
              <a:spcAft>
                <a:spcPts val="0"/>
              </a:spcAft>
              <a:buSzPts val="1400"/>
              <a:buChar char="●"/>
            </a:pPr>
            <a:r>
              <a:rPr lang="en"/>
              <a:t>Decision process</a:t>
            </a:r>
            <a:endParaRPr/>
          </a:p>
          <a:p>
            <a:pPr indent="-317500" lvl="2" marL="1371600" rtl="0" algn="l">
              <a:spcBef>
                <a:spcPts val="1600"/>
              </a:spcBef>
              <a:spcAft>
                <a:spcPts val="1000"/>
              </a:spcAft>
              <a:buSzPts val="1400"/>
              <a:buChar char="●"/>
            </a:pPr>
            <a:r>
              <a:rPr lang="en"/>
              <a:t>Available resources/supportive measures.</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57"/>
          <p:cNvSpPr txBox="1"/>
          <p:nvPr>
            <p:ph type="title"/>
          </p:nvPr>
        </p:nvSpPr>
        <p:spPr>
          <a:xfrm>
            <a:off x="3786800" y="2871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400"/>
              <a:t>Grievance Process Step 2 Continued</a:t>
            </a:r>
            <a:endParaRPr sz="2400"/>
          </a:p>
        </p:txBody>
      </p:sp>
      <p:sp>
        <p:nvSpPr>
          <p:cNvPr id="330" name="Google Shape;330;p57"/>
          <p:cNvSpPr txBox="1"/>
          <p:nvPr>
            <p:ph idx="1" type="body"/>
          </p:nvPr>
        </p:nvSpPr>
        <p:spPr>
          <a:xfrm>
            <a:off x="311700" y="7297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Title IX Coordinator describes applicable supportive measures.</a:t>
            </a:r>
            <a:endParaRPr sz="1400"/>
          </a:p>
          <a:p>
            <a:pPr indent="-317500" lvl="0" marL="457200" rtl="0" algn="l">
              <a:spcBef>
                <a:spcPts val="1000"/>
              </a:spcBef>
              <a:spcAft>
                <a:spcPts val="0"/>
              </a:spcAft>
              <a:buSzPts val="1400"/>
              <a:buChar char="●"/>
            </a:pPr>
            <a:r>
              <a:rPr lang="en" sz="1400"/>
              <a:t>Supportive Measures are non-disciplinary/non-punitive individualized services, given without fee to the reporting parties. These supportive measures are designed to restore or preserve equal access to WNC’s education program or activity without burdening either the complainant nor the respondent</a:t>
            </a:r>
            <a:endParaRPr sz="1400"/>
          </a:p>
          <a:p>
            <a:pPr indent="-317500" lvl="0" marL="457200" rtl="0" algn="l">
              <a:spcBef>
                <a:spcPts val="1000"/>
              </a:spcBef>
              <a:spcAft>
                <a:spcPts val="0"/>
              </a:spcAft>
              <a:buSzPts val="1400"/>
              <a:buChar char="●"/>
            </a:pPr>
            <a:r>
              <a:rPr lang="en" sz="1400"/>
              <a:t>Supportive measures may include CAPS; EAP; extensions of deadlines; modifications of work or class schedules; security escorts on and off campus; leaves of absences; no contact sanctions given between the reporting parties; etc.</a:t>
            </a:r>
            <a:endParaRPr sz="1400"/>
          </a:p>
          <a:p>
            <a:pPr indent="-317500" lvl="0" marL="457200" rtl="0" algn="l">
              <a:spcBef>
                <a:spcPts val="1000"/>
              </a:spcBef>
              <a:spcAft>
                <a:spcPts val="0"/>
              </a:spcAft>
              <a:buSzPts val="1400"/>
              <a:buChar char="●"/>
            </a:pPr>
            <a:r>
              <a:rPr lang="en" sz="1400"/>
              <a:t>The supportive measures are given regardless if a formal complaint has been filed or not.</a:t>
            </a:r>
            <a:endParaRPr sz="1400"/>
          </a:p>
          <a:p>
            <a:pPr indent="-317500" lvl="0" marL="457200" rtl="0" algn="l">
              <a:spcBef>
                <a:spcPts val="1000"/>
              </a:spcBef>
              <a:spcAft>
                <a:spcPts val="0"/>
              </a:spcAft>
              <a:buSzPts val="1400"/>
              <a:buChar char="●"/>
            </a:pPr>
            <a:r>
              <a:rPr lang="en" sz="1400"/>
              <a:t>The supportive measures are confidential, only to the extent that maintaining confidentiality does not impair the ability of providing the supportive measures.</a:t>
            </a:r>
            <a:endParaRPr sz="1400"/>
          </a:p>
          <a:p>
            <a:pPr indent="-311150" lvl="1" marL="914400" rtl="0" algn="l">
              <a:spcBef>
                <a:spcPts val="1600"/>
              </a:spcBef>
              <a:spcAft>
                <a:spcPts val="1000"/>
              </a:spcAft>
              <a:buSzPts val="1300"/>
              <a:buChar char="●"/>
            </a:pPr>
            <a:r>
              <a:rPr lang="en" sz="1300"/>
              <a:t>For example, change of work hours would require informing the supervisor of the supportive measure. However, the reasoning/details of the complaint remain </a:t>
            </a:r>
            <a:r>
              <a:rPr lang="en" sz="1300"/>
              <a:t>confidential</a:t>
            </a:r>
            <a:r>
              <a:rPr lang="en" sz="1300"/>
              <a:t>.</a:t>
            </a:r>
            <a:endParaRPr sz="1300"/>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58"/>
          <p:cNvSpPr txBox="1"/>
          <p:nvPr>
            <p:ph type="title"/>
          </p:nvPr>
        </p:nvSpPr>
        <p:spPr>
          <a:xfrm>
            <a:off x="3825075"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Grievance Process Step 3</a:t>
            </a:r>
            <a:endParaRPr sz="2100"/>
          </a:p>
          <a:p>
            <a:pPr indent="0" lvl="0" marL="0" rtl="0" algn="ctr">
              <a:spcBef>
                <a:spcPts val="0"/>
              </a:spcBef>
              <a:spcAft>
                <a:spcPts val="0"/>
              </a:spcAft>
              <a:buNone/>
            </a:pPr>
            <a:r>
              <a:rPr lang="en" sz="2100"/>
              <a:t>Complaint is filed</a:t>
            </a:r>
            <a:endParaRPr sz="2100"/>
          </a:p>
        </p:txBody>
      </p:sp>
      <p:sp>
        <p:nvSpPr>
          <p:cNvPr id="336" name="Google Shape;336;p58"/>
          <p:cNvSpPr txBox="1"/>
          <p:nvPr>
            <p:ph idx="1" type="body"/>
          </p:nvPr>
        </p:nvSpPr>
        <p:spPr>
          <a:xfrm>
            <a:off x="311700" y="777625"/>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There are two ways a complaint is filed. The Complainant signs and submits the OIE Grievance Form or the Title IX Coordinator signs the OIE Grievance Form.</a:t>
            </a:r>
            <a:endParaRPr sz="1600"/>
          </a:p>
          <a:p>
            <a:pPr indent="-323850" lvl="1" marL="914400" rtl="0" algn="l">
              <a:spcBef>
                <a:spcPts val="1000"/>
              </a:spcBef>
              <a:spcAft>
                <a:spcPts val="0"/>
              </a:spcAft>
              <a:buSzPts val="1500"/>
              <a:buChar char="●"/>
            </a:pPr>
            <a:r>
              <a:rPr lang="en" sz="1500"/>
              <a:t>If either of the above occurs, then the Title IX grievance process MUST begin.</a:t>
            </a:r>
            <a:endParaRPr sz="1500"/>
          </a:p>
          <a:p>
            <a:pPr indent="-330200" lvl="0" marL="457200" rtl="0" algn="l">
              <a:spcBef>
                <a:spcPts val="1000"/>
              </a:spcBef>
              <a:spcAft>
                <a:spcPts val="0"/>
              </a:spcAft>
              <a:buSzPts val="1600"/>
              <a:buChar char="●"/>
            </a:pPr>
            <a:r>
              <a:rPr lang="en" sz="1600"/>
              <a:t>The Title IX Coordinator only signs the grievance form in the event the complainant does not want to file the complaint and the Title IX Coordinator believes the allegations must be investigated. The Title IX Coordinator’s signature overrides the Complainant’s wishes and is conducted at the discretion of the Title IX Coordinator.</a:t>
            </a:r>
            <a:endParaRPr sz="1600"/>
          </a:p>
          <a:p>
            <a:pPr indent="-323850" lvl="1" marL="914400" rtl="0" algn="l">
              <a:spcBef>
                <a:spcPts val="1000"/>
              </a:spcBef>
              <a:spcAft>
                <a:spcPts val="0"/>
              </a:spcAft>
              <a:buSzPts val="1500"/>
              <a:buChar char="●"/>
            </a:pPr>
            <a:r>
              <a:rPr lang="en" sz="1500"/>
              <a:t>If this occurs, then the Title IX Coordinator does not </a:t>
            </a:r>
            <a:r>
              <a:rPr lang="en" sz="1500"/>
              <a:t>become</a:t>
            </a:r>
            <a:r>
              <a:rPr lang="en" sz="1500"/>
              <a:t> the complainant. The new complainant that is listed in the process will be WNC.</a:t>
            </a:r>
            <a:endParaRPr sz="1500"/>
          </a:p>
          <a:p>
            <a:pPr indent="-323850" lvl="1" marL="914400" rtl="0" algn="l">
              <a:spcBef>
                <a:spcPts val="1600"/>
              </a:spcBef>
              <a:spcAft>
                <a:spcPts val="1000"/>
              </a:spcAft>
              <a:buSzPts val="1500"/>
              <a:buChar char="●"/>
            </a:pPr>
            <a:r>
              <a:rPr lang="en" sz="1500"/>
              <a:t>As previously stated, if the original complainant decides to not file, then they still receive </a:t>
            </a:r>
            <a:r>
              <a:rPr lang="en" sz="1500"/>
              <a:t>supportive</a:t>
            </a:r>
            <a:r>
              <a:rPr lang="en" sz="1500"/>
              <a:t> measures.</a:t>
            </a:r>
            <a:endParaRPr sz="1500"/>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59"/>
          <p:cNvSpPr txBox="1"/>
          <p:nvPr>
            <p:ph type="title"/>
          </p:nvPr>
        </p:nvSpPr>
        <p:spPr>
          <a:xfrm>
            <a:off x="3819925"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300"/>
              <a:t>Grievance Process Step 4:</a:t>
            </a:r>
            <a:endParaRPr sz="2300"/>
          </a:p>
          <a:p>
            <a:pPr indent="0" lvl="0" marL="0" rtl="0" algn="ctr">
              <a:spcBef>
                <a:spcPts val="0"/>
              </a:spcBef>
              <a:spcAft>
                <a:spcPts val="0"/>
              </a:spcAft>
              <a:buNone/>
            </a:pPr>
            <a:r>
              <a:rPr lang="en" sz="1900"/>
              <a:t>Investigators send Notification of Investigation</a:t>
            </a:r>
            <a:endParaRPr sz="1900"/>
          </a:p>
        </p:txBody>
      </p:sp>
      <p:sp>
        <p:nvSpPr>
          <p:cNvPr id="342" name="Google Shape;342;p59"/>
          <p:cNvSpPr txBox="1"/>
          <p:nvPr>
            <p:ph idx="1" type="body"/>
          </p:nvPr>
        </p:nvSpPr>
        <p:spPr>
          <a:xfrm>
            <a:off x="66950" y="768050"/>
            <a:ext cx="89145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The Notification of Investigation (NOI) is sent by the Title IX Investigator to both reporting parties simultaneously.</a:t>
            </a:r>
            <a:endParaRPr sz="1400"/>
          </a:p>
          <a:p>
            <a:pPr indent="-317500" lvl="0" marL="457200" rtl="0" algn="l">
              <a:spcBef>
                <a:spcPts val="1000"/>
              </a:spcBef>
              <a:spcAft>
                <a:spcPts val="0"/>
              </a:spcAft>
              <a:buSzPts val="1400"/>
              <a:buChar char="●"/>
            </a:pPr>
            <a:r>
              <a:rPr lang="en" sz="1400"/>
              <a:t>The NOI informs the reporting parties that a formal Title IX Grievance Process has been authorized.</a:t>
            </a:r>
            <a:endParaRPr sz="1400"/>
          </a:p>
          <a:p>
            <a:pPr indent="-317500" lvl="0" marL="457200" rtl="0" algn="l">
              <a:spcBef>
                <a:spcPts val="1000"/>
              </a:spcBef>
              <a:spcAft>
                <a:spcPts val="0"/>
              </a:spcAft>
              <a:buSzPts val="1400"/>
              <a:buChar char="●"/>
            </a:pPr>
            <a:r>
              <a:rPr lang="en" sz="1400"/>
              <a:t>The NOI must include sufficient details </a:t>
            </a:r>
            <a:r>
              <a:rPr lang="en" sz="1400"/>
              <a:t>known</a:t>
            </a:r>
            <a:r>
              <a:rPr lang="en" sz="1400"/>
              <a:t> at the time and with sufficient time to prepare a response before any initial interview.</a:t>
            </a:r>
            <a:endParaRPr sz="1400"/>
          </a:p>
          <a:p>
            <a:pPr indent="-317500" lvl="0" marL="457200" rtl="0" algn="l">
              <a:spcBef>
                <a:spcPts val="1000"/>
              </a:spcBef>
              <a:spcAft>
                <a:spcPts val="0"/>
              </a:spcAft>
              <a:buSzPts val="1400"/>
              <a:buChar char="●"/>
            </a:pPr>
            <a:r>
              <a:rPr lang="en" sz="1400"/>
              <a:t>Sufficient details include:</a:t>
            </a:r>
            <a:endParaRPr sz="1400"/>
          </a:p>
          <a:p>
            <a:pPr indent="-311150" lvl="1" marL="914400" rtl="0" algn="l">
              <a:spcBef>
                <a:spcPts val="1000"/>
              </a:spcBef>
              <a:spcAft>
                <a:spcPts val="0"/>
              </a:spcAft>
              <a:buSzPts val="1300"/>
              <a:buChar char="●"/>
            </a:pPr>
            <a:r>
              <a:rPr lang="en" sz="1300"/>
              <a:t> The allegations that have been filed that constitute sexual harassment as defined by Title IX</a:t>
            </a:r>
            <a:endParaRPr sz="1300"/>
          </a:p>
          <a:p>
            <a:pPr indent="-311150" lvl="1" marL="914400" rtl="0" algn="l">
              <a:spcBef>
                <a:spcPts val="1000"/>
              </a:spcBef>
              <a:spcAft>
                <a:spcPts val="0"/>
              </a:spcAft>
              <a:buSzPts val="1300"/>
              <a:buChar char="●"/>
            </a:pPr>
            <a:r>
              <a:rPr lang="en" sz="1300"/>
              <a:t>Identities of the parties involved in the incident, if known</a:t>
            </a:r>
            <a:endParaRPr sz="1300"/>
          </a:p>
          <a:p>
            <a:pPr indent="-311150" lvl="1" marL="914400" rtl="0" algn="l">
              <a:spcBef>
                <a:spcPts val="1000"/>
              </a:spcBef>
              <a:spcAft>
                <a:spcPts val="0"/>
              </a:spcAft>
              <a:buSzPts val="1300"/>
              <a:buChar char="●"/>
            </a:pPr>
            <a:r>
              <a:rPr lang="en" sz="1300"/>
              <a:t>Date and location of alleged incident</a:t>
            </a:r>
            <a:endParaRPr sz="1300"/>
          </a:p>
          <a:p>
            <a:pPr indent="-317500" lvl="0" marL="457200" rtl="0" algn="l">
              <a:spcBef>
                <a:spcPts val="1000"/>
              </a:spcBef>
              <a:spcAft>
                <a:spcPts val="1000"/>
              </a:spcAft>
              <a:buSzPts val="1400"/>
              <a:buChar char="●"/>
            </a:pPr>
            <a:r>
              <a:rPr lang="en" sz="1400"/>
              <a:t>During the investigation, if allegations are presented that were not listed in the original NOI, then the Title IX Investigator must notify, simultaneously, all reporting parties of the new allegations being investigated.</a:t>
            </a:r>
            <a:endParaRPr sz="1400"/>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60"/>
          <p:cNvSpPr txBox="1"/>
          <p:nvPr>
            <p:ph type="title"/>
          </p:nvPr>
        </p:nvSpPr>
        <p:spPr>
          <a:xfrm>
            <a:off x="3796375" y="2869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400"/>
              <a:t>Grievance Process Step 4 Continued</a:t>
            </a:r>
            <a:endParaRPr sz="2400"/>
          </a:p>
        </p:txBody>
      </p:sp>
      <p:sp>
        <p:nvSpPr>
          <p:cNvPr id="348" name="Google Shape;348;p60"/>
          <p:cNvSpPr txBox="1"/>
          <p:nvPr>
            <p:ph idx="1" type="body"/>
          </p:nvPr>
        </p:nvSpPr>
        <p:spPr>
          <a:xfrm>
            <a:off x="105225" y="720250"/>
            <a:ext cx="8929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The NOI must also include:</a:t>
            </a:r>
            <a:endParaRPr sz="1400"/>
          </a:p>
          <a:p>
            <a:pPr indent="-317500" lvl="0" marL="457200" rtl="0" algn="l">
              <a:spcBef>
                <a:spcPts val="1000"/>
              </a:spcBef>
              <a:spcAft>
                <a:spcPts val="0"/>
              </a:spcAft>
              <a:buSzPts val="1400"/>
              <a:buChar char="●"/>
            </a:pPr>
            <a:r>
              <a:rPr lang="en" sz="1400"/>
              <a:t>A statement that the respondent is presumed not responsible for the alleged conduct and that a determination regarding responsibility is made at the conclusion of the complaint process.</a:t>
            </a:r>
            <a:endParaRPr sz="1400"/>
          </a:p>
          <a:p>
            <a:pPr indent="-317500" lvl="0" marL="457200" rtl="0" algn="l">
              <a:spcBef>
                <a:spcPts val="1000"/>
              </a:spcBef>
              <a:spcAft>
                <a:spcPts val="0"/>
              </a:spcAft>
              <a:buSzPts val="1400"/>
              <a:buChar char="●"/>
            </a:pPr>
            <a:r>
              <a:rPr lang="en" sz="1400"/>
              <a:t>Inform the parties that they may have an advisor of their choice, who may be, but is not required to be, an attorney.</a:t>
            </a:r>
            <a:endParaRPr sz="1400"/>
          </a:p>
          <a:p>
            <a:pPr indent="-317500" lvl="0" marL="457200" rtl="0" algn="l">
              <a:spcBef>
                <a:spcPts val="1000"/>
              </a:spcBef>
              <a:spcAft>
                <a:spcPts val="0"/>
              </a:spcAft>
              <a:buSzPts val="1400"/>
              <a:buChar char="●"/>
            </a:pPr>
            <a:r>
              <a:rPr lang="en" sz="1400"/>
              <a:t>Inform that the advisor will be apart of the entire process; will receive a copy of all related evidence; and must participate in the Live-hearing process.</a:t>
            </a:r>
            <a:endParaRPr sz="1400"/>
          </a:p>
          <a:p>
            <a:pPr indent="-317500" lvl="0" marL="457200" rtl="0" algn="l">
              <a:spcBef>
                <a:spcPts val="1000"/>
              </a:spcBef>
              <a:spcAft>
                <a:spcPts val="0"/>
              </a:spcAft>
              <a:buSzPts val="1400"/>
              <a:buChar char="●"/>
            </a:pPr>
            <a:r>
              <a:rPr lang="en" sz="1400"/>
              <a:t>A statement  informing the parties of the prohibition against knowingly making false statements or submitting false information during the complaint process.</a:t>
            </a:r>
            <a:endParaRPr sz="1400"/>
          </a:p>
          <a:p>
            <a:pPr indent="-317500" lvl="0" marL="457200" rtl="0" algn="l">
              <a:spcBef>
                <a:spcPts val="1000"/>
              </a:spcBef>
              <a:spcAft>
                <a:spcPts val="0"/>
              </a:spcAft>
              <a:buSzPts val="1400"/>
              <a:buChar char="●"/>
            </a:pPr>
            <a:r>
              <a:rPr lang="en" sz="1400"/>
              <a:t>A statement informing the parties that retaliation is illegal.</a:t>
            </a:r>
            <a:endParaRPr sz="1400"/>
          </a:p>
          <a:p>
            <a:pPr indent="0" lvl="0" marL="0" rtl="0" algn="ctr">
              <a:spcBef>
                <a:spcPts val="1000"/>
              </a:spcBef>
              <a:spcAft>
                <a:spcPts val="1000"/>
              </a:spcAft>
              <a:buNone/>
            </a:pPr>
            <a:r>
              <a:rPr lang="en" sz="1400"/>
              <a:t>***after the NOI has been sent, at any point moving forward, the Complainant can request to withdraw their complain.***</a:t>
            </a:r>
            <a:endParaRPr sz="1400"/>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61"/>
          <p:cNvSpPr txBox="1"/>
          <p:nvPr>
            <p:ph type="title"/>
          </p:nvPr>
        </p:nvSpPr>
        <p:spPr>
          <a:xfrm>
            <a:off x="378680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2100"/>
              <a:t>Grievance Process Step 5</a:t>
            </a:r>
            <a:endParaRPr b="1" sz="1500"/>
          </a:p>
          <a:p>
            <a:pPr indent="0" lvl="0" marL="0" rtl="0" algn="ctr">
              <a:spcBef>
                <a:spcPts val="0"/>
              </a:spcBef>
              <a:spcAft>
                <a:spcPts val="0"/>
              </a:spcAft>
              <a:buNone/>
            </a:pPr>
            <a:r>
              <a:rPr lang="en" sz="2200"/>
              <a:t>Complainant interviewed by Investigator</a:t>
            </a:r>
            <a:endParaRPr sz="2200"/>
          </a:p>
        </p:txBody>
      </p:sp>
      <p:sp>
        <p:nvSpPr>
          <p:cNvPr id="354" name="Google Shape;354;p61"/>
          <p:cNvSpPr txBox="1"/>
          <p:nvPr>
            <p:ph idx="1" type="body"/>
          </p:nvPr>
        </p:nvSpPr>
        <p:spPr>
          <a:xfrm>
            <a:off x="268000" y="79675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During the interview with the complainant, they must have an advisor.</a:t>
            </a:r>
            <a:endParaRPr/>
          </a:p>
          <a:p>
            <a:pPr indent="-336550" lvl="1" marL="914400" rtl="0" algn="l">
              <a:spcBef>
                <a:spcPts val="1000"/>
              </a:spcBef>
              <a:spcAft>
                <a:spcPts val="0"/>
              </a:spcAft>
              <a:buSzPts val="1700"/>
              <a:buChar char="●"/>
            </a:pPr>
            <a:r>
              <a:rPr lang="en" sz="1700"/>
              <a:t>If they do not have an advisor, then one will be provided by WNC at no cost.</a:t>
            </a:r>
            <a:endParaRPr sz="1700"/>
          </a:p>
          <a:p>
            <a:pPr indent="-336550" lvl="1" marL="914400" rtl="0" algn="l">
              <a:spcBef>
                <a:spcPts val="1000"/>
              </a:spcBef>
              <a:spcAft>
                <a:spcPts val="0"/>
              </a:spcAft>
              <a:buSzPts val="1700"/>
              <a:buChar char="●"/>
            </a:pPr>
            <a:r>
              <a:rPr lang="en" sz="1700"/>
              <a:t>If WNC provides an advisor, then the advisor will not be an attorney (as stated in NSHE BOR Handbook, Title 4, Chapter 8, Section 13).</a:t>
            </a:r>
            <a:endParaRPr sz="1700"/>
          </a:p>
          <a:p>
            <a:pPr indent="-342900" lvl="0" marL="457200" rtl="0" algn="l">
              <a:spcBef>
                <a:spcPts val="1000"/>
              </a:spcBef>
              <a:spcAft>
                <a:spcPts val="0"/>
              </a:spcAft>
              <a:buSzPts val="1800"/>
              <a:buChar char="●"/>
            </a:pPr>
            <a:r>
              <a:rPr lang="en"/>
              <a:t>Investigators obtain incident information and applicable evidence.</a:t>
            </a:r>
            <a:endParaRPr/>
          </a:p>
          <a:p>
            <a:pPr indent="-342900" lvl="0" marL="457200" rtl="0" algn="l">
              <a:spcBef>
                <a:spcPts val="1000"/>
              </a:spcBef>
              <a:spcAft>
                <a:spcPts val="0"/>
              </a:spcAft>
              <a:buSzPts val="1800"/>
              <a:buChar char="●"/>
            </a:pPr>
            <a:r>
              <a:rPr lang="en"/>
              <a:t>Witness information obtained (if applicable).</a:t>
            </a:r>
            <a:endParaRPr/>
          </a:p>
          <a:p>
            <a:pPr indent="-342900" lvl="0" marL="457200" rtl="0" algn="l">
              <a:spcBef>
                <a:spcPts val="1000"/>
              </a:spcBef>
              <a:spcAft>
                <a:spcPts val="1000"/>
              </a:spcAft>
              <a:buSzPts val="1800"/>
              <a:buChar char="●"/>
            </a:pPr>
            <a:r>
              <a:rPr lang="en"/>
              <a:t>Evidence received from Complainant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906000" y="2393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a:t>Title IX addresses</a:t>
            </a:r>
            <a:endParaRPr b="1"/>
          </a:p>
        </p:txBody>
      </p:sp>
      <p:sp>
        <p:nvSpPr>
          <p:cNvPr id="81" name="Google Shape;81;p17"/>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Title IX addresses:</a:t>
            </a:r>
            <a:endParaRPr/>
          </a:p>
          <a:p>
            <a:pPr indent="0" lvl="0" marL="0" rtl="0" algn="l">
              <a:spcBef>
                <a:spcPts val="0"/>
              </a:spcBef>
              <a:spcAft>
                <a:spcPts val="0"/>
              </a:spcAft>
              <a:buNone/>
            </a:pPr>
            <a:r>
              <a:t/>
            </a:r>
            <a:endParaRPr/>
          </a:p>
          <a:p>
            <a:pPr indent="-342900" lvl="0" marL="457200" rtl="0" algn="l">
              <a:spcBef>
                <a:spcPts val="0"/>
              </a:spcBef>
              <a:spcAft>
                <a:spcPts val="0"/>
              </a:spcAft>
              <a:buSzPts val="1800"/>
              <a:buChar char="●"/>
            </a:pPr>
            <a:r>
              <a:rPr lang="en"/>
              <a:t>Sexual Harassment and Sexual Violence in Education</a:t>
            </a:r>
            <a:endParaRPr/>
          </a:p>
          <a:p>
            <a:pPr indent="-342900" lvl="0" marL="457200" rtl="0" algn="l">
              <a:spcBef>
                <a:spcPts val="0"/>
              </a:spcBef>
              <a:spcAft>
                <a:spcPts val="0"/>
              </a:spcAft>
              <a:buSzPts val="1800"/>
              <a:buChar char="●"/>
            </a:pPr>
            <a:r>
              <a:rPr lang="en"/>
              <a:t>Equal opportunity in educational programs</a:t>
            </a:r>
            <a:endParaRPr/>
          </a:p>
          <a:p>
            <a:pPr indent="-342900" lvl="0" marL="457200" rtl="0" algn="l">
              <a:spcBef>
                <a:spcPts val="0"/>
              </a:spcBef>
              <a:spcAft>
                <a:spcPts val="0"/>
              </a:spcAft>
              <a:buSzPts val="1800"/>
              <a:buChar char="●"/>
            </a:pPr>
            <a:r>
              <a:rPr lang="en"/>
              <a:t>Discrimination based on pregnancy</a:t>
            </a:r>
            <a:endParaRPr/>
          </a:p>
          <a:p>
            <a:pPr indent="0" lvl="0" marL="0" rtl="0" algn="l">
              <a:spcBef>
                <a:spcPts val="0"/>
              </a:spcBef>
              <a:spcAft>
                <a:spcPts val="0"/>
              </a:spcAft>
              <a:buNone/>
            </a:pPr>
            <a:r>
              <a:t/>
            </a:r>
            <a:endParaRPr/>
          </a:p>
          <a:p>
            <a:pPr indent="0" lvl="0" marL="0" rtl="0" algn="ctr">
              <a:spcBef>
                <a:spcPts val="0"/>
              </a:spcBef>
              <a:spcAft>
                <a:spcPts val="0"/>
              </a:spcAft>
              <a:buNone/>
            </a:pPr>
            <a:r>
              <a:rPr b="1" lang="en"/>
              <a:t>It is the College’s responsibility to take immediate steps to address any violations </a:t>
            </a:r>
            <a:r>
              <a:rPr b="1" lang="en" u="sng"/>
              <a:t>investigating</a:t>
            </a:r>
            <a:r>
              <a:rPr b="1" lang="en"/>
              <a:t> by the allegations</a:t>
            </a:r>
            <a:endParaRPr b="1"/>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62"/>
          <p:cNvSpPr txBox="1"/>
          <p:nvPr>
            <p:ph type="title"/>
          </p:nvPr>
        </p:nvSpPr>
        <p:spPr>
          <a:xfrm>
            <a:off x="381550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Grievance Process Step 6</a:t>
            </a:r>
            <a:endParaRPr sz="1700"/>
          </a:p>
          <a:p>
            <a:pPr indent="0" lvl="0" marL="0" rtl="0" algn="ctr">
              <a:spcBef>
                <a:spcPts val="0"/>
              </a:spcBef>
              <a:spcAft>
                <a:spcPts val="0"/>
              </a:spcAft>
              <a:buNone/>
            </a:pPr>
            <a:r>
              <a:rPr lang="en" sz="2100"/>
              <a:t>If necessary, Dismissal of Complaint</a:t>
            </a:r>
            <a:endParaRPr sz="2100"/>
          </a:p>
        </p:txBody>
      </p:sp>
      <p:sp>
        <p:nvSpPr>
          <p:cNvPr id="360" name="Google Shape;360;p62"/>
          <p:cNvSpPr txBox="1"/>
          <p:nvPr>
            <p:ph idx="1" type="body"/>
          </p:nvPr>
        </p:nvSpPr>
        <p:spPr>
          <a:xfrm>
            <a:off x="66950" y="1023450"/>
            <a:ext cx="4505100" cy="3132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Discretionary:</a:t>
            </a:r>
            <a:endParaRPr b="1"/>
          </a:p>
          <a:p>
            <a:pPr indent="-311150" lvl="0" marL="457200" rtl="0" algn="l">
              <a:spcBef>
                <a:spcPts val="0"/>
              </a:spcBef>
              <a:spcAft>
                <a:spcPts val="0"/>
              </a:spcAft>
              <a:buSzPts val="1300"/>
              <a:buChar char="●"/>
            </a:pPr>
            <a:r>
              <a:rPr lang="en" sz="1300"/>
              <a:t>Where a complainant notifies the Title IX Coordinator in writing that the </a:t>
            </a:r>
            <a:r>
              <a:rPr lang="en" sz="1300"/>
              <a:t>complainant</a:t>
            </a:r>
            <a:r>
              <a:rPr lang="en" sz="1300"/>
              <a:t> would like to withdraw the formal complaint or any allegations therein.</a:t>
            </a:r>
            <a:endParaRPr sz="1300"/>
          </a:p>
          <a:p>
            <a:pPr indent="-311150" lvl="0" marL="457200" rtl="0" algn="l">
              <a:spcBef>
                <a:spcPts val="0"/>
              </a:spcBef>
              <a:spcAft>
                <a:spcPts val="0"/>
              </a:spcAft>
              <a:buSzPts val="1300"/>
              <a:buChar char="●"/>
            </a:pPr>
            <a:r>
              <a:rPr lang="en" sz="1300"/>
              <a:t>Where the respondent is no longer enrolled or employed by the recipient.</a:t>
            </a:r>
            <a:endParaRPr sz="1300"/>
          </a:p>
          <a:p>
            <a:pPr indent="-311150" lvl="0" marL="457200" rtl="0" algn="l">
              <a:spcBef>
                <a:spcPts val="0"/>
              </a:spcBef>
              <a:spcAft>
                <a:spcPts val="0"/>
              </a:spcAft>
              <a:buSzPts val="1300"/>
              <a:buChar char="●"/>
            </a:pPr>
            <a:r>
              <a:rPr lang="en" sz="1300"/>
              <a:t>Where specific circumstances prevent the recipient from gathering evidence sufficient to reach a determination as to the allegations contained in the formal complaint, i.e., where a complainant refuses to participate in the grievance process (but also has not decided to send written notice stating that they wish to withdraw).</a:t>
            </a:r>
            <a:endParaRPr sz="1300"/>
          </a:p>
          <a:p>
            <a:pPr indent="0" lvl="0" marL="0" rtl="0" algn="l">
              <a:spcBef>
                <a:spcPts val="0"/>
              </a:spcBef>
              <a:spcAft>
                <a:spcPts val="0"/>
              </a:spcAft>
              <a:buNone/>
            </a:pPr>
            <a:r>
              <a:t/>
            </a:r>
            <a:endParaRPr sz="1300"/>
          </a:p>
        </p:txBody>
      </p:sp>
      <p:sp>
        <p:nvSpPr>
          <p:cNvPr id="361" name="Google Shape;361;p62"/>
          <p:cNvSpPr txBox="1"/>
          <p:nvPr/>
        </p:nvSpPr>
        <p:spPr>
          <a:xfrm>
            <a:off x="325200" y="736500"/>
            <a:ext cx="8646600" cy="4401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lang="en" sz="1800">
                <a:solidFill>
                  <a:srgbClr val="001379"/>
                </a:solidFill>
              </a:rPr>
              <a:t>There are two forms of dismissals: Discretionary and Mandatory</a:t>
            </a:r>
            <a:endParaRPr sz="1800">
              <a:solidFill>
                <a:srgbClr val="001379"/>
              </a:solidFill>
            </a:endParaRPr>
          </a:p>
          <a:p>
            <a:pPr indent="0" lvl="0" marL="0" rtl="0" algn="l">
              <a:spcBef>
                <a:spcPts val="0"/>
              </a:spcBef>
              <a:spcAft>
                <a:spcPts val="0"/>
              </a:spcAft>
              <a:buNone/>
            </a:pPr>
            <a:r>
              <a:t/>
            </a:r>
            <a:endParaRPr/>
          </a:p>
        </p:txBody>
      </p:sp>
      <p:sp>
        <p:nvSpPr>
          <p:cNvPr id="362" name="Google Shape;362;p62"/>
          <p:cNvSpPr txBox="1"/>
          <p:nvPr/>
        </p:nvSpPr>
        <p:spPr>
          <a:xfrm>
            <a:off x="4572000" y="1013875"/>
            <a:ext cx="4481400" cy="3462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800">
                <a:solidFill>
                  <a:srgbClr val="001379"/>
                </a:solidFill>
              </a:rPr>
              <a:t>Mandatory:</a:t>
            </a:r>
            <a:endParaRPr b="1" sz="1800">
              <a:solidFill>
                <a:srgbClr val="001379"/>
              </a:solidFill>
            </a:endParaRPr>
          </a:p>
          <a:p>
            <a:pPr indent="-342900" lvl="0" marL="457200" rtl="0" algn="l">
              <a:lnSpc>
                <a:spcPct val="115000"/>
              </a:lnSpc>
              <a:spcBef>
                <a:spcPts val="0"/>
              </a:spcBef>
              <a:spcAft>
                <a:spcPts val="0"/>
              </a:spcAft>
              <a:buClr>
                <a:srgbClr val="001379"/>
              </a:buClr>
              <a:buSzPts val="1800"/>
              <a:buChar char="●"/>
            </a:pPr>
            <a:r>
              <a:rPr lang="en" sz="1800">
                <a:solidFill>
                  <a:srgbClr val="001379"/>
                </a:solidFill>
              </a:rPr>
              <a:t>Not meeting the Section 106.30 definition of sexual harassment</a:t>
            </a:r>
            <a:endParaRPr sz="1800">
              <a:solidFill>
                <a:srgbClr val="001379"/>
              </a:solidFill>
            </a:endParaRPr>
          </a:p>
          <a:p>
            <a:pPr indent="-342900" lvl="0" marL="457200" rtl="0" algn="l">
              <a:lnSpc>
                <a:spcPct val="115000"/>
              </a:lnSpc>
              <a:spcBef>
                <a:spcPts val="0"/>
              </a:spcBef>
              <a:spcAft>
                <a:spcPts val="0"/>
              </a:spcAft>
              <a:buClr>
                <a:srgbClr val="001379"/>
              </a:buClr>
              <a:buSzPts val="1800"/>
              <a:buChar char="●"/>
            </a:pPr>
            <a:r>
              <a:rPr lang="en" sz="1800">
                <a:solidFill>
                  <a:srgbClr val="001379"/>
                </a:solidFill>
              </a:rPr>
              <a:t>Alleged Incident did not occur in a WNC educational program or activity, or</a:t>
            </a:r>
            <a:endParaRPr sz="1800">
              <a:solidFill>
                <a:srgbClr val="001379"/>
              </a:solidFill>
            </a:endParaRPr>
          </a:p>
          <a:p>
            <a:pPr indent="-342900" lvl="0" marL="457200" rtl="0" algn="l">
              <a:lnSpc>
                <a:spcPct val="115000"/>
              </a:lnSpc>
              <a:spcBef>
                <a:spcPts val="0"/>
              </a:spcBef>
              <a:spcAft>
                <a:spcPts val="0"/>
              </a:spcAft>
              <a:buClr>
                <a:srgbClr val="001379"/>
              </a:buClr>
              <a:buSzPts val="1800"/>
              <a:buChar char="●"/>
            </a:pPr>
            <a:r>
              <a:rPr lang="en" sz="1800">
                <a:solidFill>
                  <a:srgbClr val="001379"/>
                </a:solidFill>
              </a:rPr>
              <a:t>Did not occur within the United States</a:t>
            </a:r>
            <a:endParaRPr sz="1800">
              <a:solidFill>
                <a:srgbClr val="001379"/>
              </a:solidFill>
            </a:endParaRPr>
          </a:p>
          <a:p>
            <a:pPr indent="0" lvl="0" marL="0" rtl="0" algn="l">
              <a:spcBef>
                <a:spcPts val="0"/>
              </a:spcBef>
              <a:spcAft>
                <a:spcPts val="0"/>
              </a:spcAft>
              <a:buNone/>
            </a:pPr>
            <a:r>
              <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63"/>
          <p:cNvSpPr txBox="1"/>
          <p:nvPr>
            <p:ph type="title"/>
          </p:nvPr>
        </p:nvSpPr>
        <p:spPr>
          <a:xfrm>
            <a:off x="3815475" y="2967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400"/>
              <a:t>Grievance Process Step 6 Continued</a:t>
            </a:r>
            <a:endParaRPr sz="2400"/>
          </a:p>
        </p:txBody>
      </p:sp>
      <p:sp>
        <p:nvSpPr>
          <p:cNvPr id="368" name="Google Shape;368;p63"/>
          <p:cNvSpPr txBox="1"/>
          <p:nvPr>
            <p:ph idx="1" type="body"/>
          </p:nvPr>
        </p:nvSpPr>
        <p:spPr>
          <a:xfrm>
            <a:off x="76525" y="758500"/>
            <a:ext cx="89769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If the complaint is dismissed, then all reporting parties must be notified simultaneously.</a:t>
            </a:r>
            <a:endParaRPr/>
          </a:p>
          <a:p>
            <a:pPr indent="-342900" lvl="0" marL="457200" rtl="0" algn="l">
              <a:spcBef>
                <a:spcPts val="1000"/>
              </a:spcBef>
              <a:spcAft>
                <a:spcPts val="0"/>
              </a:spcAft>
              <a:buSzPts val="1800"/>
              <a:buChar char="●"/>
            </a:pPr>
            <a:r>
              <a:rPr lang="en"/>
              <a:t>The dismissal notification must include:</a:t>
            </a:r>
            <a:endParaRPr/>
          </a:p>
          <a:p>
            <a:pPr indent="-330200" lvl="1" marL="914400" rtl="0" algn="l">
              <a:spcBef>
                <a:spcPts val="1000"/>
              </a:spcBef>
              <a:spcAft>
                <a:spcPts val="0"/>
              </a:spcAft>
              <a:buSzPts val="1600"/>
              <a:buChar char="●"/>
            </a:pPr>
            <a:r>
              <a:rPr lang="en" sz="1600"/>
              <a:t>State the justifications for dismissing the complaint.</a:t>
            </a:r>
            <a:endParaRPr sz="1600"/>
          </a:p>
          <a:p>
            <a:pPr indent="-330200" lvl="1" marL="914400" rtl="0" algn="l">
              <a:spcBef>
                <a:spcPts val="1000"/>
              </a:spcBef>
              <a:spcAft>
                <a:spcPts val="0"/>
              </a:spcAft>
              <a:buSzPts val="1600"/>
              <a:buChar char="●"/>
            </a:pPr>
            <a:r>
              <a:rPr lang="en" sz="1600"/>
              <a:t>Statement informing all reporting parties that a Title IX Dismissal does not prevent WNC from utilizing a Non-Title IX Grievance Procedure as listed in the Board of </a:t>
            </a:r>
            <a:r>
              <a:rPr lang="en" sz="1600"/>
              <a:t>Regents</a:t>
            </a:r>
            <a:r>
              <a:rPr lang="en" sz="1600"/>
              <a:t> Handbook, NSHE Code, or other WNC code of conduct policies. (If a Non-Title IX Grievance Procedure will be used, then the reporting parties are to be notified).</a:t>
            </a:r>
            <a:endParaRPr sz="1600"/>
          </a:p>
          <a:p>
            <a:pPr indent="-330200" lvl="1" marL="914400" rtl="0" algn="l">
              <a:spcBef>
                <a:spcPts val="1600"/>
              </a:spcBef>
              <a:spcAft>
                <a:spcPts val="1000"/>
              </a:spcAft>
              <a:buSzPts val="1600"/>
              <a:buChar char="●"/>
            </a:pPr>
            <a:r>
              <a:rPr lang="en" sz="1600"/>
              <a:t>Give both the </a:t>
            </a:r>
            <a:r>
              <a:rPr lang="en" sz="1600"/>
              <a:t>complainant</a:t>
            </a:r>
            <a:r>
              <a:rPr lang="en" sz="1600"/>
              <a:t> and the respondent an equal opportunity to appeal the dismissal.</a:t>
            </a:r>
            <a:endParaRPr sz="1600"/>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p64"/>
          <p:cNvSpPr txBox="1"/>
          <p:nvPr>
            <p:ph type="title"/>
          </p:nvPr>
        </p:nvSpPr>
        <p:spPr>
          <a:xfrm>
            <a:off x="3786825"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200"/>
              <a:t>Grievance Process Step 7</a:t>
            </a:r>
            <a:endParaRPr sz="2100"/>
          </a:p>
          <a:p>
            <a:pPr indent="0" lvl="0" marL="0" rtl="0" algn="ctr">
              <a:spcBef>
                <a:spcPts val="0"/>
              </a:spcBef>
              <a:spcAft>
                <a:spcPts val="0"/>
              </a:spcAft>
              <a:buNone/>
            </a:pPr>
            <a:r>
              <a:rPr lang="en" sz="2100"/>
              <a:t>If necessary, dismissal appealed</a:t>
            </a:r>
            <a:endParaRPr sz="2100"/>
          </a:p>
        </p:txBody>
      </p:sp>
      <p:sp>
        <p:nvSpPr>
          <p:cNvPr id="374" name="Google Shape;374;p64"/>
          <p:cNvSpPr txBox="1"/>
          <p:nvPr>
            <p:ph idx="1" type="body"/>
          </p:nvPr>
        </p:nvSpPr>
        <p:spPr>
          <a:xfrm>
            <a:off x="268000" y="78720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Per Title 4, Chapter 8, Section 13, of the Board of Regents Handbook, any party has five (5) calendar days to appeal the dismissal of the complaint.</a:t>
            </a:r>
            <a:endParaRPr/>
          </a:p>
          <a:p>
            <a:pPr indent="-342900" lvl="0" marL="457200" rtl="0" algn="l">
              <a:spcBef>
                <a:spcPts val="1000"/>
              </a:spcBef>
              <a:spcAft>
                <a:spcPts val="0"/>
              </a:spcAft>
              <a:buSzPts val="1800"/>
              <a:buChar char="●"/>
            </a:pPr>
            <a:r>
              <a:rPr lang="en"/>
              <a:t>An appeal can only be filed if it is based on the </a:t>
            </a:r>
            <a:r>
              <a:rPr lang="en"/>
              <a:t>following</a:t>
            </a:r>
            <a:r>
              <a:rPr lang="en"/>
              <a:t>:</a:t>
            </a:r>
            <a:endParaRPr/>
          </a:p>
          <a:p>
            <a:pPr indent="-330200" lvl="1" marL="914400" rtl="0" algn="l">
              <a:spcBef>
                <a:spcPts val="1000"/>
              </a:spcBef>
              <a:spcAft>
                <a:spcPts val="0"/>
              </a:spcAft>
              <a:buSzPts val="1600"/>
              <a:buChar char="●"/>
            </a:pPr>
            <a:r>
              <a:rPr lang="en" sz="1600"/>
              <a:t>Procedural irregularity that affected the outcome of the matter;</a:t>
            </a:r>
            <a:endParaRPr sz="1600"/>
          </a:p>
          <a:p>
            <a:pPr indent="-330200" lvl="1" marL="914400" rtl="0" algn="l">
              <a:spcBef>
                <a:spcPts val="1000"/>
              </a:spcBef>
              <a:spcAft>
                <a:spcPts val="0"/>
              </a:spcAft>
              <a:buSzPts val="1600"/>
              <a:buChar char="●"/>
            </a:pPr>
            <a:r>
              <a:rPr lang="en" sz="1600"/>
              <a:t>New evidence that was not </a:t>
            </a:r>
            <a:r>
              <a:rPr lang="en" sz="1600"/>
              <a:t>responsibility</a:t>
            </a:r>
            <a:r>
              <a:rPr lang="en" sz="1600"/>
              <a:t> or dismissal was made, that could affect the outcome of the </a:t>
            </a:r>
            <a:r>
              <a:rPr lang="en" sz="1600"/>
              <a:t>matter</a:t>
            </a:r>
            <a:r>
              <a:rPr lang="en" sz="1600"/>
              <a:t>;</a:t>
            </a:r>
            <a:endParaRPr sz="1600"/>
          </a:p>
          <a:p>
            <a:pPr indent="-330200" lvl="1" marL="914400" rtl="0" algn="l">
              <a:spcBef>
                <a:spcPts val="1000"/>
              </a:spcBef>
              <a:spcAft>
                <a:spcPts val="0"/>
              </a:spcAft>
              <a:buSzPts val="1600"/>
              <a:buChar char="●"/>
            </a:pPr>
            <a:r>
              <a:rPr lang="en" sz="1600"/>
              <a:t>The Title IX Coordinator, investigator(s), or hearing officer(s) had a conflict of interest or bias that affected the outcome of the matter</a:t>
            </a:r>
            <a:endParaRPr sz="1600"/>
          </a:p>
          <a:p>
            <a:pPr indent="-342900" lvl="0" marL="457200" rtl="0" algn="l">
              <a:spcBef>
                <a:spcPts val="1000"/>
              </a:spcBef>
              <a:spcAft>
                <a:spcPts val="1000"/>
              </a:spcAft>
              <a:buSzPts val="1800"/>
              <a:buChar char="●"/>
            </a:pPr>
            <a:r>
              <a:rPr lang="en"/>
              <a:t>If any appeal has been filed based on the above, then all parties involved must be notified, simultaneously, that an appeal has been filed.</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65"/>
          <p:cNvSpPr txBox="1"/>
          <p:nvPr>
            <p:ph type="title"/>
          </p:nvPr>
        </p:nvSpPr>
        <p:spPr>
          <a:xfrm>
            <a:off x="3796375" y="2814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400"/>
              <a:t>Grievance Process Step 7 Continued</a:t>
            </a:r>
            <a:endParaRPr sz="2400"/>
          </a:p>
        </p:txBody>
      </p:sp>
      <p:sp>
        <p:nvSpPr>
          <p:cNvPr id="380" name="Google Shape;380;p65"/>
          <p:cNvSpPr txBox="1"/>
          <p:nvPr>
            <p:ph idx="1" type="body"/>
          </p:nvPr>
        </p:nvSpPr>
        <p:spPr>
          <a:xfrm>
            <a:off x="311700" y="777625"/>
            <a:ext cx="85206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Char char="●"/>
            </a:pPr>
            <a:r>
              <a:rPr lang="en" sz="1700"/>
              <a:t>The Decision-Maker for the appeal must be an individual who not been involved in the Grievance Process at this point.</a:t>
            </a:r>
            <a:endParaRPr sz="1700"/>
          </a:p>
          <a:p>
            <a:pPr indent="-330200" lvl="1" marL="914400" rtl="0" algn="l">
              <a:spcBef>
                <a:spcPts val="1000"/>
              </a:spcBef>
              <a:spcAft>
                <a:spcPts val="0"/>
              </a:spcAft>
              <a:buSzPts val="1600"/>
              <a:buChar char="●"/>
            </a:pPr>
            <a:r>
              <a:rPr lang="en" sz="1600"/>
              <a:t>I.E., the Appeal Decision-Maker may NOT be the Title IX Coordinator, Title IX Investigator, or Live-Hearing Decision-Maker.</a:t>
            </a:r>
            <a:endParaRPr sz="1600"/>
          </a:p>
          <a:p>
            <a:pPr indent="-336550" lvl="0" marL="457200" rtl="0" algn="l">
              <a:spcBef>
                <a:spcPts val="1000"/>
              </a:spcBef>
              <a:spcAft>
                <a:spcPts val="0"/>
              </a:spcAft>
              <a:buSzPts val="1700"/>
              <a:buChar char="●"/>
            </a:pPr>
            <a:r>
              <a:rPr lang="en" sz="1700"/>
              <a:t>During the appeal process, all parties must have an equal opportunity to submit a written statement in support of, or challenging, the dismissal decision. This written statement must be submitted within five (5) calendar days of the dismissal notice.</a:t>
            </a:r>
            <a:endParaRPr sz="1700"/>
          </a:p>
          <a:p>
            <a:pPr indent="-336550" lvl="0" marL="457200" rtl="0" algn="l">
              <a:spcBef>
                <a:spcPts val="1000"/>
              </a:spcBef>
              <a:spcAft>
                <a:spcPts val="1000"/>
              </a:spcAft>
              <a:buSzPts val="1700"/>
              <a:buChar char="●"/>
            </a:pPr>
            <a:r>
              <a:rPr lang="en" sz="1700"/>
              <a:t>After the parties have submitted their written statement or the deadline to submit their statement has passed, the Appeal Decision-Maker must issue a written decision within five (5) calendar days to the reporting parties, simultaneously, describing the result of the appeal and rationale for the result.</a:t>
            </a:r>
            <a:endParaRPr sz="1700"/>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66"/>
          <p:cNvSpPr txBox="1"/>
          <p:nvPr>
            <p:ph type="title"/>
          </p:nvPr>
        </p:nvSpPr>
        <p:spPr>
          <a:xfrm>
            <a:off x="3805925"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400"/>
              <a:t>Grievance Process Step 8</a:t>
            </a:r>
            <a:endParaRPr sz="1800"/>
          </a:p>
          <a:p>
            <a:pPr indent="0" lvl="0" marL="0" rtl="0" algn="ctr">
              <a:spcBef>
                <a:spcPts val="0"/>
              </a:spcBef>
              <a:spcAft>
                <a:spcPts val="0"/>
              </a:spcAft>
              <a:buNone/>
            </a:pPr>
            <a:r>
              <a:rPr lang="en" sz="1800"/>
              <a:t>Respondent interviewed by Investigator</a:t>
            </a:r>
            <a:endParaRPr sz="1800"/>
          </a:p>
        </p:txBody>
      </p:sp>
      <p:sp>
        <p:nvSpPr>
          <p:cNvPr id="386" name="Google Shape;386;p66"/>
          <p:cNvSpPr txBox="1"/>
          <p:nvPr>
            <p:ph idx="1" type="body"/>
          </p:nvPr>
        </p:nvSpPr>
        <p:spPr>
          <a:xfrm>
            <a:off x="95650" y="758500"/>
            <a:ext cx="8948400" cy="34164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SzPts val="1200"/>
              <a:buChar char="●"/>
            </a:pPr>
            <a:r>
              <a:rPr lang="en" sz="1200"/>
              <a:t>During the interview with the Respondent, they must have an advisor.</a:t>
            </a:r>
            <a:endParaRPr sz="1200"/>
          </a:p>
          <a:p>
            <a:pPr indent="-298450" lvl="1" marL="914400" rtl="0" algn="l">
              <a:spcBef>
                <a:spcPts val="1000"/>
              </a:spcBef>
              <a:spcAft>
                <a:spcPts val="0"/>
              </a:spcAft>
              <a:buSzPts val="1100"/>
              <a:buChar char="●"/>
            </a:pPr>
            <a:r>
              <a:rPr lang="en" sz="1100"/>
              <a:t>If they do not have an advisor, then one will be provided by WNC at no cost.</a:t>
            </a:r>
            <a:endParaRPr sz="1100"/>
          </a:p>
          <a:p>
            <a:pPr indent="-298450" lvl="1" marL="914400" rtl="0" algn="l">
              <a:spcBef>
                <a:spcPts val="1000"/>
              </a:spcBef>
              <a:spcAft>
                <a:spcPts val="0"/>
              </a:spcAft>
              <a:buSzPts val="1100"/>
              <a:buChar char="●"/>
            </a:pPr>
            <a:r>
              <a:rPr lang="en" sz="1100"/>
              <a:t>If WNC provides an advisor, then the advisor will not be an attorney (as stated in NSHE BOR Handbook, Title 4 - Chapter 8 - Section 13).</a:t>
            </a:r>
            <a:endParaRPr sz="1100"/>
          </a:p>
          <a:p>
            <a:pPr indent="-304800" lvl="0" marL="457200" rtl="0" algn="l">
              <a:spcBef>
                <a:spcPts val="1000"/>
              </a:spcBef>
              <a:spcAft>
                <a:spcPts val="0"/>
              </a:spcAft>
              <a:buSzPts val="1200"/>
              <a:buChar char="●"/>
            </a:pPr>
            <a:r>
              <a:rPr lang="en" sz="1200"/>
              <a:t>Before discussing the allegations/incident information, the Investigators inform the Respondent of the Grievance Process.</a:t>
            </a:r>
            <a:endParaRPr sz="1200"/>
          </a:p>
          <a:p>
            <a:pPr indent="-304800" lvl="0" marL="457200" rtl="0" algn="l">
              <a:spcBef>
                <a:spcPts val="1000"/>
              </a:spcBef>
              <a:spcAft>
                <a:spcPts val="0"/>
              </a:spcAft>
              <a:buSzPts val="1200"/>
              <a:buChar char="●"/>
            </a:pPr>
            <a:r>
              <a:rPr lang="en" sz="1200"/>
              <a:t>Investigators provide the Respondent with a Procedural Packet.</a:t>
            </a:r>
            <a:endParaRPr sz="1200"/>
          </a:p>
          <a:p>
            <a:pPr indent="-298450" lvl="1" marL="914400" rtl="0" algn="l">
              <a:spcBef>
                <a:spcPts val="1000"/>
              </a:spcBef>
              <a:spcAft>
                <a:spcPts val="0"/>
              </a:spcAft>
              <a:buSzPts val="1100"/>
              <a:buChar char="●"/>
            </a:pPr>
            <a:r>
              <a:rPr lang="en" sz="1100"/>
              <a:t>The Procedural Packet is the same packet the Complainant received from the Title IX Coordinator.</a:t>
            </a:r>
            <a:endParaRPr sz="1100"/>
          </a:p>
          <a:p>
            <a:pPr indent="-304800" lvl="0" marL="457200" rtl="0" algn="l">
              <a:spcBef>
                <a:spcPts val="1000"/>
              </a:spcBef>
              <a:spcAft>
                <a:spcPts val="0"/>
              </a:spcAft>
              <a:buSzPts val="1200"/>
              <a:buChar char="●"/>
            </a:pPr>
            <a:r>
              <a:rPr lang="en" sz="1200"/>
              <a:t>Investigators obtain incident information and applicable evidence. </a:t>
            </a:r>
            <a:endParaRPr sz="1200"/>
          </a:p>
          <a:p>
            <a:pPr indent="-304800" lvl="0" marL="457200" rtl="0" algn="l">
              <a:spcBef>
                <a:spcPts val="1000"/>
              </a:spcBef>
              <a:spcAft>
                <a:spcPts val="0"/>
              </a:spcAft>
              <a:buSzPts val="1200"/>
              <a:buChar char="●"/>
            </a:pPr>
            <a:r>
              <a:rPr lang="en" sz="1200"/>
              <a:t>Witness information obtained (if applicable).</a:t>
            </a:r>
            <a:endParaRPr sz="1200"/>
          </a:p>
          <a:p>
            <a:pPr indent="-304800" lvl="0" marL="457200" rtl="0" algn="l">
              <a:spcBef>
                <a:spcPts val="1000"/>
              </a:spcBef>
              <a:spcAft>
                <a:spcPts val="0"/>
              </a:spcAft>
              <a:buSzPts val="1200"/>
              <a:buChar char="●"/>
            </a:pPr>
            <a:r>
              <a:rPr lang="en" sz="1200"/>
              <a:t>Evidence received from Respondent.</a:t>
            </a:r>
            <a:endParaRPr sz="1200"/>
          </a:p>
          <a:p>
            <a:pPr indent="-304800" lvl="0" marL="457200" rtl="0" algn="l">
              <a:spcBef>
                <a:spcPts val="1000"/>
              </a:spcBef>
              <a:spcAft>
                <a:spcPts val="1000"/>
              </a:spcAft>
              <a:buSzPts val="1200"/>
              <a:buChar char="●"/>
            </a:pPr>
            <a:r>
              <a:rPr lang="en" sz="1200"/>
              <a:t>Lastly, the Investigators will request from the respondent, a written response to the allegations. The Respondent will have one (1) calendar week to submit their response.</a:t>
            </a:r>
            <a:endParaRPr sz="1200"/>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p67"/>
          <p:cNvSpPr txBox="1"/>
          <p:nvPr>
            <p:ph type="title"/>
          </p:nvPr>
        </p:nvSpPr>
        <p:spPr>
          <a:xfrm>
            <a:off x="378680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300"/>
              <a:t>Grievance Process Step 9 </a:t>
            </a:r>
            <a:endParaRPr sz="1400"/>
          </a:p>
          <a:p>
            <a:pPr indent="0" lvl="0" marL="0" rtl="0" algn="ctr">
              <a:spcBef>
                <a:spcPts val="0"/>
              </a:spcBef>
              <a:spcAft>
                <a:spcPts val="0"/>
              </a:spcAft>
              <a:buNone/>
            </a:pPr>
            <a:r>
              <a:rPr lang="en" sz="1900"/>
              <a:t>Witnesses interviewed and </a:t>
            </a:r>
            <a:r>
              <a:rPr lang="en" sz="1900"/>
              <a:t>Evidence</a:t>
            </a:r>
            <a:r>
              <a:rPr lang="en" sz="1900"/>
              <a:t> Collected</a:t>
            </a:r>
            <a:endParaRPr sz="1900"/>
          </a:p>
        </p:txBody>
      </p:sp>
      <p:sp>
        <p:nvSpPr>
          <p:cNvPr id="392" name="Google Shape;392;p67"/>
          <p:cNvSpPr txBox="1"/>
          <p:nvPr>
            <p:ph idx="1" type="body"/>
          </p:nvPr>
        </p:nvSpPr>
        <p:spPr>
          <a:xfrm>
            <a:off x="311700" y="768050"/>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The Investigators will obtain statements from witnesses provided by the parties involved and, when applicable, other relevant witnesses that were identified by the Investigators.</a:t>
            </a:r>
            <a:endParaRPr sz="1500"/>
          </a:p>
          <a:p>
            <a:pPr indent="-323850" lvl="0" marL="457200" rtl="0" algn="l">
              <a:spcBef>
                <a:spcPts val="1000"/>
              </a:spcBef>
              <a:spcAft>
                <a:spcPts val="0"/>
              </a:spcAft>
              <a:buSzPts val="1500"/>
              <a:buChar char="●"/>
            </a:pPr>
            <a:r>
              <a:rPr lang="en" sz="1500"/>
              <a:t>Additionally, during this step, the investigators will be conducting a diligent search for additional evidence related to the complaint.</a:t>
            </a:r>
            <a:endParaRPr sz="1500"/>
          </a:p>
          <a:p>
            <a:pPr indent="-323850" lvl="0" marL="457200" rtl="0" algn="l">
              <a:spcBef>
                <a:spcPts val="1000"/>
              </a:spcBef>
              <a:spcAft>
                <a:spcPts val="0"/>
              </a:spcAft>
              <a:buSzPts val="1500"/>
              <a:buChar char="●"/>
            </a:pPr>
            <a:r>
              <a:rPr lang="en" sz="1500"/>
              <a:t>Evidence includes, but is not limited to, the following:</a:t>
            </a:r>
            <a:endParaRPr sz="1500"/>
          </a:p>
          <a:p>
            <a:pPr indent="-323850" lvl="1" marL="914400" rtl="0" algn="l">
              <a:spcBef>
                <a:spcPts val="1000"/>
              </a:spcBef>
              <a:spcAft>
                <a:spcPts val="0"/>
              </a:spcAft>
              <a:buSzPts val="1500"/>
              <a:buChar char="●"/>
            </a:pPr>
            <a:r>
              <a:rPr lang="en" sz="1500"/>
              <a:t> Emails</a:t>
            </a:r>
            <a:endParaRPr sz="1500"/>
          </a:p>
          <a:p>
            <a:pPr indent="-323850" lvl="1" marL="914400" rtl="0" algn="l">
              <a:spcBef>
                <a:spcPts val="1000"/>
              </a:spcBef>
              <a:spcAft>
                <a:spcPts val="0"/>
              </a:spcAft>
              <a:buSzPts val="1500"/>
              <a:buChar char="●"/>
            </a:pPr>
            <a:r>
              <a:rPr lang="en" sz="1500"/>
              <a:t>Texts</a:t>
            </a:r>
            <a:endParaRPr sz="1500"/>
          </a:p>
          <a:p>
            <a:pPr indent="-323850" lvl="1" marL="914400" rtl="0" algn="l">
              <a:spcBef>
                <a:spcPts val="1000"/>
              </a:spcBef>
              <a:spcAft>
                <a:spcPts val="0"/>
              </a:spcAft>
              <a:buSzPts val="1500"/>
              <a:buChar char="●"/>
            </a:pPr>
            <a:r>
              <a:rPr lang="en" sz="1500"/>
              <a:t>WNC Security Camera Footage</a:t>
            </a:r>
            <a:endParaRPr sz="1500"/>
          </a:p>
          <a:p>
            <a:pPr indent="-323850" lvl="1" marL="914400" rtl="0" algn="l">
              <a:spcBef>
                <a:spcPts val="1000"/>
              </a:spcBef>
              <a:spcAft>
                <a:spcPts val="0"/>
              </a:spcAft>
              <a:buSzPts val="1500"/>
              <a:buChar char="●"/>
            </a:pPr>
            <a:r>
              <a:rPr lang="en" sz="1500"/>
              <a:t>Photos</a:t>
            </a:r>
            <a:endParaRPr sz="1500"/>
          </a:p>
          <a:p>
            <a:pPr indent="-323850" lvl="1" marL="914400" rtl="0" algn="l">
              <a:spcBef>
                <a:spcPts val="1600"/>
              </a:spcBef>
              <a:spcAft>
                <a:spcPts val="1000"/>
              </a:spcAft>
              <a:buSzPts val="1500"/>
              <a:buChar char="●"/>
            </a:pPr>
            <a:r>
              <a:rPr lang="en" sz="1500"/>
              <a:t>Etc.</a:t>
            </a:r>
            <a:endParaRPr sz="1500"/>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sp>
        <p:nvSpPr>
          <p:cNvPr id="397" name="Google Shape;397;p68"/>
          <p:cNvSpPr txBox="1"/>
          <p:nvPr>
            <p:ph type="title"/>
          </p:nvPr>
        </p:nvSpPr>
        <p:spPr>
          <a:xfrm>
            <a:off x="3653775" y="57400"/>
            <a:ext cx="55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400"/>
              <a:t>Grievance Process Step 10</a:t>
            </a:r>
            <a:endParaRPr sz="1100"/>
          </a:p>
          <a:p>
            <a:pPr indent="0" lvl="0" marL="0" rtl="0" algn="ctr">
              <a:spcBef>
                <a:spcPts val="0"/>
              </a:spcBef>
              <a:spcAft>
                <a:spcPts val="0"/>
              </a:spcAft>
              <a:buNone/>
            </a:pPr>
            <a:r>
              <a:rPr b="1" lang="en" sz="1400"/>
              <a:t>Related evidence provided to reporting parties and advisors</a:t>
            </a:r>
            <a:endParaRPr b="1" sz="1400"/>
          </a:p>
        </p:txBody>
      </p:sp>
      <p:sp>
        <p:nvSpPr>
          <p:cNvPr id="398" name="Google Shape;398;p68"/>
          <p:cNvSpPr txBox="1"/>
          <p:nvPr>
            <p:ph idx="1" type="body"/>
          </p:nvPr>
        </p:nvSpPr>
        <p:spPr>
          <a:xfrm>
            <a:off x="268000" y="76805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Once the statements and evidence have been collected, the investigator must provide all obtained documents to the reporting parties.</a:t>
            </a:r>
            <a:endParaRPr/>
          </a:p>
          <a:p>
            <a:pPr indent="-342900" lvl="0" marL="457200" rtl="0" algn="l">
              <a:spcBef>
                <a:spcPts val="1000"/>
              </a:spcBef>
              <a:spcAft>
                <a:spcPts val="0"/>
              </a:spcAft>
              <a:buSzPts val="1800"/>
              <a:buChar char="●"/>
            </a:pPr>
            <a:r>
              <a:rPr lang="en"/>
              <a:t>The reporting parties and their advisors are to receive the statements and evidence simultaneously.</a:t>
            </a:r>
            <a:endParaRPr/>
          </a:p>
          <a:p>
            <a:pPr indent="-342900" lvl="0" marL="457200" rtl="0" algn="l">
              <a:spcBef>
                <a:spcPts val="1000"/>
              </a:spcBef>
              <a:spcAft>
                <a:spcPts val="1000"/>
              </a:spcAft>
              <a:buSzPts val="1800"/>
              <a:buChar char="●"/>
            </a:pPr>
            <a:r>
              <a:rPr lang="en"/>
              <a:t>The reporting parties and their advisors have ten (10) calendar days to review all related evidence and statements, and to submit a written statement to the Investigator in support of or questioning the evidence.</a:t>
            </a:r>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sp>
        <p:nvSpPr>
          <p:cNvPr id="403" name="Google Shape;403;p69"/>
          <p:cNvSpPr txBox="1"/>
          <p:nvPr>
            <p:ph type="title"/>
          </p:nvPr>
        </p:nvSpPr>
        <p:spPr>
          <a:xfrm>
            <a:off x="385375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400"/>
              <a:t>Grievance Process Step 11</a:t>
            </a:r>
            <a:endParaRPr sz="1800"/>
          </a:p>
          <a:p>
            <a:pPr indent="0" lvl="0" marL="0" rtl="0" algn="ctr">
              <a:spcBef>
                <a:spcPts val="0"/>
              </a:spcBef>
              <a:spcAft>
                <a:spcPts val="0"/>
              </a:spcAft>
              <a:buNone/>
            </a:pPr>
            <a:r>
              <a:rPr b="1" lang="en" sz="1800"/>
              <a:t>Investigative Report Written</a:t>
            </a:r>
            <a:endParaRPr b="1" sz="1800"/>
          </a:p>
        </p:txBody>
      </p:sp>
      <p:sp>
        <p:nvSpPr>
          <p:cNvPr id="404" name="Google Shape;404;p69"/>
          <p:cNvSpPr txBox="1"/>
          <p:nvPr>
            <p:ph idx="1" type="body"/>
          </p:nvPr>
        </p:nvSpPr>
        <p:spPr>
          <a:xfrm>
            <a:off x="267975" y="78720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During the ten (10) day review of the evidence, all parties must be given opportunity to submit statements either supporting or questioning the evidence.</a:t>
            </a:r>
            <a:endParaRPr/>
          </a:p>
          <a:p>
            <a:pPr indent="-336550" lvl="1" marL="914400" rtl="0" algn="l">
              <a:spcBef>
                <a:spcPts val="1000"/>
              </a:spcBef>
              <a:spcAft>
                <a:spcPts val="0"/>
              </a:spcAft>
              <a:buSzPts val="1700"/>
              <a:buChar char="●"/>
            </a:pPr>
            <a:r>
              <a:rPr lang="en" sz="1700"/>
              <a:t>If statements submitted to the Investigators, the Investigators will take these statements into </a:t>
            </a:r>
            <a:r>
              <a:rPr lang="en" sz="1700"/>
              <a:t>consideration</a:t>
            </a:r>
            <a:r>
              <a:rPr lang="en" sz="1700"/>
              <a:t>.</a:t>
            </a:r>
            <a:endParaRPr sz="1700"/>
          </a:p>
          <a:p>
            <a:pPr indent="-342900" lvl="0" marL="457200" rtl="0" algn="l">
              <a:spcBef>
                <a:spcPts val="1000"/>
              </a:spcBef>
              <a:spcAft>
                <a:spcPts val="0"/>
              </a:spcAft>
              <a:buSzPts val="1800"/>
              <a:buChar char="●"/>
            </a:pPr>
            <a:r>
              <a:rPr lang="en"/>
              <a:t>After the parties have submitted their statements or the ten (10) calendar days have past, the investigator will write the Investigative Report.</a:t>
            </a:r>
            <a:endParaRPr/>
          </a:p>
          <a:p>
            <a:pPr indent="-342900" lvl="0" marL="457200" rtl="0" algn="l">
              <a:spcBef>
                <a:spcPts val="1000"/>
              </a:spcBef>
              <a:spcAft>
                <a:spcPts val="1000"/>
              </a:spcAft>
              <a:buSzPts val="1800"/>
              <a:buChar char="●"/>
            </a:pPr>
            <a:r>
              <a:rPr lang="en"/>
              <a:t>The</a:t>
            </a:r>
            <a:r>
              <a:rPr lang="en"/>
              <a:t> Investigative Report fairly summarizes all statements; summarizes all relevant evidence; and provides a chronology of the events that occurred during the investigation.</a:t>
            </a:r>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70"/>
          <p:cNvSpPr txBox="1"/>
          <p:nvPr>
            <p:ph type="title"/>
          </p:nvPr>
        </p:nvSpPr>
        <p:spPr>
          <a:xfrm>
            <a:off x="381550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500"/>
              <a:t>Grievance Process Step 12</a:t>
            </a:r>
            <a:endParaRPr sz="1400"/>
          </a:p>
          <a:p>
            <a:pPr indent="0" lvl="0" marL="0" rtl="0" algn="ctr">
              <a:spcBef>
                <a:spcPts val="0"/>
              </a:spcBef>
              <a:spcAft>
                <a:spcPts val="0"/>
              </a:spcAft>
              <a:buNone/>
            </a:pPr>
            <a:r>
              <a:rPr lang="en" sz="1700"/>
              <a:t>Investigative report given to appropriate personnel.</a:t>
            </a:r>
            <a:endParaRPr sz="1700"/>
          </a:p>
        </p:txBody>
      </p:sp>
      <p:sp>
        <p:nvSpPr>
          <p:cNvPr id="410" name="Google Shape;410;p70"/>
          <p:cNvSpPr txBox="1"/>
          <p:nvPr>
            <p:ph idx="1" type="body"/>
          </p:nvPr>
        </p:nvSpPr>
        <p:spPr>
          <a:xfrm>
            <a:off x="311700" y="768050"/>
            <a:ext cx="85206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Char char="●"/>
            </a:pPr>
            <a:r>
              <a:rPr lang="en" sz="1700"/>
              <a:t>Once the Investigative Report has been completed, the Investigators will provide the report to the reporting parties and their advisors for a ten (10) day review.</a:t>
            </a:r>
            <a:endParaRPr sz="1700"/>
          </a:p>
          <a:p>
            <a:pPr indent="-336550" lvl="0" marL="457200" rtl="0" algn="l">
              <a:spcBef>
                <a:spcPts val="1000"/>
              </a:spcBef>
              <a:spcAft>
                <a:spcPts val="0"/>
              </a:spcAft>
              <a:buSzPts val="1700"/>
              <a:buChar char="●"/>
            </a:pPr>
            <a:r>
              <a:rPr lang="en" sz="1700"/>
              <a:t>All parties must be given equal opportunity to submit statements either supporting or questioning the Investigative Report.</a:t>
            </a:r>
            <a:endParaRPr sz="1700"/>
          </a:p>
          <a:p>
            <a:pPr indent="-330200" lvl="1" marL="914400" rtl="0" algn="l">
              <a:spcBef>
                <a:spcPts val="1000"/>
              </a:spcBef>
              <a:spcAft>
                <a:spcPts val="0"/>
              </a:spcAft>
              <a:buSzPts val="1600"/>
              <a:buChar char="●"/>
            </a:pPr>
            <a:r>
              <a:rPr lang="en" sz="1600"/>
              <a:t>If statements submitted, the Investigators will take these statements into consideration.</a:t>
            </a:r>
            <a:endParaRPr sz="1600"/>
          </a:p>
          <a:p>
            <a:pPr indent="-336550" lvl="0" marL="457200" rtl="0" algn="l">
              <a:spcBef>
                <a:spcPts val="1000"/>
              </a:spcBef>
              <a:spcAft>
                <a:spcPts val="0"/>
              </a:spcAft>
              <a:buSzPts val="1700"/>
              <a:buChar char="●"/>
            </a:pPr>
            <a:r>
              <a:rPr lang="en" sz="1700"/>
              <a:t>After the parties have submitted their statements or the ten (10) calendar days have past, the Investigative report will be given to the Title IX Coordinator.</a:t>
            </a:r>
            <a:endParaRPr sz="1700"/>
          </a:p>
          <a:p>
            <a:pPr indent="-336550" lvl="0" marL="457200" rtl="0" algn="l">
              <a:spcBef>
                <a:spcPts val="1000"/>
              </a:spcBef>
              <a:spcAft>
                <a:spcPts val="1000"/>
              </a:spcAft>
              <a:buSzPts val="1700"/>
              <a:buChar char="●"/>
            </a:pPr>
            <a:r>
              <a:rPr lang="en" sz="1700"/>
              <a:t>It is the responsibility of the Title IX Coordinator to provide the Investigative report to the Live-Hearing Decision-Maker.</a:t>
            </a:r>
            <a:endParaRPr sz="1700"/>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71"/>
          <p:cNvSpPr txBox="1"/>
          <p:nvPr>
            <p:ph type="title"/>
          </p:nvPr>
        </p:nvSpPr>
        <p:spPr>
          <a:xfrm>
            <a:off x="380590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Grievance Process Step 13</a:t>
            </a:r>
            <a:endParaRPr sz="1600"/>
          </a:p>
          <a:p>
            <a:pPr indent="0" lvl="0" marL="0" rtl="0" algn="ctr">
              <a:spcBef>
                <a:spcPts val="0"/>
              </a:spcBef>
              <a:spcAft>
                <a:spcPts val="0"/>
              </a:spcAft>
              <a:buNone/>
            </a:pPr>
            <a:r>
              <a:rPr lang="en" sz="2100"/>
              <a:t>Live-Hearing Conducted</a:t>
            </a:r>
            <a:endParaRPr sz="2100"/>
          </a:p>
        </p:txBody>
      </p:sp>
      <p:sp>
        <p:nvSpPr>
          <p:cNvPr id="416" name="Google Shape;416;p71"/>
          <p:cNvSpPr txBox="1"/>
          <p:nvPr>
            <p:ph idx="1" type="body"/>
          </p:nvPr>
        </p:nvSpPr>
        <p:spPr>
          <a:xfrm>
            <a:off x="57400" y="729800"/>
            <a:ext cx="89865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Once the Live-Hearing Decision-Maker is in possession of the Investigative Report, they will conduct the live-hearing.</a:t>
            </a:r>
            <a:endParaRPr sz="1400"/>
          </a:p>
          <a:p>
            <a:pPr indent="-317500" lvl="0" marL="457200" rtl="0" algn="l">
              <a:spcBef>
                <a:spcPts val="1000"/>
              </a:spcBef>
              <a:spcAft>
                <a:spcPts val="0"/>
              </a:spcAft>
              <a:buSzPts val="1400"/>
              <a:buChar char="●"/>
            </a:pPr>
            <a:r>
              <a:rPr lang="en" sz="1400"/>
              <a:t>The Live-Hearing must include a cross-examination of the evidence, witness(es), and the statements obtained </a:t>
            </a:r>
            <a:r>
              <a:rPr lang="en" sz="1400"/>
              <a:t>during</a:t>
            </a:r>
            <a:r>
              <a:rPr lang="en" sz="1400"/>
              <a:t> the investigation.</a:t>
            </a:r>
            <a:endParaRPr sz="1400"/>
          </a:p>
          <a:p>
            <a:pPr indent="-311150" lvl="1" marL="914400" rtl="0" algn="l">
              <a:spcBef>
                <a:spcPts val="1000"/>
              </a:spcBef>
              <a:spcAft>
                <a:spcPts val="0"/>
              </a:spcAft>
              <a:buSzPts val="1300"/>
              <a:buChar char="●"/>
            </a:pPr>
            <a:r>
              <a:rPr lang="en" sz="1300"/>
              <a:t>The cross-examination is conducted by the party’s advisor. At NO time will the reporting parties themselves directly question the other.</a:t>
            </a:r>
            <a:endParaRPr sz="1300"/>
          </a:p>
          <a:p>
            <a:pPr indent="-317500" lvl="0" marL="457200" rtl="0" algn="l">
              <a:spcBef>
                <a:spcPts val="1000"/>
              </a:spcBef>
              <a:spcAft>
                <a:spcPts val="0"/>
              </a:spcAft>
              <a:buSzPts val="1400"/>
              <a:buChar char="●"/>
            </a:pPr>
            <a:r>
              <a:rPr lang="en" sz="1400"/>
              <a:t>The cross-examination must be conducted directly, orally, and in real time. Additionally, the live-hearing may be conducted with all parties physically present in the same locations or virtually through the assistance of technology.</a:t>
            </a:r>
            <a:endParaRPr sz="1400"/>
          </a:p>
          <a:p>
            <a:pPr indent="-311150" lvl="1" marL="914400" rtl="0" algn="l">
              <a:spcBef>
                <a:spcPts val="1000"/>
              </a:spcBef>
              <a:spcAft>
                <a:spcPts val="0"/>
              </a:spcAft>
              <a:buSzPts val="1300"/>
              <a:buChar char="●"/>
            </a:pPr>
            <a:r>
              <a:rPr lang="en" sz="1300"/>
              <a:t>If the live-hearing is </a:t>
            </a:r>
            <a:r>
              <a:rPr lang="en" sz="1300"/>
              <a:t>held</a:t>
            </a:r>
            <a:r>
              <a:rPr lang="en" sz="1300"/>
              <a:t> virtually, then the technology used must allow the live-hearing to sill be held in real time. Additionally, all involved in the Live-Hearing must see and hear each other, and all witnesses.</a:t>
            </a:r>
            <a:endParaRPr sz="1300"/>
          </a:p>
          <a:p>
            <a:pPr indent="-317500" lvl="0" marL="457200" rtl="0" algn="l">
              <a:spcBef>
                <a:spcPts val="1000"/>
              </a:spcBef>
              <a:spcAft>
                <a:spcPts val="1000"/>
              </a:spcAft>
              <a:buSzPts val="1400"/>
              <a:buChar char="●"/>
            </a:pPr>
            <a:r>
              <a:rPr lang="en" sz="1400"/>
              <a:t>The Live-hearing must either be transcribed or recorded with the use of audio/visual technology. The transcript or recording will be provided to the reporting parties and their advisors for the review.</a:t>
            </a:r>
            <a:endParaRPr sz="1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800800" y="2393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a:t>Sexual Harassment Defined</a:t>
            </a:r>
            <a:endParaRPr b="1"/>
          </a:p>
        </p:txBody>
      </p:sp>
      <p:sp>
        <p:nvSpPr>
          <p:cNvPr id="87" name="Google Shape;87;p18"/>
          <p:cNvSpPr txBox="1"/>
          <p:nvPr>
            <p:ph idx="1" type="body"/>
          </p:nvPr>
        </p:nvSpPr>
        <p:spPr>
          <a:xfrm>
            <a:off x="268000" y="812075"/>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Title IX utilizes a three-pronged, meaning for sexual harassment to occur, one or more of the following must apply:</a:t>
            </a:r>
            <a:endParaRPr sz="1600"/>
          </a:p>
          <a:p>
            <a:pPr indent="-330200" lvl="1" marL="914400" rtl="0" algn="l">
              <a:spcBef>
                <a:spcPts val="1000"/>
              </a:spcBef>
              <a:spcAft>
                <a:spcPts val="0"/>
              </a:spcAft>
              <a:buSzPts val="1600"/>
              <a:buAutoNum type="arabicParenR"/>
            </a:pPr>
            <a:r>
              <a:rPr lang="en" sz="1600"/>
              <a:t>An employee of the recipient conditioning the provision of an aid, benefit, or service of the recipient on an individual’s participation in unwelcome sexual conduct;</a:t>
            </a:r>
            <a:endParaRPr sz="1600"/>
          </a:p>
          <a:p>
            <a:pPr indent="-330200" lvl="1" marL="914400" rtl="0" algn="l">
              <a:spcBef>
                <a:spcPts val="1000"/>
              </a:spcBef>
              <a:spcAft>
                <a:spcPts val="0"/>
              </a:spcAft>
              <a:buSzPts val="1600"/>
              <a:buAutoNum type="arabicParenR"/>
            </a:pPr>
            <a:r>
              <a:rPr lang="en" sz="1600"/>
              <a:t>Unwelcome conduct determined by a reasonable person to be so severe, pervasive, and objectively offensive that it effectively denis a person equal access to the recipient’s education program or activity; or</a:t>
            </a:r>
            <a:endParaRPr sz="1600"/>
          </a:p>
          <a:p>
            <a:pPr indent="-330200" lvl="1" marL="914400" rtl="0" algn="l">
              <a:spcBef>
                <a:spcPts val="1600"/>
              </a:spcBef>
              <a:spcAft>
                <a:spcPts val="1000"/>
              </a:spcAft>
              <a:buSzPts val="1600"/>
              <a:buAutoNum type="arabicParenR"/>
            </a:pPr>
            <a:r>
              <a:rPr lang="en" sz="1600"/>
              <a:t>“Sexual assault” as defined in 20 U.S.C. 1092(f)(6)(A)(v), “dating violence” as defined in 34 U.S.C. 12291(a)(10), “domestic violence” as defined in 34 U.S.C 12291(a)(8), or “stalking” as defined in 34 U.S.C. 12291(a)(30).</a:t>
            </a:r>
            <a:endParaRPr sz="1600"/>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0" name="Shape 420"/>
        <p:cNvGrpSpPr/>
        <p:nvPr/>
      </p:nvGrpSpPr>
      <p:grpSpPr>
        <a:xfrm>
          <a:off x="0" y="0"/>
          <a:ext cx="0" cy="0"/>
          <a:chOff x="0" y="0"/>
          <a:chExt cx="0" cy="0"/>
        </a:xfrm>
      </p:grpSpPr>
      <p:sp>
        <p:nvSpPr>
          <p:cNvPr id="421" name="Google Shape;421;p72"/>
          <p:cNvSpPr txBox="1"/>
          <p:nvPr>
            <p:ph type="title"/>
          </p:nvPr>
        </p:nvSpPr>
        <p:spPr>
          <a:xfrm>
            <a:off x="3805875" y="-38275"/>
            <a:ext cx="5238000" cy="363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700"/>
              <a:t>Grievance Process Step 14</a:t>
            </a:r>
            <a:endParaRPr b="1" sz="1300"/>
          </a:p>
          <a:p>
            <a:pPr indent="0" lvl="0" marL="0" rtl="0" algn="ctr">
              <a:spcBef>
                <a:spcPts val="0"/>
              </a:spcBef>
              <a:spcAft>
                <a:spcPts val="0"/>
              </a:spcAft>
              <a:buNone/>
            </a:pPr>
            <a:r>
              <a:rPr b="1" lang="en" sz="1300"/>
              <a:t>Decision-Maker </a:t>
            </a:r>
            <a:r>
              <a:rPr b="1" lang="en" sz="1300"/>
              <a:t>completes</a:t>
            </a:r>
            <a:r>
              <a:rPr b="1" lang="en" sz="1300"/>
              <a:t> the written determination of responsibility</a:t>
            </a:r>
            <a:endParaRPr b="1" sz="1300"/>
          </a:p>
        </p:txBody>
      </p:sp>
      <p:sp>
        <p:nvSpPr>
          <p:cNvPr id="422" name="Google Shape;422;p72"/>
          <p:cNvSpPr txBox="1"/>
          <p:nvPr>
            <p:ph idx="1" type="body"/>
          </p:nvPr>
        </p:nvSpPr>
        <p:spPr>
          <a:xfrm>
            <a:off x="311700" y="758500"/>
            <a:ext cx="8520600" cy="34164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Char char="●"/>
            </a:pPr>
            <a:r>
              <a:rPr lang="en" sz="1700"/>
              <a:t>At the conclusion of the Live-Hearing, it is the responsibility of the Live-Hearing Decision-Maker to complete the written determination of responsibility.</a:t>
            </a:r>
            <a:endParaRPr sz="1700"/>
          </a:p>
          <a:p>
            <a:pPr indent="-336550" lvl="0" marL="457200" rtl="0" algn="l">
              <a:spcBef>
                <a:spcPts val="1000"/>
              </a:spcBef>
              <a:spcAft>
                <a:spcPts val="0"/>
              </a:spcAft>
              <a:buSzPts val="1700"/>
              <a:buChar char="●"/>
            </a:pPr>
            <a:r>
              <a:rPr lang="en" sz="1700"/>
              <a:t>The written determination of the responsibility must be issued within fourteen (14) calendar days.</a:t>
            </a:r>
            <a:endParaRPr sz="1700"/>
          </a:p>
          <a:p>
            <a:pPr indent="-336550" lvl="0" marL="457200" rtl="0" algn="l">
              <a:spcBef>
                <a:spcPts val="1000"/>
              </a:spcBef>
              <a:spcAft>
                <a:spcPts val="0"/>
              </a:spcAft>
              <a:buSzPts val="1700"/>
              <a:buChar char="●"/>
            </a:pPr>
            <a:r>
              <a:rPr lang="en" sz="1700"/>
              <a:t>The written determination of responsibility informs the reporting parties of the outcome of the Grievance Procedure.</a:t>
            </a:r>
            <a:endParaRPr sz="1700"/>
          </a:p>
          <a:p>
            <a:pPr indent="-330200" lvl="1" marL="914400" rtl="0" algn="l">
              <a:spcBef>
                <a:spcPts val="1000"/>
              </a:spcBef>
              <a:spcAft>
                <a:spcPts val="0"/>
              </a:spcAft>
              <a:buSzPts val="1600"/>
              <a:buChar char="●"/>
            </a:pPr>
            <a:r>
              <a:rPr lang="en" sz="1600"/>
              <a:t>I.e., is the respondent, responsible or not responsible for the alleged incident outlined in the filed complaint.</a:t>
            </a:r>
            <a:endParaRPr sz="1600"/>
          </a:p>
          <a:p>
            <a:pPr indent="-336550" lvl="0" marL="457200" rtl="0" algn="l">
              <a:spcBef>
                <a:spcPts val="1000"/>
              </a:spcBef>
              <a:spcAft>
                <a:spcPts val="1000"/>
              </a:spcAft>
              <a:buSzPts val="1700"/>
              <a:buChar char="●"/>
            </a:pPr>
            <a:r>
              <a:rPr lang="en" sz="1700"/>
              <a:t>The Decision-Maker must submit the written determination of responsibility to the Title IX Coordinator, the reporting parties, and the advisors simultaneously.</a:t>
            </a:r>
            <a:endParaRPr sz="1700"/>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6" name="Shape 426"/>
        <p:cNvGrpSpPr/>
        <p:nvPr/>
      </p:nvGrpSpPr>
      <p:grpSpPr>
        <a:xfrm>
          <a:off x="0" y="0"/>
          <a:ext cx="0" cy="0"/>
          <a:chOff x="0" y="0"/>
          <a:chExt cx="0" cy="0"/>
        </a:xfrm>
      </p:grpSpPr>
      <p:sp>
        <p:nvSpPr>
          <p:cNvPr id="427" name="Google Shape;427;p73"/>
          <p:cNvSpPr txBox="1"/>
          <p:nvPr>
            <p:ph type="title"/>
          </p:nvPr>
        </p:nvSpPr>
        <p:spPr>
          <a:xfrm>
            <a:off x="3720725" y="0"/>
            <a:ext cx="53805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600"/>
              <a:t>Grievance Process Step 15</a:t>
            </a:r>
            <a:endParaRPr b="1" sz="1300"/>
          </a:p>
          <a:p>
            <a:pPr indent="0" lvl="0" marL="0" rtl="0" algn="ctr">
              <a:spcBef>
                <a:spcPts val="0"/>
              </a:spcBef>
              <a:spcAft>
                <a:spcPts val="0"/>
              </a:spcAft>
              <a:buNone/>
            </a:pPr>
            <a:r>
              <a:rPr b="1" lang="en" sz="1500"/>
              <a:t>If necessary, determination of responsibility appealed</a:t>
            </a:r>
            <a:endParaRPr b="1" sz="1500"/>
          </a:p>
        </p:txBody>
      </p:sp>
      <p:sp>
        <p:nvSpPr>
          <p:cNvPr id="428" name="Google Shape;428;p73"/>
          <p:cNvSpPr txBox="1"/>
          <p:nvPr>
            <p:ph idx="1" type="body"/>
          </p:nvPr>
        </p:nvSpPr>
        <p:spPr>
          <a:xfrm>
            <a:off x="258425" y="79675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Per Title 4, Chapter 8, Section 13, of the Board of Regents Handbook, any party has five (5) calendar days to appeal the dismissal of the complaint.</a:t>
            </a:r>
            <a:endParaRPr/>
          </a:p>
          <a:p>
            <a:pPr indent="-342900" lvl="0" marL="457200" rtl="0" algn="l">
              <a:spcBef>
                <a:spcPts val="1000"/>
              </a:spcBef>
              <a:spcAft>
                <a:spcPts val="0"/>
              </a:spcAft>
              <a:buSzPts val="1800"/>
              <a:buChar char="●"/>
            </a:pPr>
            <a:r>
              <a:rPr lang="en"/>
              <a:t>An appeal can only be filed if it is based on the following:</a:t>
            </a:r>
            <a:endParaRPr/>
          </a:p>
          <a:p>
            <a:pPr indent="-323850" lvl="1" marL="914400" rtl="0" algn="l">
              <a:spcBef>
                <a:spcPts val="1000"/>
              </a:spcBef>
              <a:spcAft>
                <a:spcPts val="0"/>
              </a:spcAft>
              <a:buSzPts val="1500"/>
              <a:buChar char="●"/>
            </a:pPr>
            <a:r>
              <a:rPr lang="en" sz="1500"/>
              <a:t>Procedural irregularity that affected the outcome of the matter;</a:t>
            </a:r>
            <a:endParaRPr sz="1500"/>
          </a:p>
          <a:p>
            <a:pPr indent="-323850" lvl="1" marL="914400" rtl="0" algn="l">
              <a:spcBef>
                <a:spcPts val="1000"/>
              </a:spcBef>
              <a:spcAft>
                <a:spcPts val="0"/>
              </a:spcAft>
              <a:buSzPts val="1500"/>
              <a:buChar char="●"/>
            </a:pPr>
            <a:r>
              <a:rPr lang="en" sz="1500"/>
              <a:t>New evidence that was not reasonably available at the time the determination regarding responsibility or dismissal was made, that could affect the outcome of the matter;</a:t>
            </a:r>
            <a:endParaRPr sz="1500"/>
          </a:p>
          <a:p>
            <a:pPr indent="-323850" lvl="1" marL="914400" rtl="0" algn="l">
              <a:spcBef>
                <a:spcPts val="1000"/>
              </a:spcBef>
              <a:spcAft>
                <a:spcPts val="0"/>
              </a:spcAft>
              <a:buSzPts val="1500"/>
              <a:buChar char="●"/>
            </a:pPr>
            <a:r>
              <a:rPr lang="en" sz="1500"/>
              <a:t>The Title IX Coordinator, investigator(s), or hearing officer(s) had a conflict of interest or bias that affected the outcome of the matter</a:t>
            </a:r>
            <a:endParaRPr sz="1500"/>
          </a:p>
          <a:p>
            <a:pPr indent="-342900" lvl="0" marL="457200" rtl="0" algn="l">
              <a:spcBef>
                <a:spcPts val="1000"/>
              </a:spcBef>
              <a:spcAft>
                <a:spcPts val="1000"/>
              </a:spcAft>
              <a:buSzPts val="1800"/>
              <a:buChar char="●"/>
            </a:pPr>
            <a:r>
              <a:rPr lang="en"/>
              <a:t>If any appeal has been filed based on the above, then all parties involved must be notified, simultaneously, that an appeal has been filed.</a:t>
            </a:r>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74"/>
          <p:cNvSpPr txBox="1"/>
          <p:nvPr>
            <p:ph type="title"/>
          </p:nvPr>
        </p:nvSpPr>
        <p:spPr>
          <a:xfrm>
            <a:off x="3777250" y="3005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300"/>
              <a:t>Grievance Process Step 15 Continued</a:t>
            </a:r>
            <a:endParaRPr sz="2300"/>
          </a:p>
        </p:txBody>
      </p:sp>
      <p:sp>
        <p:nvSpPr>
          <p:cNvPr id="434" name="Google Shape;434;p74"/>
          <p:cNvSpPr txBox="1"/>
          <p:nvPr>
            <p:ph idx="1" type="body"/>
          </p:nvPr>
        </p:nvSpPr>
        <p:spPr>
          <a:xfrm>
            <a:off x="311700" y="758475"/>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The Decision-Maker for this appeal must be an individual who has not been involved in the Grievance Process at this point.</a:t>
            </a:r>
            <a:endParaRPr sz="1600"/>
          </a:p>
          <a:p>
            <a:pPr indent="-323850" lvl="1" marL="914400" rtl="0" algn="l">
              <a:spcBef>
                <a:spcPts val="1000"/>
              </a:spcBef>
              <a:spcAft>
                <a:spcPts val="0"/>
              </a:spcAft>
              <a:buSzPts val="1500"/>
              <a:buChar char="●"/>
            </a:pPr>
            <a:r>
              <a:rPr lang="en" sz="1500"/>
              <a:t>I.e., the Determination Appeal Decision-Maker may NOT be the Title IX Coordinator, Title IX Investigator, Dismissal </a:t>
            </a:r>
            <a:r>
              <a:rPr lang="en" sz="1500"/>
              <a:t>Appeal</a:t>
            </a:r>
            <a:r>
              <a:rPr lang="en" sz="1500"/>
              <a:t> Decision-Maker, or Live-Hearing Decision-Maker.</a:t>
            </a:r>
            <a:endParaRPr sz="1500"/>
          </a:p>
          <a:p>
            <a:pPr indent="-330200" lvl="0" marL="457200" rtl="0" algn="l">
              <a:spcBef>
                <a:spcPts val="1000"/>
              </a:spcBef>
              <a:spcAft>
                <a:spcPts val="0"/>
              </a:spcAft>
              <a:buSzPts val="1600"/>
              <a:buChar char="●"/>
            </a:pPr>
            <a:r>
              <a:rPr lang="en" sz="1600"/>
              <a:t>During the appeal process, all parties must have an equal opportunity to submit a written statement in support of, or challenging, the determination decision. This written statement must be submitted within five (5) calendar days of the determination notice.</a:t>
            </a:r>
            <a:endParaRPr sz="1600"/>
          </a:p>
          <a:p>
            <a:pPr indent="-330200" lvl="0" marL="457200" rtl="0" algn="l">
              <a:spcBef>
                <a:spcPts val="1000"/>
              </a:spcBef>
              <a:spcAft>
                <a:spcPts val="1000"/>
              </a:spcAft>
              <a:buSzPts val="1600"/>
              <a:buChar char="●"/>
            </a:pPr>
            <a:r>
              <a:rPr lang="en" sz="1600"/>
              <a:t>After the parties have submitted their written statement or the deadline to submit their statement has passed, the Appeal Decision-Maker must issue a written decision within five (5) calendar days to the reporting parties, simultaneously, describing the result of the appeal and rationale for the result.</a:t>
            </a:r>
            <a:endParaRPr sz="1600"/>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8" name="Shape 438"/>
        <p:cNvGrpSpPr/>
        <p:nvPr/>
      </p:nvGrpSpPr>
      <p:grpSpPr>
        <a:xfrm>
          <a:off x="0" y="0"/>
          <a:ext cx="0" cy="0"/>
          <a:chOff x="0" y="0"/>
          <a:chExt cx="0" cy="0"/>
        </a:xfrm>
      </p:grpSpPr>
      <p:sp>
        <p:nvSpPr>
          <p:cNvPr id="439" name="Google Shape;439;p75"/>
          <p:cNvSpPr txBox="1"/>
          <p:nvPr>
            <p:ph type="title"/>
          </p:nvPr>
        </p:nvSpPr>
        <p:spPr>
          <a:xfrm>
            <a:off x="3825050"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300"/>
              <a:t>Grievance Process Step 16</a:t>
            </a:r>
            <a:endParaRPr sz="1400"/>
          </a:p>
          <a:p>
            <a:pPr indent="0" lvl="0" marL="0" rtl="0" algn="ctr">
              <a:spcBef>
                <a:spcPts val="0"/>
              </a:spcBef>
              <a:spcAft>
                <a:spcPts val="0"/>
              </a:spcAft>
              <a:buNone/>
            </a:pPr>
            <a:r>
              <a:rPr lang="en" sz="1900"/>
              <a:t>If necessary, sanctions and remedies applied</a:t>
            </a:r>
            <a:endParaRPr sz="1900"/>
          </a:p>
        </p:txBody>
      </p:sp>
      <p:sp>
        <p:nvSpPr>
          <p:cNvPr id="440" name="Google Shape;440;p75"/>
          <p:cNvSpPr txBox="1"/>
          <p:nvPr>
            <p:ph idx="1" type="body"/>
          </p:nvPr>
        </p:nvSpPr>
        <p:spPr>
          <a:xfrm>
            <a:off x="311700" y="758500"/>
            <a:ext cx="8520600" cy="34164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sz="1300"/>
              <a:t>The written determination of responsibility is considered final when:</a:t>
            </a:r>
            <a:endParaRPr sz="1300"/>
          </a:p>
          <a:p>
            <a:pPr indent="-304800" lvl="1" marL="914400" rtl="0" algn="l">
              <a:spcBef>
                <a:spcPts val="1000"/>
              </a:spcBef>
              <a:spcAft>
                <a:spcPts val="0"/>
              </a:spcAft>
              <a:buSzPts val="1200"/>
              <a:buChar char="●"/>
            </a:pPr>
            <a:r>
              <a:rPr lang="en" sz="1200"/>
              <a:t>The date to file an appeal has expired</a:t>
            </a:r>
            <a:endParaRPr sz="1200"/>
          </a:p>
          <a:p>
            <a:pPr indent="-304800" lvl="1" marL="914400" rtl="0" algn="l">
              <a:spcBef>
                <a:spcPts val="1000"/>
              </a:spcBef>
              <a:spcAft>
                <a:spcPts val="0"/>
              </a:spcAft>
              <a:buSzPts val="1200"/>
              <a:buChar char="●"/>
            </a:pPr>
            <a:r>
              <a:rPr lang="en" sz="1200"/>
              <a:t>The appeal process is completed</a:t>
            </a:r>
            <a:endParaRPr sz="1200"/>
          </a:p>
          <a:p>
            <a:pPr indent="-311150" lvl="0" marL="457200" rtl="0" algn="l">
              <a:spcBef>
                <a:spcPts val="1000"/>
              </a:spcBef>
              <a:spcAft>
                <a:spcPts val="0"/>
              </a:spcAft>
              <a:buSzPts val="1300"/>
              <a:buChar char="●"/>
            </a:pPr>
            <a:r>
              <a:rPr lang="en" sz="1300"/>
              <a:t>Only when the written determination of responsibility is finalized may sanctions and/or remedies be applied.</a:t>
            </a:r>
            <a:endParaRPr sz="1300"/>
          </a:p>
          <a:p>
            <a:pPr indent="-311150" lvl="0" marL="457200" rtl="0" algn="l">
              <a:spcBef>
                <a:spcPts val="1000"/>
              </a:spcBef>
              <a:spcAft>
                <a:spcPts val="0"/>
              </a:spcAft>
              <a:buSzPts val="1300"/>
              <a:buChar char="●"/>
            </a:pPr>
            <a:r>
              <a:rPr lang="en" sz="1300"/>
              <a:t>If there are sanctions, then the Decision-maker will notify the appropriate personnel of the sanctions to be enforced.</a:t>
            </a:r>
            <a:endParaRPr sz="1300"/>
          </a:p>
          <a:p>
            <a:pPr indent="-304800" lvl="1" marL="914400" rtl="0" algn="l">
              <a:spcBef>
                <a:spcPts val="1000"/>
              </a:spcBef>
              <a:spcAft>
                <a:spcPts val="0"/>
              </a:spcAft>
              <a:buSzPts val="1200"/>
              <a:buChar char="●"/>
            </a:pPr>
            <a:r>
              <a:rPr lang="en" sz="1200"/>
              <a:t>I.e., if the student is determined responsible , then student conduct will be notified.</a:t>
            </a:r>
            <a:endParaRPr sz="1200"/>
          </a:p>
          <a:p>
            <a:pPr indent="-304800" lvl="1" marL="914400" rtl="0" algn="l">
              <a:spcBef>
                <a:spcPts val="1000"/>
              </a:spcBef>
              <a:spcAft>
                <a:spcPts val="0"/>
              </a:spcAft>
              <a:buSzPts val="1200"/>
              <a:buChar char="●"/>
            </a:pPr>
            <a:r>
              <a:rPr lang="en" sz="1200"/>
              <a:t>If employee, the department/supervisor will be notified</a:t>
            </a:r>
            <a:endParaRPr sz="1200"/>
          </a:p>
          <a:p>
            <a:pPr indent="-311150" lvl="0" marL="457200" rtl="0" algn="l">
              <a:spcBef>
                <a:spcPts val="1000"/>
              </a:spcBef>
              <a:spcAft>
                <a:spcPts val="0"/>
              </a:spcAft>
              <a:buSzPts val="1300"/>
              <a:buChar char="●"/>
            </a:pPr>
            <a:r>
              <a:rPr lang="en" sz="1300"/>
              <a:t>The Decision-Maker will not provide all information regarding the complaint.</a:t>
            </a:r>
            <a:endParaRPr sz="1300"/>
          </a:p>
          <a:p>
            <a:pPr indent="-304800" lvl="1" marL="914400" rtl="0" algn="l">
              <a:spcBef>
                <a:spcPts val="1000"/>
              </a:spcBef>
              <a:spcAft>
                <a:spcPts val="0"/>
              </a:spcAft>
              <a:buSzPts val="1200"/>
              <a:buChar char="●"/>
            </a:pPr>
            <a:r>
              <a:rPr lang="en" sz="1200"/>
              <a:t>ONLY the applicable sanctions may be given.</a:t>
            </a:r>
            <a:endParaRPr sz="1200"/>
          </a:p>
          <a:p>
            <a:pPr indent="-311150" lvl="0" marL="457200" rtl="0" algn="l">
              <a:spcBef>
                <a:spcPts val="1000"/>
              </a:spcBef>
              <a:spcAft>
                <a:spcPts val="1000"/>
              </a:spcAft>
              <a:buSzPts val="1300"/>
              <a:buChar char="●"/>
            </a:pPr>
            <a:r>
              <a:rPr lang="en" sz="1300"/>
              <a:t>It is the responsibility of the Title IX Coordinator to apply any remedies, if applicable.</a:t>
            </a:r>
            <a:endParaRPr sz="1300"/>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p76"/>
          <p:cNvSpPr txBox="1"/>
          <p:nvPr>
            <p:ph type="title"/>
          </p:nvPr>
        </p:nvSpPr>
        <p:spPr>
          <a:xfrm>
            <a:off x="3786800" y="-382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1600"/>
              <a:t>Grievance Process Step 17</a:t>
            </a:r>
            <a:endParaRPr b="1" sz="1600"/>
          </a:p>
          <a:p>
            <a:pPr indent="0" lvl="0" marL="0" rtl="0" algn="ctr">
              <a:spcBef>
                <a:spcPts val="0"/>
              </a:spcBef>
              <a:spcAft>
                <a:spcPts val="0"/>
              </a:spcAft>
              <a:buNone/>
            </a:pPr>
            <a:r>
              <a:rPr lang="en" sz="1400"/>
              <a:t>If necessary, Title IX Coordinator follow-up with department to ensure sanctions/remedies applied</a:t>
            </a:r>
            <a:endParaRPr sz="1400"/>
          </a:p>
        </p:txBody>
      </p:sp>
      <p:sp>
        <p:nvSpPr>
          <p:cNvPr id="446" name="Google Shape;446;p76"/>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It is the </a:t>
            </a:r>
            <a:r>
              <a:rPr lang="en"/>
              <a:t>responsibility</a:t>
            </a:r>
            <a:r>
              <a:rPr lang="en"/>
              <a:t> of the Title IX Coordinator to ensure all remedies and/or sanctions have been issued.</a:t>
            </a:r>
            <a:endParaRPr/>
          </a:p>
          <a:p>
            <a:pPr indent="-342900" lvl="0" marL="457200" rtl="0" algn="l">
              <a:spcBef>
                <a:spcPts val="1000"/>
              </a:spcBef>
              <a:spcAft>
                <a:spcPts val="1000"/>
              </a:spcAft>
              <a:buSzPts val="1800"/>
              <a:buChar char="●"/>
            </a:pPr>
            <a:r>
              <a:rPr lang="en"/>
              <a:t>Once all remedies and/or sanctions have been applied, the Grievance Procedure ends, and the case is closed.</a:t>
            </a:r>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0" name="Shape 450"/>
        <p:cNvGrpSpPr/>
        <p:nvPr/>
      </p:nvGrpSpPr>
      <p:grpSpPr>
        <a:xfrm>
          <a:off x="0" y="0"/>
          <a:ext cx="0" cy="0"/>
          <a:chOff x="0" y="0"/>
          <a:chExt cx="0" cy="0"/>
        </a:xfrm>
      </p:grpSpPr>
      <p:sp>
        <p:nvSpPr>
          <p:cNvPr id="451" name="Google Shape;451;p77"/>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5100"/>
              <a:t>The Title IX Investigator Role</a:t>
            </a:r>
            <a:endParaRPr sz="5100"/>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5" name="Shape 455"/>
        <p:cNvGrpSpPr/>
        <p:nvPr/>
      </p:nvGrpSpPr>
      <p:grpSpPr>
        <a:xfrm>
          <a:off x="0" y="0"/>
          <a:ext cx="0" cy="0"/>
          <a:chOff x="0" y="0"/>
          <a:chExt cx="0" cy="0"/>
        </a:xfrm>
      </p:grpSpPr>
      <p:sp>
        <p:nvSpPr>
          <p:cNvPr id="456" name="Google Shape;456;p78"/>
          <p:cNvSpPr txBox="1"/>
          <p:nvPr>
            <p:ph type="title"/>
          </p:nvPr>
        </p:nvSpPr>
        <p:spPr>
          <a:xfrm>
            <a:off x="3844175" y="2393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Role of the Investigator</a:t>
            </a:r>
            <a:endParaRPr/>
          </a:p>
        </p:txBody>
      </p:sp>
      <p:sp>
        <p:nvSpPr>
          <p:cNvPr id="457" name="Google Shape;457;p78"/>
          <p:cNvSpPr txBox="1"/>
          <p:nvPr>
            <p:ph idx="1" type="body"/>
          </p:nvPr>
        </p:nvSpPr>
        <p:spPr>
          <a:xfrm>
            <a:off x="311700" y="81205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As the Investigator you are charged will the task of collecting statement and evidence related to the complaint.</a:t>
            </a:r>
            <a:endParaRPr/>
          </a:p>
          <a:p>
            <a:pPr indent="-342900" lvl="0" marL="457200" rtl="0" algn="l">
              <a:spcBef>
                <a:spcPts val="1000"/>
              </a:spcBef>
              <a:spcAft>
                <a:spcPts val="0"/>
              </a:spcAft>
              <a:buSzPts val="1800"/>
              <a:buChar char="●"/>
            </a:pPr>
            <a:r>
              <a:rPr lang="en"/>
              <a:t>During the investigation, the reporting parties must have equal opportunity to submit statements, evidence, and provide witnesses.</a:t>
            </a:r>
            <a:endParaRPr/>
          </a:p>
          <a:p>
            <a:pPr indent="-317500" lvl="1" marL="914400" rtl="0" algn="l">
              <a:spcBef>
                <a:spcPts val="1000"/>
              </a:spcBef>
              <a:spcAft>
                <a:spcPts val="0"/>
              </a:spcAft>
              <a:buSzPts val="1400"/>
              <a:buChar char="●"/>
            </a:pPr>
            <a:r>
              <a:rPr lang="en"/>
              <a:t>The investigator must not restrict either the respondent nor complainant from discussing the allegations under investigation.</a:t>
            </a:r>
            <a:endParaRPr/>
          </a:p>
          <a:p>
            <a:pPr indent="-317500" lvl="2" marL="1371600" rtl="0" algn="l">
              <a:spcBef>
                <a:spcPts val="1000"/>
              </a:spcBef>
              <a:spcAft>
                <a:spcPts val="0"/>
              </a:spcAft>
              <a:buSzPts val="1400"/>
              <a:buChar char="■"/>
            </a:pPr>
            <a:r>
              <a:rPr lang="en"/>
              <a:t>The reporting parties have the right to discuss the allegations under investigation with others in order to obtain evidence supporting their statement or to receive necessary support/advice/advocacy.</a:t>
            </a:r>
            <a:endParaRPr/>
          </a:p>
          <a:p>
            <a:pPr indent="-317500" lvl="2" marL="1371600" rtl="0" algn="l">
              <a:spcBef>
                <a:spcPts val="1600"/>
              </a:spcBef>
              <a:spcAft>
                <a:spcPts val="1000"/>
              </a:spcAft>
              <a:buSzPts val="1400"/>
              <a:buChar char="■"/>
            </a:pPr>
            <a:r>
              <a:rPr lang="en"/>
              <a:t>The participation in a grievance process is often a difficult circumstance and the reporting party may need emotional or personal support.</a:t>
            </a:r>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1" name="Shape 461"/>
        <p:cNvGrpSpPr/>
        <p:nvPr/>
      </p:nvGrpSpPr>
      <p:grpSpPr>
        <a:xfrm>
          <a:off x="0" y="0"/>
          <a:ext cx="0" cy="0"/>
          <a:chOff x="0" y="0"/>
          <a:chExt cx="0" cy="0"/>
        </a:xfrm>
      </p:grpSpPr>
      <p:sp>
        <p:nvSpPr>
          <p:cNvPr id="462" name="Google Shape;462;p79"/>
          <p:cNvSpPr txBox="1"/>
          <p:nvPr>
            <p:ph type="title"/>
          </p:nvPr>
        </p:nvSpPr>
        <p:spPr>
          <a:xfrm>
            <a:off x="3781675" y="2393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Investigator Role Continued</a:t>
            </a:r>
            <a:endParaRPr/>
          </a:p>
        </p:txBody>
      </p:sp>
      <p:sp>
        <p:nvSpPr>
          <p:cNvPr id="463" name="Google Shape;463;p79"/>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The investigator will be responsible for:</a:t>
            </a:r>
            <a:endParaRPr/>
          </a:p>
          <a:p>
            <a:pPr indent="-330200" lvl="1" marL="914400" rtl="0" algn="l">
              <a:spcBef>
                <a:spcPts val="1000"/>
              </a:spcBef>
              <a:spcAft>
                <a:spcPts val="0"/>
              </a:spcAft>
              <a:buSzPts val="1600"/>
              <a:buChar char="●"/>
            </a:pPr>
            <a:r>
              <a:rPr lang="en" sz="1600"/>
              <a:t>Sending the Notice of Investigation(NOI)</a:t>
            </a:r>
            <a:endParaRPr sz="1600"/>
          </a:p>
          <a:p>
            <a:pPr indent="-330200" lvl="1" marL="914400" rtl="0" algn="l">
              <a:spcBef>
                <a:spcPts val="1000"/>
              </a:spcBef>
              <a:spcAft>
                <a:spcPts val="0"/>
              </a:spcAft>
              <a:buSzPts val="1600"/>
              <a:buChar char="●"/>
            </a:pPr>
            <a:r>
              <a:rPr lang="en" sz="1600"/>
              <a:t>Scheduling interviews</a:t>
            </a:r>
            <a:endParaRPr sz="1600"/>
          </a:p>
          <a:p>
            <a:pPr indent="-330200" lvl="1" marL="914400" rtl="0" algn="l">
              <a:spcBef>
                <a:spcPts val="1000"/>
              </a:spcBef>
              <a:spcAft>
                <a:spcPts val="0"/>
              </a:spcAft>
              <a:buSzPts val="1600"/>
              <a:buChar char="●"/>
            </a:pPr>
            <a:r>
              <a:rPr lang="en" sz="1600"/>
              <a:t>Ensuring the complaint being investigated is under the authority of the Title IX</a:t>
            </a:r>
            <a:endParaRPr sz="1600"/>
          </a:p>
          <a:p>
            <a:pPr indent="-330200" lvl="1" marL="914400" rtl="0" algn="l">
              <a:spcBef>
                <a:spcPts val="1000"/>
              </a:spcBef>
              <a:spcAft>
                <a:spcPts val="0"/>
              </a:spcAft>
              <a:buSzPts val="1600"/>
              <a:buChar char="●"/>
            </a:pPr>
            <a:r>
              <a:rPr lang="en" sz="1600"/>
              <a:t>Collecting and disseminating the evidence</a:t>
            </a:r>
            <a:endParaRPr sz="1600"/>
          </a:p>
          <a:p>
            <a:pPr indent="-330200" lvl="1" marL="914400" rtl="0" algn="l">
              <a:spcBef>
                <a:spcPts val="1600"/>
              </a:spcBef>
              <a:spcAft>
                <a:spcPts val="1000"/>
              </a:spcAft>
              <a:buSzPts val="1600"/>
              <a:buChar char="●"/>
            </a:pPr>
            <a:r>
              <a:rPr lang="en" sz="1600"/>
              <a:t>Writing the Investigative Report</a:t>
            </a:r>
            <a:endParaRPr sz="1600"/>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7" name="Shape 467"/>
        <p:cNvGrpSpPr/>
        <p:nvPr/>
      </p:nvGrpSpPr>
      <p:grpSpPr>
        <a:xfrm>
          <a:off x="0" y="0"/>
          <a:ext cx="0" cy="0"/>
          <a:chOff x="0" y="0"/>
          <a:chExt cx="0" cy="0"/>
        </a:xfrm>
      </p:grpSpPr>
      <p:sp>
        <p:nvSpPr>
          <p:cNvPr id="468" name="Google Shape;468;p80"/>
          <p:cNvSpPr txBox="1"/>
          <p:nvPr>
            <p:ph type="title"/>
          </p:nvPr>
        </p:nvSpPr>
        <p:spPr>
          <a:xfrm>
            <a:off x="3810325" y="2489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700"/>
              <a:t>The Notice of Investigation (NOI)</a:t>
            </a:r>
            <a:endParaRPr sz="2700"/>
          </a:p>
        </p:txBody>
      </p:sp>
      <p:sp>
        <p:nvSpPr>
          <p:cNvPr id="469" name="Google Shape;469;p80"/>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The Investigator must send the NOI once a complaint has been filed.</a:t>
            </a:r>
            <a:endParaRPr/>
          </a:p>
          <a:p>
            <a:pPr indent="-342900" lvl="0" marL="457200" rtl="0" algn="l">
              <a:spcBef>
                <a:spcPts val="1000"/>
              </a:spcBef>
              <a:spcAft>
                <a:spcPts val="0"/>
              </a:spcAft>
              <a:buSzPts val="1800"/>
              <a:buChar char="●"/>
            </a:pPr>
            <a:r>
              <a:rPr lang="en"/>
              <a:t>The NOI must include the following sufficient details:</a:t>
            </a:r>
            <a:endParaRPr/>
          </a:p>
          <a:p>
            <a:pPr indent="-330200" lvl="1" marL="914400" rtl="0" algn="l">
              <a:spcBef>
                <a:spcPts val="1000"/>
              </a:spcBef>
              <a:spcAft>
                <a:spcPts val="0"/>
              </a:spcAft>
              <a:buSzPts val="1600"/>
              <a:buChar char="●"/>
            </a:pPr>
            <a:r>
              <a:rPr lang="en" sz="1600"/>
              <a:t>The allegations that have been filed that </a:t>
            </a:r>
            <a:r>
              <a:rPr lang="en" sz="1600"/>
              <a:t>constitute</a:t>
            </a:r>
            <a:r>
              <a:rPr lang="en" sz="1600"/>
              <a:t> sexual harassment as defined by Title IX</a:t>
            </a:r>
            <a:endParaRPr sz="1600"/>
          </a:p>
          <a:p>
            <a:pPr indent="-330200" lvl="1" marL="914400" rtl="0" algn="l">
              <a:spcBef>
                <a:spcPts val="1000"/>
              </a:spcBef>
              <a:spcAft>
                <a:spcPts val="0"/>
              </a:spcAft>
              <a:buSzPts val="1600"/>
              <a:buChar char="●"/>
            </a:pPr>
            <a:r>
              <a:rPr lang="en" sz="1600"/>
              <a:t>Identities of the parties involved in the incident, if known</a:t>
            </a:r>
            <a:endParaRPr sz="1600"/>
          </a:p>
          <a:p>
            <a:pPr indent="-330200" lvl="1" marL="914400" rtl="0" algn="l">
              <a:spcBef>
                <a:spcPts val="1000"/>
              </a:spcBef>
              <a:spcAft>
                <a:spcPts val="0"/>
              </a:spcAft>
              <a:buSzPts val="1600"/>
              <a:buChar char="●"/>
            </a:pPr>
            <a:r>
              <a:rPr lang="en" sz="1600"/>
              <a:t>Date and location of alleged incident</a:t>
            </a:r>
            <a:endParaRPr sz="1600"/>
          </a:p>
          <a:p>
            <a:pPr indent="-342900" lvl="0" marL="457200" rtl="0" algn="l">
              <a:spcBef>
                <a:spcPts val="1000"/>
              </a:spcBef>
              <a:spcAft>
                <a:spcPts val="1000"/>
              </a:spcAft>
              <a:buSzPts val="1800"/>
              <a:buChar char="●"/>
            </a:pPr>
            <a:r>
              <a:rPr lang="en"/>
              <a:t>As the investigator you must notify the reporting parties if additional allegations will be investigated that were not listed in the original NOI.</a:t>
            </a:r>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3" name="Shape 473"/>
        <p:cNvGrpSpPr/>
        <p:nvPr/>
      </p:nvGrpSpPr>
      <p:grpSpPr>
        <a:xfrm>
          <a:off x="0" y="0"/>
          <a:ext cx="0" cy="0"/>
          <a:chOff x="0" y="0"/>
          <a:chExt cx="0" cy="0"/>
        </a:xfrm>
      </p:grpSpPr>
      <p:sp>
        <p:nvSpPr>
          <p:cNvPr id="474" name="Google Shape;474;p81"/>
          <p:cNvSpPr txBox="1"/>
          <p:nvPr>
            <p:ph type="title"/>
          </p:nvPr>
        </p:nvSpPr>
        <p:spPr>
          <a:xfrm>
            <a:off x="3777250" y="2489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NOI Continued</a:t>
            </a:r>
            <a:endParaRPr/>
          </a:p>
        </p:txBody>
      </p:sp>
      <p:sp>
        <p:nvSpPr>
          <p:cNvPr id="475" name="Google Shape;475;p81"/>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The NOI must also include:</a:t>
            </a:r>
            <a:endParaRPr b="1"/>
          </a:p>
          <a:p>
            <a:pPr indent="-323850" lvl="0" marL="457200" rtl="0" algn="l">
              <a:spcBef>
                <a:spcPts val="1000"/>
              </a:spcBef>
              <a:spcAft>
                <a:spcPts val="0"/>
              </a:spcAft>
              <a:buSzPts val="1500"/>
              <a:buChar char="●"/>
            </a:pPr>
            <a:r>
              <a:rPr lang="en" sz="1500"/>
              <a:t>A statement that the respondent is presumed not responsible for the alleged conduct and that a </a:t>
            </a:r>
            <a:r>
              <a:rPr lang="en" sz="1500"/>
              <a:t>determination</a:t>
            </a:r>
            <a:r>
              <a:rPr lang="en" sz="1500"/>
              <a:t> regarding responsibility is made at the conclusion of the complaint process.</a:t>
            </a:r>
            <a:endParaRPr sz="1500"/>
          </a:p>
          <a:p>
            <a:pPr indent="-323850" lvl="0" marL="457200" rtl="0" algn="l">
              <a:spcBef>
                <a:spcPts val="1000"/>
              </a:spcBef>
              <a:spcAft>
                <a:spcPts val="0"/>
              </a:spcAft>
              <a:buSzPts val="1500"/>
              <a:buChar char="●"/>
            </a:pPr>
            <a:r>
              <a:rPr lang="en" sz="1500"/>
              <a:t>Inform the parties that they may have an </a:t>
            </a:r>
            <a:r>
              <a:rPr lang="en" sz="1500"/>
              <a:t>advisor</a:t>
            </a:r>
            <a:r>
              <a:rPr lang="en" sz="1500"/>
              <a:t> of their choice, who may be, but is not required to be, an attorney.</a:t>
            </a:r>
            <a:endParaRPr sz="1500"/>
          </a:p>
          <a:p>
            <a:pPr indent="-323850" lvl="0" marL="457200" rtl="0" algn="l">
              <a:spcBef>
                <a:spcPts val="1000"/>
              </a:spcBef>
              <a:spcAft>
                <a:spcPts val="0"/>
              </a:spcAft>
              <a:buSzPts val="1500"/>
              <a:buChar char="●"/>
            </a:pPr>
            <a:r>
              <a:rPr lang="en" sz="1500"/>
              <a:t>Inform that the advisor will be apart of the entire process; will receive a copy of all related evidence; and must participate in the Live-hearing process.</a:t>
            </a:r>
            <a:endParaRPr sz="1500"/>
          </a:p>
          <a:p>
            <a:pPr indent="-323850" lvl="0" marL="457200" rtl="0" algn="l">
              <a:spcBef>
                <a:spcPts val="1000"/>
              </a:spcBef>
              <a:spcAft>
                <a:spcPts val="0"/>
              </a:spcAft>
              <a:buSzPts val="1500"/>
              <a:buChar char="●"/>
            </a:pPr>
            <a:r>
              <a:rPr lang="en" sz="1500"/>
              <a:t>A statement informing the parties of the prohibition against knowingly making false statement or submitting false information during the complaint process.</a:t>
            </a:r>
            <a:endParaRPr sz="1500"/>
          </a:p>
          <a:p>
            <a:pPr indent="-323850" lvl="0" marL="457200" rtl="0" algn="l">
              <a:spcBef>
                <a:spcPts val="1000"/>
              </a:spcBef>
              <a:spcAft>
                <a:spcPts val="1000"/>
              </a:spcAft>
              <a:buSzPts val="1500"/>
              <a:buChar char="●"/>
            </a:pPr>
            <a:r>
              <a:rPr lang="en" sz="1500"/>
              <a:t>A statement informing the parties that retaliation is illegal.</a:t>
            </a:r>
            <a:endParaRPr sz="15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867725" y="2393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Meaning of Prong 1</a:t>
            </a:r>
            <a:endParaRPr/>
          </a:p>
        </p:txBody>
      </p:sp>
      <p:sp>
        <p:nvSpPr>
          <p:cNvPr id="93" name="Google Shape;93;p19"/>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An employee of the recipient conditioning the provision of an aid, benefit, or service of the recipient on an individual’s participation in unwelcome sexual conduct</a:t>
            </a:r>
            <a:endParaRPr/>
          </a:p>
          <a:p>
            <a:pPr indent="-336550" lvl="1" marL="914400" rtl="0" algn="l">
              <a:spcBef>
                <a:spcPts val="1000"/>
              </a:spcBef>
              <a:spcAft>
                <a:spcPts val="0"/>
              </a:spcAft>
              <a:buSzPts val="1700"/>
              <a:buChar char="●"/>
            </a:pPr>
            <a:r>
              <a:rPr lang="en" sz="1700"/>
              <a:t>Quid Pro Quo</a:t>
            </a:r>
            <a:endParaRPr sz="1700"/>
          </a:p>
          <a:p>
            <a:pPr indent="-336550" lvl="2" marL="1371600" rtl="0" algn="l">
              <a:spcBef>
                <a:spcPts val="1000"/>
              </a:spcBef>
              <a:spcAft>
                <a:spcPts val="0"/>
              </a:spcAft>
              <a:buSzPts val="1700"/>
              <a:buChar char="●"/>
            </a:pPr>
            <a:r>
              <a:rPr lang="en" sz="1700"/>
              <a:t>This for That…</a:t>
            </a:r>
            <a:endParaRPr sz="1700"/>
          </a:p>
          <a:p>
            <a:pPr indent="-336550" lvl="1" marL="914400" rtl="0" algn="l">
              <a:spcBef>
                <a:spcPts val="1600"/>
              </a:spcBef>
              <a:spcAft>
                <a:spcPts val="1000"/>
              </a:spcAft>
              <a:buSzPts val="1700"/>
              <a:buChar char="●"/>
            </a:pPr>
            <a:r>
              <a:rPr lang="en" sz="1700"/>
              <a:t>One incident is sufficient to initiate a Title IX grievance process</a:t>
            </a:r>
            <a:endParaRPr sz="1700"/>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9" name="Shape 479"/>
        <p:cNvGrpSpPr/>
        <p:nvPr/>
      </p:nvGrpSpPr>
      <p:grpSpPr>
        <a:xfrm>
          <a:off x="0" y="0"/>
          <a:ext cx="0" cy="0"/>
          <a:chOff x="0" y="0"/>
          <a:chExt cx="0" cy="0"/>
        </a:xfrm>
      </p:grpSpPr>
      <p:sp>
        <p:nvSpPr>
          <p:cNvPr id="480" name="Google Shape;480;p82"/>
          <p:cNvSpPr txBox="1"/>
          <p:nvPr>
            <p:ph type="title"/>
          </p:nvPr>
        </p:nvSpPr>
        <p:spPr>
          <a:xfrm>
            <a:off x="3786825" y="2393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Scheduling Interviews</a:t>
            </a:r>
            <a:endParaRPr/>
          </a:p>
        </p:txBody>
      </p:sp>
      <p:sp>
        <p:nvSpPr>
          <p:cNvPr id="481" name="Google Shape;481;p82"/>
          <p:cNvSpPr txBox="1"/>
          <p:nvPr>
            <p:ph idx="1" type="body"/>
          </p:nvPr>
        </p:nvSpPr>
        <p:spPr>
          <a:xfrm>
            <a:off x="268000" y="81205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When </a:t>
            </a:r>
            <a:r>
              <a:rPr lang="en"/>
              <a:t>scheduling</a:t>
            </a:r>
            <a:r>
              <a:rPr lang="en"/>
              <a:t> the interviews with the reporting parties the investigator must:</a:t>
            </a:r>
            <a:endParaRPr/>
          </a:p>
          <a:p>
            <a:pPr indent="-317500" lvl="1" marL="914400" rtl="0" algn="l">
              <a:spcBef>
                <a:spcPts val="1000"/>
              </a:spcBef>
              <a:spcAft>
                <a:spcPts val="0"/>
              </a:spcAft>
              <a:buSzPts val="1400"/>
              <a:buChar char="●"/>
            </a:pPr>
            <a:r>
              <a:rPr lang="en"/>
              <a:t>Ensure appropriate time has passed between issuing the NOI and the scheduled interview.</a:t>
            </a:r>
            <a:endParaRPr/>
          </a:p>
          <a:p>
            <a:pPr indent="-317500" lvl="2" marL="1371600" rtl="0" algn="l">
              <a:spcBef>
                <a:spcPts val="1000"/>
              </a:spcBef>
              <a:spcAft>
                <a:spcPts val="0"/>
              </a:spcAft>
              <a:buSzPts val="1400"/>
              <a:buChar char="●"/>
            </a:pPr>
            <a:r>
              <a:rPr lang="en"/>
              <a:t>This time is necessary for the reporting party to prepare their statements, collect evidence supporting their statement, determine if they have witness, etc.</a:t>
            </a:r>
            <a:endParaRPr/>
          </a:p>
          <a:p>
            <a:pPr indent="-317500" lvl="1" marL="914400" rtl="0" algn="l">
              <a:spcBef>
                <a:spcPts val="1000"/>
              </a:spcBef>
              <a:spcAft>
                <a:spcPts val="0"/>
              </a:spcAft>
              <a:buSzPts val="1400"/>
              <a:buChar char="●"/>
            </a:pPr>
            <a:r>
              <a:rPr lang="en"/>
              <a:t>Ensure there is an advisor present</a:t>
            </a:r>
            <a:endParaRPr/>
          </a:p>
          <a:p>
            <a:pPr indent="-317500" lvl="2" marL="1371600" rtl="0" algn="l">
              <a:spcBef>
                <a:spcPts val="1000"/>
              </a:spcBef>
              <a:spcAft>
                <a:spcPts val="0"/>
              </a:spcAft>
              <a:buSzPts val="1400"/>
              <a:buChar char="●"/>
            </a:pPr>
            <a:r>
              <a:rPr lang="en"/>
              <a:t>The reporting parties may choose any individual to be their advisor. The only restriction is that the advisor must participate in the Live-Hearing.</a:t>
            </a:r>
            <a:endParaRPr/>
          </a:p>
          <a:p>
            <a:pPr indent="-317500" lvl="2" marL="1371600" rtl="0" algn="l">
              <a:spcBef>
                <a:spcPts val="1000"/>
              </a:spcBef>
              <a:spcAft>
                <a:spcPts val="0"/>
              </a:spcAft>
              <a:buSzPts val="1400"/>
              <a:buChar char="●"/>
            </a:pPr>
            <a:r>
              <a:rPr lang="en"/>
              <a:t>The chosen advisor, may be, nut not required to be, an attorney.</a:t>
            </a:r>
            <a:endParaRPr/>
          </a:p>
          <a:p>
            <a:pPr indent="-317500" lvl="2" marL="1371600" rtl="0" algn="l">
              <a:spcBef>
                <a:spcPts val="1600"/>
              </a:spcBef>
              <a:spcAft>
                <a:spcPts val="1000"/>
              </a:spcAft>
              <a:buSzPts val="1400"/>
              <a:buChar char="●"/>
            </a:pPr>
            <a:r>
              <a:rPr lang="en"/>
              <a:t>If an advisor is to be provided by WNC, then the advisor will not be an attorney.</a:t>
            </a:r>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5" name="Shape 485"/>
        <p:cNvGrpSpPr/>
        <p:nvPr/>
      </p:nvGrpSpPr>
      <p:grpSpPr>
        <a:xfrm>
          <a:off x="0" y="0"/>
          <a:ext cx="0" cy="0"/>
          <a:chOff x="0" y="0"/>
          <a:chExt cx="0" cy="0"/>
        </a:xfrm>
      </p:grpSpPr>
      <p:sp>
        <p:nvSpPr>
          <p:cNvPr id="486" name="Google Shape;486;p83"/>
          <p:cNvSpPr txBox="1"/>
          <p:nvPr>
            <p:ph type="title"/>
          </p:nvPr>
        </p:nvSpPr>
        <p:spPr>
          <a:xfrm>
            <a:off x="3777225" y="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100"/>
              <a:t>Ensure the complaint being investigated is under the authority of Title IX</a:t>
            </a:r>
            <a:endParaRPr sz="2100"/>
          </a:p>
        </p:txBody>
      </p:sp>
      <p:sp>
        <p:nvSpPr>
          <p:cNvPr id="487" name="Google Shape;487;p83"/>
          <p:cNvSpPr txBox="1"/>
          <p:nvPr>
            <p:ph idx="1" type="body"/>
          </p:nvPr>
        </p:nvSpPr>
        <p:spPr>
          <a:xfrm>
            <a:off x="311700" y="796750"/>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During the investigation, if any information is obtained that makes the complaint a Non-Title IX incident, then the investigator will immediately notify the Title IX Coordinator.</a:t>
            </a:r>
            <a:endParaRPr sz="1400"/>
          </a:p>
          <a:p>
            <a:pPr indent="-311150" lvl="1" marL="914400" rtl="0" algn="l">
              <a:spcBef>
                <a:spcPts val="1000"/>
              </a:spcBef>
              <a:spcAft>
                <a:spcPts val="0"/>
              </a:spcAft>
              <a:buSzPts val="1300"/>
              <a:buChar char="●"/>
            </a:pPr>
            <a:r>
              <a:rPr lang="en" sz="1300"/>
              <a:t>For example, the complainant states the incident occurred outside of a WNC educational program.</a:t>
            </a:r>
            <a:endParaRPr sz="1300"/>
          </a:p>
          <a:p>
            <a:pPr indent="-317500" lvl="0" marL="457200" rtl="0" algn="l">
              <a:spcBef>
                <a:spcPts val="1000"/>
              </a:spcBef>
              <a:spcAft>
                <a:spcPts val="0"/>
              </a:spcAft>
              <a:buSzPts val="1400"/>
              <a:buChar char="●"/>
            </a:pPr>
            <a:r>
              <a:rPr lang="en" sz="1400"/>
              <a:t>If the Title IX Coordinator dismisses the complaint, then the Investigator must notify the reporting parties and their advisors of the dismissal decision, simultaneously. The notification must </a:t>
            </a:r>
            <a:r>
              <a:rPr lang="en" sz="1400"/>
              <a:t>include</a:t>
            </a:r>
            <a:r>
              <a:rPr lang="en" sz="1400"/>
              <a:t> information regarding how to appeal, any related deadlines, and, when applicable, the Title IX Coordinator </a:t>
            </a:r>
            <a:r>
              <a:rPr lang="en" sz="1400"/>
              <a:t>decided</a:t>
            </a:r>
            <a:r>
              <a:rPr lang="en" sz="1400"/>
              <a:t> to investigate the complaint under Non-Title IX Grievance Process.</a:t>
            </a:r>
            <a:endParaRPr sz="1400"/>
          </a:p>
          <a:p>
            <a:pPr indent="-317500" lvl="0" marL="457200" rtl="0" algn="l">
              <a:spcBef>
                <a:spcPts val="1000"/>
              </a:spcBef>
              <a:spcAft>
                <a:spcPts val="0"/>
              </a:spcAft>
              <a:buSzPts val="1400"/>
              <a:buChar char="●"/>
            </a:pPr>
            <a:r>
              <a:rPr lang="en" sz="1400"/>
              <a:t>If an appeal has been filed or the deadline to file an appeal passes, then the Investigator will notify the Title IX Coordinator.</a:t>
            </a:r>
            <a:endParaRPr sz="1400"/>
          </a:p>
          <a:p>
            <a:pPr indent="-311150" lvl="1" marL="914400" rtl="0" algn="l">
              <a:spcBef>
                <a:spcPts val="1000"/>
              </a:spcBef>
              <a:spcAft>
                <a:spcPts val="0"/>
              </a:spcAft>
              <a:buSzPts val="1300"/>
              <a:buChar char="●"/>
            </a:pPr>
            <a:r>
              <a:rPr lang="en" sz="1300"/>
              <a:t> The Title IX Coordinator will coordinate the appeal process is necessary.</a:t>
            </a:r>
            <a:endParaRPr sz="1300"/>
          </a:p>
          <a:p>
            <a:pPr indent="-311150" lvl="1" marL="914400" rtl="0" algn="l">
              <a:spcBef>
                <a:spcPts val="1600"/>
              </a:spcBef>
              <a:spcAft>
                <a:spcPts val="1000"/>
              </a:spcAft>
              <a:buSzPts val="1300"/>
              <a:buChar char="●"/>
            </a:pPr>
            <a:r>
              <a:rPr lang="en" sz="1300"/>
              <a:t>Additionally, The Title IX Coordinator has the authority to close the case, not the Investigator.</a:t>
            </a:r>
            <a:endParaRPr sz="1300"/>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1" name="Shape 491"/>
        <p:cNvGrpSpPr/>
        <p:nvPr/>
      </p:nvGrpSpPr>
      <p:grpSpPr>
        <a:xfrm>
          <a:off x="0" y="0"/>
          <a:ext cx="0" cy="0"/>
          <a:chOff x="0" y="0"/>
          <a:chExt cx="0" cy="0"/>
        </a:xfrm>
      </p:grpSpPr>
      <p:sp>
        <p:nvSpPr>
          <p:cNvPr id="492" name="Google Shape;492;p84"/>
          <p:cNvSpPr txBox="1"/>
          <p:nvPr>
            <p:ph type="title"/>
          </p:nvPr>
        </p:nvSpPr>
        <p:spPr>
          <a:xfrm>
            <a:off x="3799275" y="3388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2000"/>
              <a:t>Collection and dissemination of evidence</a:t>
            </a:r>
            <a:endParaRPr b="1" sz="2000"/>
          </a:p>
        </p:txBody>
      </p:sp>
      <p:sp>
        <p:nvSpPr>
          <p:cNvPr id="493" name="Google Shape;493;p84"/>
          <p:cNvSpPr txBox="1"/>
          <p:nvPr>
            <p:ph idx="1" type="body"/>
          </p:nvPr>
        </p:nvSpPr>
        <p:spPr>
          <a:xfrm>
            <a:off x="110700" y="710675"/>
            <a:ext cx="8922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Once all related evidence has been collected, the Investigator must disseminate all the evidence to the reporting parties and their advisors, simultaneously.</a:t>
            </a:r>
            <a:endParaRPr sz="1500"/>
          </a:p>
          <a:p>
            <a:pPr indent="-317500" lvl="1" marL="914400" rtl="0" algn="l">
              <a:spcBef>
                <a:spcPts val="1000"/>
              </a:spcBef>
              <a:spcAft>
                <a:spcPts val="0"/>
              </a:spcAft>
              <a:buSzPts val="1400"/>
              <a:buChar char="●"/>
            </a:pPr>
            <a:r>
              <a:rPr lang="en"/>
              <a:t>When the reporting parties have received the evidence, they have ten (10) days to review the evidence.</a:t>
            </a:r>
            <a:endParaRPr/>
          </a:p>
          <a:p>
            <a:pPr indent="-317500" lvl="1" marL="914400" rtl="0" algn="l">
              <a:spcBef>
                <a:spcPts val="1000"/>
              </a:spcBef>
              <a:spcAft>
                <a:spcPts val="0"/>
              </a:spcAft>
              <a:buSzPts val="1400"/>
              <a:buChar char="●"/>
            </a:pPr>
            <a:r>
              <a:rPr lang="en"/>
              <a:t>During the review period the reporting parties can submit statements supporting or questioning the evidence.</a:t>
            </a:r>
            <a:endParaRPr/>
          </a:p>
          <a:p>
            <a:pPr indent="-323850" lvl="0" marL="457200" rtl="0" algn="l">
              <a:spcBef>
                <a:spcPts val="1000"/>
              </a:spcBef>
              <a:spcAft>
                <a:spcPts val="0"/>
              </a:spcAft>
              <a:buSzPts val="1500"/>
              <a:buChar char="●"/>
            </a:pPr>
            <a:r>
              <a:rPr lang="en" sz="1500"/>
              <a:t>It is the responsibility of the Title IX Investigator to consider any </a:t>
            </a:r>
            <a:r>
              <a:rPr lang="en" sz="1500"/>
              <a:t>question</a:t>
            </a:r>
            <a:r>
              <a:rPr lang="en" sz="1500"/>
              <a:t> asked by the reporting party or advisor.</a:t>
            </a:r>
            <a:endParaRPr sz="1500"/>
          </a:p>
          <a:p>
            <a:pPr indent="-317500" lvl="1" marL="914400" rtl="0" algn="l">
              <a:spcBef>
                <a:spcPts val="1000"/>
              </a:spcBef>
              <a:spcAft>
                <a:spcPts val="0"/>
              </a:spcAft>
              <a:buSzPts val="1400"/>
              <a:buChar char="●"/>
            </a:pPr>
            <a:r>
              <a:rPr lang="en"/>
              <a:t>If a question or evidence is determined as irrelevant, then the Title IX Investigator must provide a valid reason for their evaluation and annotate it in the investigative report.</a:t>
            </a:r>
            <a:endParaRPr/>
          </a:p>
          <a:p>
            <a:pPr indent="-317500" lvl="1" marL="914400" rtl="0" algn="l">
              <a:spcBef>
                <a:spcPts val="1600"/>
              </a:spcBef>
              <a:spcAft>
                <a:spcPts val="1000"/>
              </a:spcAft>
              <a:buSzPts val="1400"/>
              <a:buChar char="●"/>
            </a:pPr>
            <a:r>
              <a:rPr lang="en"/>
              <a:t>If a question or evidence is determined as relevant, then the Title IX Investigator will include the question or evidence in the investigative report.</a:t>
            </a:r>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7" name="Shape 497"/>
        <p:cNvGrpSpPr/>
        <p:nvPr/>
      </p:nvGrpSpPr>
      <p:grpSpPr>
        <a:xfrm>
          <a:off x="0" y="0"/>
          <a:ext cx="0" cy="0"/>
          <a:chOff x="0" y="0"/>
          <a:chExt cx="0" cy="0"/>
        </a:xfrm>
      </p:grpSpPr>
      <p:sp>
        <p:nvSpPr>
          <p:cNvPr id="498" name="Google Shape;498;p85"/>
          <p:cNvSpPr txBox="1"/>
          <p:nvPr>
            <p:ph type="title"/>
          </p:nvPr>
        </p:nvSpPr>
        <p:spPr>
          <a:xfrm>
            <a:off x="3739000" y="2393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Investigative Report</a:t>
            </a:r>
            <a:endParaRPr/>
          </a:p>
        </p:txBody>
      </p:sp>
      <p:sp>
        <p:nvSpPr>
          <p:cNvPr id="499" name="Google Shape;499;p85"/>
          <p:cNvSpPr txBox="1"/>
          <p:nvPr>
            <p:ph idx="1" type="body"/>
          </p:nvPr>
        </p:nvSpPr>
        <p:spPr>
          <a:xfrm>
            <a:off x="311700" y="754675"/>
            <a:ext cx="8520600" cy="3416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Once the ten days have </a:t>
            </a:r>
            <a:r>
              <a:rPr lang="en" sz="1600"/>
              <a:t>passed</a:t>
            </a:r>
            <a:r>
              <a:rPr lang="en" sz="1600"/>
              <a:t> </a:t>
            </a:r>
            <a:r>
              <a:rPr lang="en" sz="1600"/>
              <a:t>for</a:t>
            </a:r>
            <a:r>
              <a:rPr lang="en" sz="1600"/>
              <a:t> the </a:t>
            </a:r>
            <a:r>
              <a:rPr lang="en" sz="1600"/>
              <a:t>Investigator</a:t>
            </a:r>
            <a:r>
              <a:rPr lang="en" sz="1600"/>
              <a:t> has obtained the statements from the reporting party regarding the evidence, then the investigative report is written.</a:t>
            </a:r>
            <a:endParaRPr sz="1600"/>
          </a:p>
          <a:p>
            <a:pPr indent="-330200" lvl="0" marL="457200" rtl="0" algn="l">
              <a:spcBef>
                <a:spcPts val="1000"/>
              </a:spcBef>
              <a:spcAft>
                <a:spcPts val="0"/>
              </a:spcAft>
              <a:buSzPts val="1600"/>
              <a:buChar char="●"/>
            </a:pPr>
            <a:r>
              <a:rPr lang="en" sz="1600"/>
              <a:t>The investigative report must contain:</a:t>
            </a:r>
            <a:endParaRPr sz="1600"/>
          </a:p>
          <a:p>
            <a:pPr indent="-323850" lvl="1" marL="914400" rtl="0" algn="l">
              <a:spcBef>
                <a:spcPts val="1000"/>
              </a:spcBef>
              <a:spcAft>
                <a:spcPts val="0"/>
              </a:spcAft>
              <a:buSzPts val="1500"/>
              <a:buChar char="●"/>
            </a:pPr>
            <a:r>
              <a:rPr lang="en" sz="1500"/>
              <a:t>Summaries all statements</a:t>
            </a:r>
            <a:endParaRPr sz="1500"/>
          </a:p>
          <a:p>
            <a:pPr indent="-323850" lvl="1" marL="914400" rtl="0" algn="l">
              <a:spcBef>
                <a:spcPts val="1000"/>
              </a:spcBef>
              <a:spcAft>
                <a:spcPts val="0"/>
              </a:spcAft>
              <a:buSzPts val="1500"/>
              <a:buChar char="●"/>
            </a:pPr>
            <a:r>
              <a:rPr lang="en" sz="1500"/>
              <a:t>Summarizes all relevant evidence</a:t>
            </a:r>
            <a:endParaRPr sz="1500"/>
          </a:p>
          <a:p>
            <a:pPr indent="-323850" lvl="1" marL="914400" rtl="0" algn="l">
              <a:spcBef>
                <a:spcPts val="1000"/>
              </a:spcBef>
              <a:spcAft>
                <a:spcPts val="0"/>
              </a:spcAft>
              <a:buSzPts val="1500"/>
              <a:buChar char="●"/>
            </a:pPr>
            <a:r>
              <a:rPr lang="en" sz="1500"/>
              <a:t>Provides a chronology of the events that occurred during the investigation.</a:t>
            </a:r>
            <a:endParaRPr sz="1500"/>
          </a:p>
          <a:p>
            <a:pPr indent="-323850" lvl="1" marL="914400" rtl="0" algn="l">
              <a:spcBef>
                <a:spcPts val="1000"/>
              </a:spcBef>
              <a:spcAft>
                <a:spcPts val="0"/>
              </a:spcAft>
              <a:buSzPts val="1500"/>
              <a:buChar char="●"/>
            </a:pPr>
            <a:r>
              <a:rPr lang="en" sz="1500"/>
              <a:t>Any question or evidence exclude and the reason the Investigator determined such information as irrelevant.</a:t>
            </a:r>
            <a:endParaRPr sz="1500"/>
          </a:p>
          <a:p>
            <a:pPr indent="-330200" lvl="0" marL="457200" rtl="0" algn="l">
              <a:spcBef>
                <a:spcPts val="1000"/>
              </a:spcBef>
              <a:spcAft>
                <a:spcPts val="1000"/>
              </a:spcAft>
              <a:buSzPts val="1600"/>
              <a:buChar char="●"/>
            </a:pPr>
            <a:r>
              <a:rPr lang="en" sz="1600"/>
              <a:t>When the report has been written, then the report is given to the reporting parties and their advisors.</a:t>
            </a:r>
            <a:endParaRPr sz="1600"/>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3" name="Shape 503"/>
        <p:cNvGrpSpPr/>
        <p:nvPr/>
      </p:nvGrpSpPr>
      <p:grpSpPr>
        <a:xfrm>
          <a:off x="0" y="0"/>
          <a:ext cx="0" cy="0"/>
          <a:chOff x="0" y="0"/>
          <a:chExt cx="0" cy="0"/>
        </a:xfrm>
      </p:grpSpPr>
      <p:sp>
        <p:nvSpPr>
          <p:cNvPr id="504" name="Google Shape;504;p86"/>
          <p:cNvSpPr txBox="1"/>
          <p:nvPr>
            <p:ph type="title"/>
          </p:nvPr>
        </p:nvSpPr>
        <p:spPr>
          <a:xfrm>
            <a:off x="3815500" y="23932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Investigator Report Continued</a:t>
            </a:r>
            <a:endParaRPr/>
          </a:p>
        </p:txBody>
      </p:sp>
      <p:sp>
        <p:nvSpPr>
          <p:cNvPr id="505" name="Google Shape;505;p86"/>
          <p:cNvSpPr txBox="1"/>
          <p:nvPr>
            <p:ph idx="1" type="body"/>
          </p:nvPr>
        </p:nvSpPr>
        <p:spPr>
          <a:xfrm>
            <a:off x="95650" y="768050"/>
            <a:ext cx="8957700" cy="34164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sz="1300"/>
              <a:t>When the reporting parties have received the </a:t>
            </a:r>
            <a:r>
              <a:rPr lang="en" sz="1300"/>
              <a:t>Investigative</a:t>
            </a:r>
            <a:r>
              <a:rPr lang="en" sz="1300"/>
              <a:t> Report, they have ten (10) days to review.</a:t>
            </a:r>
            <a:endParaRPr sz="1300"/>
          </a:p>
          <a:p>
            <a:pPr indent="-298450" lvl="1" marL="914400" rtl="0" algn="l">
              <a:spcBef>
                <a:spcPts val="1000"/>
              </a:spcBef>
              <a:spcAft>
                <a:spcPts val="0"/>
              </a:spcAft>
              <a:buSzPts val="1100"/>
              <a:buChar char="●"/>
            </a:pPr>
            <a:r>
              <a:rPr lang="en" sz="1100"/>
              <a:t>During the review period the reporting parties can submit statements supporting or questioning the Investigative Report.</a:t>
            </a:r>
            <a:endParaRPr sz="1100"/>
          </a:p>
          <a:p>
            <a:pPr indent="-311150" lvl="0" marL="457200" rtl="0" algn="l">
              <a:spcBef>
                <a:spcPts val="1000"/>
              </a:spcBef>
              <a:spcAft>
                <a:spcPts val="0"/>
              </a:spcAft>
              <a:buSzPts val="1300"/>
              <a:buChar char="●"/>
            </a:pPr>
            <a:r>
              <a:rPr lang="en" sz="1300"/>
              <a:t>It is the responsibility of the Title IX Investigator to consider any question asked by the </a:t>
            </a:r>
            <a:r>
              <a:rPr lang="en" sz="1300"/>
              <a:t>reporting</a:t>
            </a:r>
            <a:r>
              <a:rPr lang="en" sz="1300"/>
              <a:t> party or advisor.</a:t>
            </a:r>
            <a:endParaRPr sz="1300"/>
          </a:p>
          <a:p>
            <a:pPr indent="-298450" lvl="1" marL="914400" rtl="0" algn="l">
              <a:spcBef>
                <a:spcPts val="1000"/>
              </a:spcBef>
              <a:spcAft>
                <a:spcPts val="0"/>
              </a:spcAft>
              <a:buSzPts val="1100"/>
              <a:buChar char="●"/>
            </a:pPr>
            <a:r>
              <a:rPr lang="en" sz="1100"/>
              <a:t>If a question about the Investigative report is determined as irrelevant, then the Title IX Investigator must provide a valid reason for their evaluation and annotate it in the investigative report.</a:t>
            </a:r>
            <a:endParaRPr sz="1100"/>
          </a:p>
          <a:p>
            <a:pPr indent="-298450" lvl="1" marL="914400" rtl="0" algn="l">
              <a:spcBef>
                <a:spcPts val="1000"/>
              </a:spcBef>
              <a:spcAft>
                <a:spcPts val="0"/>
              </a:spcAft>
              <a:buSzPts val="1100"/>
              <a:buChar char="●"/>
            </a:pPr>
            <a:r>
              <a:rPr lang="en" sz="1100"/>
              <a:t>If a question about the Investigative Report is determined as relevant, then the title IX Investigator will include the question or evidence in the investigative report.</a:t>
            </a:r>
            <a:endParaRPr sz="1100"/>
          </a:p>
          <a:p>
            <a:pPr indent="-311150" lvl="0" marL="457200" rtl="0" algn="l">
              <a:spcBef>
                <a:spcPts val="1000"/>
              </a:spcBef>
              <a:spcAft>
                <a:spcPts val="0"/>
              </a:spcAft>
              <a:buSzPts val="1300"/>
              <a:buChar char="●"/>
            </a:pPr>
            <a:r>
              <a:rPr lang="en" sz="1300"/>
              <a:t>Only once the </a:t>
            </a:r>
            <a:r>
              <a:rPr lang="en" sz="1300"/>
              <a:t>deadline</a:t>
            </a:r>
            <a:r>
              <a:rPr lang="en" sz="1300"/>
              <a:t> to submit questions regarding the Investigative report has passed or the statements from the reporting party have been received will the Investigative report be considered final.</a:t>
            </a:r>
            <a:endParaRPr sz="1300"/>
          </a:p>
          <a:p>
            <a:pPr indent="-311150" lvl="0" marL="457200" rtl="0" algn="l">
              <a:spcBef>
                <a:spcPts val="1000"/>
              </a:spcBef>
              <a:spcAft>
                <a:spcPts val="0"/>
              </a:spcAft>
              <a:buSzPts val="1300"/>
              <a:buChar char="●"/>
            </a:pPr>
            <a:r>
              <a:rPr lang="en" sz="1300"/>
              <a:t>Once the Investigative Report has been finalized, the title IX Investigator will give the finalized report to the Title IX Coordinator.</a:t>
            </a:r>
            <a:endParaRPr sz="1300"/>
          </a:p>
          <a:p>
            <a:pPr indent="-298450" lvl="1" marL="914400" rtl="0" algn="l">
              <a:spcBef>
                <a:spcPts val="1600"/>
              </a:spcBef>
              <a:spcAft>
                <a:spcPts val="1000"/>
              </a:spcAft>
              <a:buSzPts val="1100"/>
              <a:buChar char="●"/>
            </a:pPr>
            <a:r>
              <a:rPr lang="en" sz="1100"/>
              <a:t>Once the report has been handed over, the Title IX Investigator’s role in the Title IX Grievance Procedure is completed.</a:t>
            </a:r>
            <a:endParaRPr sz="1100"/>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9" name="Shape 509"/>
        <p:cNvGrpSpPr/>
        <p:nvPr/>
      </p:nvGrpSpPr>
      <p:grpSpPr>
        <a:xfrm>
          <a:off x="0" y="0"/>
          <a:ext cx="0" cy="0"/>
          <a:chOff x="0" y="0"/>
          <a:chExt cx="0" cy="0"/>
        </a:xfrm>
      </p:grpSpPr>
      <p:sp>
        <p:nvSpPr>
          <p:cNvPr id="510" name="Google Shape;510;p87"/>
          <p:cNvSpPr txBox="1"/>
          <p:nvPr>
            <p:ph type="title"/>
          </p:nvPr>
        </p:nvSpPr>
        <p:spPr>
          <a:xfrm>
            <a:off x="3786800" y="2584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700"/>
              <a:t>Investigative Process Flow Chart</a:t>
            </a:r>
            <a:endParaRPr sz="2700"/>
          </a:p>
        </p:txBody>
      </p:sp>
      <p:sp>
        <p:nvSpPr>
          <p:cNvPr id="511" name="Google Shape;511;p87"/>
          <p:cNvSpPr/>
          <p:nvPr/>
        </p:nvSpPr>
        <p:spPr>
          <a:xfrm>
            <a:off x="239125" y="899100"/>
            <a:ext cx="1755000" cy="1014000"/>
          </a:xfrm>
          <a:prstGeom prst="roundRect">
            <a:avLst>
              <a:gd fmla="val 16667" name="adj"/>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001379"/>
                </a:solidFill>
              </a:rPr>
              <a:t>NOI sent to reporting parties</a:t>
            </a:r>
            <a:endParaRPr b="1">
              <a:solidFill>
                <a:srgbClr val="001379"/>
              </a:solidFill>
            </a:endParaRPr>
          </a:p>
        </p:txBody>
      </p:sp>
      <p:sp>
        <p:nvSpPr>
          <p:cNvPr id="512" name="Google Shape;512;p87"/>
          <p:cNvSpPr/>
          <p:nvPr/>
        </p:nvSpPr>
        <p:spPr>
          <a:xfrm>
            <a:off x="3335775" y="899050"/>
            <a:ext cx="1793400" cy="1014000"/>
          </a:xfrm>
          <a:prstGeom prst="roundRect">
            <a:avLst>
              <a:gd fmla="val 16667" name="adj"/>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001379"/>
                </a:solidFill>
              </a:rPr>
              <a:t>Interview scheduled with reporting party and their advisor</a:t>
            </a:r>
            <a:endParaRPr b="1">
              <a:solidFill>
                <a:srgbClr val="001379"/>
              </a:solidFill>
            </a:endParaRPr>
          </a:p>
        </p:txBody>
      </p:sp>
      <p:sp>
        <p:nvSpPr>
          <p:cNvPr id="513" name="Google Shape;513;p87"/>
          <p:cNvSpPr/>
          <p:nvPr/>
        </p:nvSpPr>
        <p:spPr>
          <a:xfrm>
            <a:off x="6470825" y="899050"/>
            <a:ext cx="1755000" cy="1014000"/>
          </a:xfrm>
          <a:prstGeom prst="roundRect">
            <a:avLst>
              <a:gd fmla="val 16667" name="adj"/>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001379"/>
                </a:solidFill>
              </a:rPr>
              <a:t>Evidence and Witness statements obtained</a:t>
            </a:r>
            <a:endParaRPr b="1">
              <a:solidFill>
                <a:srgbClr val="001379"/>
              </a:solidFill>
            </a:endParaRPr>
          </a:p>
        </p:txBody>
      </p:sp>
      <p:sp>
        <p:nvSpPr>
          <p:cNvPr id="514" name="Google Shape;514;p87"/>
          <p:cNvSpPr/>
          <p:nvPr/>
        </p:nvSpPr>
        <p:spPr>
          <a:xfrm>
            <a:off x="239025" y="2064775"/>
            <a:ext cx="1755000" cy="1014000"/>
          </a:xfrm>
          <a:prstGeom prst="roundRect">
            <a:avLst>
              <a:gd fmla="val 16667" name="adj"/>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001379"/>
                </a:solidFill>
              </a:rPr>
              <a:t>Investigative Report initiated</a:t>
            </a:r>
            <a:endParaRPr b="1">
              <a:solidFill>
                <a:srgbClr val="001379"/>
              </a:solidFill>
            </a:endParaRPr>
          </a:p>
        </p:txBody>
      </p:sp>
      <p:sp>
        <p:nvSpPr>
          <p:cNvPr id="515" name="Google Shape;515;p87"/>
          <p:cNvSpPr/>
          <p:nvPr/>
        </p:nvSpPr>
        <p:spPr>
          <a:xfrm>
            <a:off x="3335725" y="2045613"/>
            <a:ext cx="1793400" cy="1014000"/>
          </a:xfrm>
          <a:prstGeom prst="roundRect">
            <a:avLst>
              <a:gd fmla="val 16667" name="adj"/>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001379"/>
                </a:solidFill>
              </a:rPr>
              <a:t>Statements received or 10 days have passed</a:t>
            </a:r>
            <a:endParaRPr b="1">
              <a:solidFill>
                <a:srgbClr val="001379"/>
              </a:solidFill>
            </a:endParaRPr>
          </a:p>
        </p:txBody>
      </p:sp>
      <p:sp>
        <p:nvSpPr>
          <p:cNvPr id="516" name="Google Shape;516;p87"/>
          <p:cNvSpPr/>
          <p:nvPr/>
        </p:nvSpPr>
        <p:spPr>
          <a:xfrm>
            <a:off x="6470825" y="2045625"/>
            <a:ext cx="1755000" cy="1014000"/>
          </a:xfrm>
          <a:prstGeom prst="roundRect">
            <a:avLst>
              <a:gd fmla="val 16667" name="adj"/>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001379"/>
                </a:solidFill>
              </a:rPr>
              <a:t>Related evidence issued to reporting party and their advisor</a:t>
            </a:r>
            <a:endParaRPr b="1">
              <a:solidFill>
                <a:srgbClr val="001379"/>
              </a:solidFill>
            </a:endParaRPr>
          </a:p>
        </p:txBody>
      </p:sp>
      <p:sp>
        <p:nvSpPr>
          <p:cNvPr id="517" name="Google Shape;517;p87"/>
          <p:cNvSpPr/>
          <p:nvPr/>
        </p:nvSpPr>
        <p:spPr>
          <a:xfrm>
            <a:off x="239125" y="3230450"/>
            <a:ext cx="1755000" cy="1014000"/>
          </a:xfrm>
          <a:prstGeom prst="roundRect">
            <a:avLst>
              <a:gd fmla="val 16667" name="adj"/>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001379"/>
                </a:solidFill>
              </a:rPr>
              <a:t>Investigative Report issued to reporting party and their advisor</a:t>
            </a:r>
            <a:endParaRPr b="1">
              <a:solidFill>
                <a:srgbClr val="001379"/>
              </a:solidFill>
            </a:endParaRPr>
          </a:p>
        </p:txBody>
      </p:sp>
      <p:sp>
        <p:nvSpPr>
          <p:cNvPr id="518" name="Google Shape;518;p87"/>
          <p:cNvSpPr/>
          <p:nvPr/>
        </p:nvSpPr>
        <p:spPr>
          <a:xfrm>
            <a:off x="3335825" y="3230450"/>
            <a:ext cx="1793400" cy="1014000"/>
          </a:xfrm>
          <a:prstGeom prst="roundRect">
            <a:avLst>
              <a:gd fmla="val 16667" name="adj"/>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001379"/>
                </a:solidFill>
              </a:rPr>
              <a:t>Statements received or 10 days have passed</a:t>
            </a:r>
            <a:endParaRPr b="1">
              <a:solidFill>
                <a:srgbClr val="001379"/>
              </a:solidFill>
            </a:endParaRPr>
          </a:p>
        </p:txBody>
      </p:sp>
      <p:sp>
        <p:nvSpPr>
          <p:cNvPr id="519" name="Google Shape;519;p87"/>
          <p:cNvSpPr/>
          <p:nvPr/>
        </p:nvSpPr>
        <p:spPr>
          <a:xfrm>
            <a:off x="6470950" y="3230450"/>
            <a:ext cx="1755000" cy="1014000"/>
          </a:xfrm>
          <a:prstGeom prst="roundRect">
            <a:avLst>
              <a:gd fmla="val 16667" name="adj"/>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001379"/>
                </a:solidFill>
              </a:rPr>
              <a:t>Finalized Investigative report given to Title IX Coordinator</a:t>
            </a:r>
            <a:endParaRPr b="1">
              <a:solidFill>
                <a:srgbClr val="001379"/>
              </a:solidFill>
            </a:endParaRPr>
          </a:p>
        </p:txBody>
      </p:sp>
      <p:cxnSp>
        <p:nvCxnSpPr>
          <p:cNvPr id="520" name="Google Shape;520;p87"/>
          <p:cNvCxnSpPr>
            <a:stCxn id="511" idx="3"/>
            <a:endCxn id="512" idx="1"/>
          </p:cNvCxnSpPr>
          <p:nvPr/>
        </p:nvCxnSpPr>
        <p:spPr>
          <a:xfrm>
            <a:off x="1994125" y="1406100"/>
            <a:ext cx="1341600" cy="0"/>
          </a:xfrm>
          <a:prstGeom prst="straightConnector1">
            <a:avLst/>
          </a:prstGeom>
          <a:noFill/>
          <a:ln cap="flat" cmpd="sng" w="114300">
            <a:solidFill>
              <a:srgbClr val="001379"/>
            </a:solidFill>
            <a:prstDash val="solid"/>
            <a:round/>
            <a:headEnd len="med" w="med" type="none"/>
            <a:tailEnd len="med" w="med" type="none"/>
          </a:ln>
        </p:spPr>
      </p:cxnSp>
      <p:cxnSp>
        <p:nvCxnSpPr>
          <p:cNvPr id="521" name="Google Shape;521;p87"/>
          <p:cNvCxnSpPr>
            <a:stCxn id="512" idx="3"/>
            <a:endCxn id="513" idx="1"/>
          </p:cNvCxnSpPr>
          <p:nvPr/>
        </p:nvCxnSpPr>
        <p:spPr>
          <a:xfrm>
            <a:off x="5129175" y="1406050"/>
            <a:ext cx="1341600" cy="0"/>
          </a:xfrm>
          <a:prstGeom prst="straightConnector1">
            <a:avLst/>
          </a:prstGeom>
          <a:noFill/>
          <a:ln cap="flat" cmpd="sng" w="114300">
            <a:solidFill>
              <a:srgbClr val="001379"/>
            </a:solidFill>
            <a:prstDash val="solid"/>
            <a:round/>
            <a:headEnd len="med" w="med" type="none"/>
            <a:tailEnd len="med" w="med" type="none"/>
          </a:ln>
        </p:spPr>
      </p:cxnSp>
      <p:cxnSp>
        <p:nvCxnSpPr>
          <p:cNvPr id="522" name="Google Shape;522;p87"/>
          <p:cNvCxnSpPr>
            <a:stCxn id="514" idx="3"/>
            <a:endCxn id="515" idx="1"/>
          </p:cNvCxnSpPr>
          <p:nvPr/>
        </p:nvCxnSpPr>
        <p:spPr>
          <a:xfrm flipH="1" rot="10800000">
            <a:off x="1994025" y="2552575"/>
            <a:ext cx="1341600" cy="19200"/>
          </a:xfrm>
          <a:prstGeom prst="straightConnector1">
            <a:avLst/>
          </a:prstGeom>
          <a:noFill/>
          <a:ln cap="flat" cmpd="sng" w="114300">
            <a:solidFill>
              <a:srgbClr val="001379"/>
            </a:solidFill>
            <a:prstDash val="solid"/>
            <a:round/>
            <a:headEnd len="med" w="med" type="none"/>
            <a:tailEnd len="med" w="med" type="none"/>
          </a:ln>
        </p:spPr>
      </p:cxnSp>
      <p:cxnSp>
        <p:nvCxnSpPr>
          <p:cNvPr id="523" name="Google Shape;523;p87"/>
          <p:cNvCxnSpPr>
            <a:stCxn id="515" idx="3"/>
            <a:endCxn id="516" idx="1"/>
          </p:cNvCxnSpPr>
          <p:nvPr/>
        </p:nvCxnSpPr>
        <p:spPr>
          <a:xfrm>
            <a:off x="5129125" y="2552613"/>
            <a:ext cx="1341600" cy="0"/>
          </a:xfrm>
          <a:prstGeom prst="straightConnector1">
            <a:avLst/>
          </a:prstGeom>
          <a:noFill/>
          <a:ln cap="flat" cmpd="sng" w="114300">
            <a:solidFill>
              <a:srgbClr val="001379"/>
            </a:solidFill>
            <a:prstDash val="solid"/>
            <a:round/>
            <a:headEnd len="med" w="med" type="none"/>
            <a:tailEnd len="med" w="med" type="none"/>
          </a:ln>
        </p:spPr>
      </p:cxnSp>
      <p:cxnSp>
        <p:nvCxnSpPr>
          <p:cNvPr id="524" name="Google Shape;524;p87"/>
          <p:cNvCxnSpPr>
            <a:stCxn id="517" idx="3"/>
            <a:endCxn id="518" idx="1"/>
          </p:cNvCxnSpPr>
          <p:nvPr/>
        </p:nvCxnSpPr>
        <p:spPr>
          <a:xfrm>
            <a:off x="1994125" y="3737450"/>
            <a:ext cx="1341600" cy="0"/>
          </a:xfrm>
          <a:prstGeom prst="straightConnector1">
            <a:avLst/>
          </a:prstGeom>
          <a:noFill/>
          <a:ln cap="flat" cmpd="sng" w="114300">
            <a:solidFill>
              <a:srgbClr val="001379"/>
            </a:solidFill>
            <a:prstDash val="solid"/>
            <a:round/>
            <a:headEnd len="med" w="med" type="none"/>
            <a:tailEnd len="med" w="med" type="none"/>
          </a:ln>
        </p:spPr>
      </p:cxnSp>
      <p:cxnSp>
        <p:nvCxnSpPr>
          <p:cNvPr id="525" name="Google Shape;525;p87"/>
          <p:cNvCxnSpPr>
            <a:stCxn id="518" idx="3"/>
            <a:endCxn id="519" idx="1"/>
          </p:cNvCxnSpPr>
          <p:nvPr/>
        </p:nvCxnSpPr>
        <p:spPr>
          <a:xfrm>
            <a:off x="5129225" y="3737450"/>
            <a:ext cx="1341600" cy="0"/>
          </a:xfrm>
          <a:prstGeom prst="straightConnector1">
            <a:avLst/>
          </a:prstGeom>
          <a:noFill/>
          <a:ln cap="flat" cmpd="sng" w="114300">
            <a:solidFill>
              <a:srgbClr val="001379"/>
            </a:solidFill>
            <a:prstDash val="solid"/>
            <a:round/>
            <a:headEnd len="med" w="med" type="none"/>
            <a:tailEnd len="med" w="med" type="none"/>
          </a:ln>
        </p:spPr>
      </p:cxnSp>
      <p:cxnSp>
        <p:nvCxnSpPr>
          <p:cNvPr id="526" name="Google Shape;526;p87"/>
          <p:cNvCxnSpPr>
            <a:stCxn id="513" idx="2"/>
            <a:endCxn id="516" idx="0"/>
          </p:cNvCxnSpPr>
          <p:nvPr/>
        </p:nvCxnSpPr>
        <p:spPr>
          <a:xfrm>
            <a:off x="7348325" y="1913050"/>
            <a:ext cx="0" cy="132600"/>
          </a:xfrm>
          <a:prstGeom prst="straightConnector1">
            <a:avLst/>
          </a:prstGeom>
          <a:noFill/>
          <a:ln cap="flat" cmpd="sng" w="114300">
            <a:solidFill>
              <a:srgbClr val="001379"/>
            </a:solidFill>
            <a:prstDash val="solid"/>
            <a:round/>
            <a:headEnd len="med" w="med" type="none"/>
            <a:tailEnd len="med" w="med" type="none"/>
          </a:ln>
        </p:spPr>
      </p:cxnSp>
      <p:cxnSp>
        <p:nvCxnSpPr>
          <p:cNvPr id="527" name="Google Shape;527;p87"/>
          <p:cNvCxnSpPr>
            <a:stCxn id="514" idx="2"/>
            <a:endCxn id="517" idx="0"/>
          </p:cNvCxnSpPr>
          <p:nvPr/>
        </p:nvCxnSpPr>
        <p:spPr>
          <a:xfrm>
            <a:off x="1116525" y="3078775"/>
            <a:ext cx="0" cy="151800"/>
          </a:xfrm>
          <a:prstGeom prst="straightConnector1">
            <a:avLst/>
          </a:prstGeom>
          <a:noFill/>
          <a:ln cap="flat" cmpd="sng" w="114300">
            <a:solidFill>
              <a:srgbClr val="001379"/>
            </a:solidFill>
            <a:prstDash val="solid"/>
            <a:round/>
            <a:headEnd len="med" w="med" type="none"/>
            <a:tailEnd len="med" w="med" type="none"/>
          </a:ln>
        </p:spPr>
      </p:cxn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1" name="Shape 531"/>
        <p:cNvGrpSpPr/>
        <p:nvPr/>
      </p:nvGrpSpPr>
      <p:grpSpPr>
        <a:xfrm>
          <a:off x="0" y="0"/>
          <a:ext cx="0" cy="0"/>
          <a:chOff x="0" y="0"/>
          <a:chExt cx="0" cy="0"/>
        </a:xfrm>
      </p:grpSpPr>
      <p:sp>
        <p:nvSpPr>
          <p:cNvPr id="532" name="Google Shape;532;p88"/>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Title IX Resources</a:t>
            </a:r>
            <a:endParaRPr/>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6" name="Shape 536"/>
        <p:cNvGrpSpPr/>
        <p:nvPr/>
      </p:nvGrpSpPr>
      <p:grpSpPr>
        <a:xfrm>
          <a:off x="0" y="0"/>
          <a:ext cx="0" cy="0"/>
          <a:chOff x="0" y="0"/>
          <a:chExt cx="0" cy="0"/>
        </a:xfrm>
      </p:grpSpPr>
      <p:sp>
        <p:nvSpPr>
          <p:cNvPr id="537" name="Google Shape;537;p89"/>
          <p:cNvSpPr txBox="1"/>
          <p:nvPr>
            <p:ph type="title"/>
          </p:nvPr>
        </p:nvSpPr>
        <p:spPr>
          <a:xfrm>
            <a:off x="3800775" y="24890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Title IX Resources</a:t>
            </a:r>
            <a:endParaRPr/>
          </a:p>
        </p:txBody>
      </p:sp>
      <p:sp>
        <p:nvSpPr>
          <p:cNvPr id="538" name="Google Shape;538;p89"/>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NSHE Policy - Title 4, Chapter 8, Section 13</a:t>
            </a:r>
            <a:endParaRPr b="1"/>
          </a:p>
          <a:p>
            <a:pPr indent="0" lvl="0" marL="0" rtl="0" algn="l">
              <a:spcBef>
                <a:spcPts val="1000"/>
              </a:spcBef>
              <a:spcAft>
                <a:spcPts val="0"/>
              </a:spcAft>
              <a:buNone/>
            </a:pPr>
            <a:r>
              <a:rPr lang="en" u="sng">
                <a:hlinkClick r:id="rId3"/>
              </a:rPr>
              <a:t>https://nshe.nevada.edu/wp-content/uploads/file/BoardOfRegents/Handbook/title4//T4-CH08%20Student%20Recruitment%20and%20Retention%20Policy%20Equal%20Employment%20Opportunity%20Policy%20and%20Affirmative%20Action%20Program%20for%20NSHE.pdf</a:t>
            </a:r>
            <a:r>
              <a:rPr lang="en"/>
              <a:t> </a:t>
            </a:r>
            <a:endParaRPr/>
          </a:p>
          <a:p>
            <a:pPr indent="0" lvl="0" marL="0" rtl="0" algn="l">
              <a:spcBef>
                <a:spcPts val="1000"/>
              </a:spcBef>
              <a:spcAft>
                <a:spcPts val="0"/>
              </a:spcAft>
              <a:buNone/>
            </a:pPr>
            <a:r>
              <a:rPr b="1" lang="en"/>
              <a:t>Department of Education - Title IX Resources</a:t>
            </a:r>
            <a:endParaRPr b="1"/>
          </a:p>
          <a:p>
            <a:pPr indent="0" lvl="0" marL="0" rtl="0" algn="l">
              <a:spcBef>
                <a:spcPts val="1000"/>
              </a:spcBef>
              <a:spcAft>
                <a:spcPts val="1000"/>
              </a:spcAft>
              <a:buNone/>
            </a:pPr>
            <a:r>
              <a:rPr lang="en" u="sng">
                <a:hlinkClick r:id="rId4"/>
              </a:rPr>
              <a:t>https://www2.ed.gov/policy/rights/guid/ocr/sex.html</a:t>
            </a:r>
            <a:r>
              <a:rPr lang="en"/>
              <a:t> </a:t>
            </a:r>
            <a:endParaRPr/>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2" name="Shape 542"/>
        <p:cNvGrpSpPr/>
        <p:nvPr/>
      </p:nvGrpSpPr>
      <p:grpSpPr>
        <a:xfrm>
          <a:off x="0" y="0"/>
          <a:ext cx="0" cy="0"/>
          <a:chOff x="0" y="0"/>
          <a:chExt cx="0" cy="0"/>
        </a:xfrm>
      </p:grpSpPr>
      <p:sp>
        <p:nvSpPr>
          <p:cNvPr id="543" name="Google Shape;543;p90"/>
          <p:cNvSpPr txBox="1"/>
          <p:nvPr>
            <p:ph idx="1" type="body"/>
          </p:nvPr>
        </p:nvSpPr>
        <p:spPr>
          <a:xfrm>
            <a:off x="287125" y="911525"/>
            <a:ext cx="4284900" cy="819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2200"/>
              <a:t>Title IX Compliance Coordinator - Mark Ghan</a:t>
            </a:r>
            <a:endParaRPr b="1" sz="2200"/>
          </a:p>
        </p:txBody>
      </p:sp>
      <p:graphicFrame>
        <p:nvGraphicFramePr>
          <p:cNvPr id="544" name="Google Shape;544;p90"/>
          <p:cNvGraphicFramePr/>
          <p:nvPr/>
        </p:nvGraphicFramePr>
        <p:xfrm>
          <a:off x="402500" y="1788500"/>
          <a:ext cx="3000000" cy="3000000"/>
        </p:xfrm>
        <a:graphic>
          <a:graphicData uri="http://schemas.openxmlformats.org/drawingml/2006/table">
            <a:tbl>
              <a:tblPr>
                <a:noFill/>
                <a:tableStyleId>{4F660851-352D-4048-AB0A-77D388EFB089}</a:tableStyleId>
              </a:tblPr>
              <a:tblGrid>
                <a:gridCol w="716975"/>
                <a:gridCol w="3452525"/>
              </a:tblGrid>
              <a:tr h="576350">
                <a:tc>
                  <a:txBody>
                    <a:bodyPr/>
                    <a:lstStyle/>
                    <a:p>
                      <a:pPr indent="0" lvl="0" marL="0" rtl="0" algn="l">
                        <a:spcBef>
                          <a:spcPts val="0"/>
                        </a:spcBef>
                        <a:spcAft>
                          <a:spcPts val="0"/>
                        </a:spcAft>
                        <a:buNone/>
                      </a:pPr>
                      <a:r>
                        <a:rPr lang="en" sz="1600"/>
                        <a:t>Title</a:t>
                      </a:r>
                      <a:endParaRPr sz="1600"/>
                    </a:p>
                  </a:txBody>
                  <a:tcPr marT="91425" marB="91425" marR="91425" marL="91425"/>
                </a:tc>
                <a:tc>
                  <a:txBody>
                    <a:bodyPr/>
                    <a:lstStyle/>
                    <a:p>
                      <a:pPr indent="0" lvl="0" marL="0" rtl="0" algn="l">
                        <a:spcBef>
                          <a:spcPts val="0"/>
                        </a:spcBef>
                        <a:spcAft>
                          <a:spcPts val="0"/>
                        </a:spcAft>
                        <a:buNone/>
                      </a:pPr>
                      <a:r>
                        <a:rPr lang="en"/>
                        <a:t>Vice President of Special Projects and General Counsel</a:t>
                      </a:r>
                      <a:endParaRPr/>
                    </a:p>
                  </a:txBody>
                  <a:tcPr marT="91425" marB="91425" marR="91425" marL="91425"/>
                </a:tc>
              </a:tr>
              <a:tr h="396325">
                <a:tc>
                  <a:txBody>
                    <a:bodyPr/>
                    <a:lstStyle/>
                    <a:p>
                      <a:pPr indent="0" lvl="0" marL="0" rtl="0" algn="l">
                        <a:spcBef>
                          <a:spcPts val="0"/>
                        </a:spcBef>
                        <a:spcAft>
                          <a:spcPts val="0"/>
                        </a:spcAft>
                        <a:buNone/>
                      </a:pPr>
                      <a:r>
                        <a:rPr lang="en"/>
                        <a:t>Email</a:t>
                      </a:r>
                      <a:endParaRPr/>
                    </a:p>
                  </a:txBody>
                  <a:tcPr marT="91425" marB="91425" marR="91425" marL="91425"/>
                </a:tc>
                <a:tc>
                  <a:txBody>
                    <a:bodyPr/>
                    <a:lstStyle/>
                    <a:p>
                      <a:pPr indent="0" lvl="0" marL="0" rtl="0" algn="l">
                        <a:spcBef>
                          <a:spcPts val="0"/>
                        </a:spcBef>
                        <a:spcAft>
                          <a:spcPts val="0"/>
                        </a:spcAft>
                        <a:buNone/>
                      </a:pPr>
                      <a:r>
                        <a:rPr lang="en" sz="1600" u="sng">
                          <a:solidFill>
                            <a:srgbClr val="3085ED"/>
                          </a:solidFill>
                          <a:hlinkClick r:id="rId3">
                            <a:extLst>
                              <a:ext uri="{A12FA001-AC4F-418D-AE19-62706E023703}">
                                <ahyp:hlinkClr val="tx"/>
                              </a:ext>
                            </a:extLst>
                          </a:hlinkClick>
                        </a:rPr>
                        <a:t>mark.ghan@wnc.edu</a:t>
                      </a:r>
                      <a:r>
                        <a:rPr lang="en"/>
                        <a:t> </a:t>
                      </a:r>
                      <a:endParaRPr/>
                    </a:p>
                  </a:txBody>
                  <a:tcPr marT="91425" marB="91425" marR="91425" marL="91425"/>
                </a:tc>
              </a:tr>
              <a:tr h="396325">
                <a:tc>
                  <a:txBody>
                    <a:bodyPr/>
                    <a:lstStyle/>
                    <a:p>
                      <a:pPr indent="0" lvl="0" marL="0" rtl="0" algn="l">
                        <a:spcBef>
                          <a:spcPts val="0"/>
                        </a:spcBef>
                        <a:spcAft>
                          <a:spcPts val="0"/>
                        </a:spcAft>
                        <a:buNone/>
                      </a:pPr>
                      <a:r>
                        <a:rPr lang="en"/>
                        <a:t>Phone</a:t>
                      </a:r>
                      <a:endParaRPr/>
                    </a:p>
                  </a:txBody>
                  <a:tcPr marT="91425" marB="91425" marR="91425" marL="91425"/>
                </a:tc>
                <a:tc>
                  <a:txBody>
                    <a:bodyPr/>
                    <a:lstStyle/>
                    <a:p>
                      <a:pPr indent="0" lvl="0" marL="0" rtl="0" algn="l">
                        <a:spcBef>
                          <a:spcPts val="0"/>
                        </a:spcBef>
                        <a:spcAft>
                          <a:spcPts val="0"/>
                        </a:spcAft>
                        <a:buNone/>
                      </a:pPr>
                      <a:r>
                        <a:rPr lang="en"/>
                        <a:t>775-445-3219</a:t>
                      </a:r>
                      <a:endParaRPr/>
                    </a:p>
                  </a:txBody>
                  <a:tcPr marT="91425" marB="91425" marR="91425" marL="91425"/>
                </a:tc>
              </a:tr>
              <a:tr h="396325">
                <a:tc>
                  <a:txBody>
                    <a:bodyPr/>
                    <a:lstStyle/>
                    <a:p>
                      <a:pPr indent="0" lvl="0" marL="0" rtl="0" algn="l">
                        <a:spcBef>
                          <a:spcPts val="0"/>
                        </a:spcBef>
                        <a:spcAft>
                          <a:spcPts val="0"/>
                        </a:spcAft>
                        <a:buNone/>
                      </a:pPr>
                      <a:r>
                        <a:rPr lang="en"/>
                        <a:t>Office</a:t>
                      </a:r>
                      <a:endParaRPr/>
                    </a:p>
                  </a:txBody>
                  <a:tcPr marT="91425" marB="91425" marR="91425" marL="91425"/>
                </a:tc>
                <a:tc>
                  <a:txBody>
                    <a:bodyPr/>
                    <a:lstStyle/>
                    <a:p>
                      <a:pPr indent="0" lvl="0" marL="0" rtl="0" algn="l">
                        <a:spcBef>
                          <a:spcPts val="0"/>
                        </a:spcBef>
                        <a:spcAft>
                          <a:spcPts val="0"/>
                        </a:spcAft>
                        <a:buClr>
                          <a:schemeClr val="dk1"/>
                        </a:buClr>
                        <a:buFont typeface="Arial"/>
                        <a:buNone/>
                      </a:pPr>
                      <a:r>
                        <a:rPr lang="en" sz="1600" u="sng">
                          <a:solidFill>
                            <a:srgbClr val="3085ED"/>
                          </a:solidFill>
                          <a:hlinkClick r:id="rId4">
                            <a:extLst>
                              <a:ext uri="{A12FA001-AC4F-418D-AE19-62706E023703}">
                                <ahyp:hlinkClr val="tx"/>
                              </a:ext>
                            </a:extLst>
                          </a:hlinkClick>
                        </a:rPr>
                        <a:t>Carson City</a:t>
                      </a:r>
                      <a:r>
                        <a:rPr lang="en" sz="1600">
                          <a:solidFill>
                            <a:schemeClr val="dk1"/>
                          </a:solidFill>
                        </a:rPr>
                        <a:t>  </a:t>
                      </a:r>
                      <a:r>
                        <a:rPr lang="en" sz="1600" u="sng">
                          <a:solidFill>
                            <a:srgbClr val="3085ED"/>
                          </a:solidFill>
                          <a:hlinkClick r:id="rId5">
                            <a:extLst>
                              <a:ext uri="{A12FA001-AC4F-418D-AE19-62706E023703}">
                                <ahyp:hlinkClr val="tx"/>
                              </a:ext>
                            </a:extLst>
                          </a:hlinkClick>
                        </a:rPr>
                        <a:t>Bristlecone Building</a:t>
                      </a:r>
                      <a:r>
                        <a:rPr lang="en" sz="1600">
                          <a:solidFill>
                            <a:schemeClr val="dk1"/>
                          </a:solidFill>
                        </a:rPr>
                        <a:t>  Room 143</a:t>
                      </a:r>
                      <a:endParaRPr/>
                    </a:p>
                  </a:txBody>
                  <a:tcPr marT="91425" marB="91425" marR="91425" marL="91425"/>
                </a:tc>
              </a:tr>
            </a:tbl>
          </a:graphicData>
        </a:graphic>
      </p:graphicFrame>
      <p:pic>
        <p:nvPicPr>
          <p:cNvPr descr="Should we use questions to teach? – Part 1 | ...to the real." id="545" name="Google Shape;545;p90"/>
          <p:cNvPicPr preferRelativeResize="0"/>
          <p:nvPr/>
        </p:nvPicPr>
        <p:blipFill rotWithShape="1">
          <a:blip r:embed="rId6">
            <a:alphaModFix/>
          </a:blip>
          <a:srcRect b="0" l="14117" r="14110" t="0"/>
          <a:stretch/>
        </p:blipFill>
        <p:spPr>
          <a:xfrm>
            <a:off x="5316125" y="870600"/>
            <a:ext cx="2441400" cy="3402300"/>
          </a:xfrm>
          <a:prstGeom prst="rect">
            <a:avLst/>
          </a:prstGeom>
          <a:noFill/>
          <a:ln cap="flat" cmpd="sng" w="38100">
            <a:solidFill>
              <a:srgbClr val="CDD0D1"/>
            </a:solidFill>
            <a:prstDash val="solid"/>
            <a:round/>
            <a:headEnd len="sm" w="sm" type="none"/>
            <a:tailEnd len="sm" w="sm" type="none"/>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825050" y="239375"/>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Meaning of Prong 2</a:t>
            </a:r>
            <a:endParaRPr/>
          </a:p>
        </p:txBody>
      </p:sp>
      <p:sp>
        <p:nvSpPr>
          <p:cNvPr id="99" name="Google Shape;99;p20"/>
          <p:cNvSpPr txBox="1"/>
          <p:nvPr>
            <p:ph idx="1" type="body"/>
          </p:nvPr>
        </p:nvSpPr>
        <p:spPr>
          <a:xfrm>
            <a:off x="86150" y="739350"/>
            <a:ext cx="89769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Unwelcome conduct determined by a reasonable person to be so severe, pervasive, and </a:t>
            </a:r>
            <a:r>
              <a:rPr lang="en" sz="1500"/>
              <a:t>objectively</a:t>
            </a:r>
            <a:r>
              <a:rPr lang="en" sz="1500"/>
              <a:t> offensive that it effectively denies a person equal access to the recipient’s education program or activity. </a:t>
            </a:r>
            <a:endParaRPr sz="1500"/>
          </a:p>
          <a:p>
            <a:pPr indent="-317500" lvl="1" marL="914400" rtl="0" algn="l">
              <a:spcBef>
                <a:spcPts val="1000"/>
              </a:spcBef>
              <a:spcAft>
                <a:spcPts val="0"/>
              </a:spcAft>
              <a:buSzPts val="1400"/>
              <a:buChar char="●"/>
            </a:pPr>
            <a:r>
              <a:rPr b="1" lang="en" u="sng"/>
              <a:t>Third Party</a:t>
            </a:r>
            <a:r>
              <a:rPr lang="en"/>
              <a:t> - Sexual conduct which is welcomed and reciprocated but creates a hostile environment for others.</a:t>
            </a:r>
            <a:endParaRPr/>
          </a:p>
          <a:p>
            <a:pPr indent="-317500" lvl="1" marL="914400" rtl="0" algn="l">
              <a:spcBef>
                <a:spcPts val="1000"/>
              </a:spcBef>
              <a:spcAft>
                <a:spcPts val="0"/>
              </a:spcAft>
              <a:buSzPts val="1400"/>
              <a:buChar char="●"/>
            </a:pPr>
            <a:r>
              <a:rPr b="1" lang="en" u="sng"/>
              <a:t>Sexual Favoritism</a:t>
            </a:r>
            <a:r>
              <a:rPr lang="en"/>
              <a:t> - Sexual conduct that is welcomed and reciprocated, but results in unfair treatment of others.</a:t>
            </a:r>
            <a:endParaRPr/>
          </a:p>
          <a:p>
            <a:pPr indent="-317500" lvl="1" marL="914400" rtl="0" algn="l">
              <a:spcBef>
                <a:spcPts val="1000"/>
              </a:spcBef>
              <a:spcAft>
                <a:spcPts val="0"/>
              </a:spcAft>
              <a:buSzPts val="1400"/>
              <a:buChar char="●"/>
            </a:pPr>
            <a:r>
              <a:rPr b="1" lang="en" u="sng"/>
              <a:t>Sex-Based</a:t>
            </a:r>
            <a:r>
              <a:rPr lang="en"/>
              <a:t> - Any harassing conduct which is based on gender can constitute sexual harassment.</a:t>
            </a:r>
            <a:endParaRPr/>
          </a:p>
          <a:p>
            <a:pPr indent="-317500" lvl="1" marL="914400" rtl="0" algn="l">
              <a:spcBef>
                <a:spcPts val="1000"/>
              </a:spcBef>
              <a:spcAft>
                <a:spcPts val="0"/>
              </a:spcAft>
              <a:buSzPts val="1400"/>
              <a:buChar char="●"/>
            </a:pPr>
            <a:r>
              <a:rPr b="1" lang="en" u="sng"/>
              <a:t>Hostile environment</a:t>
            </a:r>
            <a:r>
              <a:rPr lang="en"/>
              <a:t> - jokes, images, posters, slurs, derogatory comments, etc. that involve sexual content.</a:t>
            </a:r>
            <a:endParaRPr/>
          </a:p>
          <a:p>
            <a:pPr indent="-330200" lvl="0" marL="457200" rtl="0" algn="l">
              <a:spcBef>
                <a:spcPts val="1000"/>
              </a:spcBef>
              <a:spcAft>
                <a:spcPts val="1000"/>
              </a:spcAft>
              <a:buSzPts val="1600"/>
              <a:buChar char="●"/>
            </a:pPr>
            <a:r>
              <a:rPr lang="en" sz="1600"/>
              <a:t> </a:t>
            </a:r>
            <a:r>
              <a:rPr lang="en" sz="1500"/>
              <a:t>This behavior is so frequent or serious that it effectively denies a person equal access to the educational program or activity.</a:t>
            </a:r>
            <a:endParaRPr sz="1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863300" y="239350"/>
            <a:ext cx="5238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Meaning of Prong 3</a:t>
            </a:r>
            <a:endParaRPr/>
          </a:p>
        </p:txBody>
      </p:sp>
      <p:sp>
        <p:nvSpPr>
          <p:cNvPr id="105" name="Google Shape;105;p21"/>
          <p:cNvSpPr txBox="1"/>
          <p:nvPr>
            <p:ph idx="1" type="body"/>
          </p:nvPr>
        </p:nvSpPr>
        <p:spPr>
          <a:xfrm>
            <a:off x="287125" y="9115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“Sexual assault” as defined in 20 U.S.C. 1092(f)(6)(A)(v), “dating violence” as defined in 34 U.S.C. 12291(a)(10), “domestic violence” as defined in 34 U.S.C. 12291(a)(8), or “stalking” as defined in 34 U.S.C.12291(a)(30).</a:t>
            </a:r>
            <a:endParaRPr/>
          </a:p>
          <a:p>
            <a:pPr indent="-336550" lvl="1" marL="914400" rtl="0" algn="l">
              <a:spcBef>
                <a:spcPts val="1000"/>
              </a:spcBef>
              <a:spcAft>
                <a:spcPts val="0"/>
              </a:spcAft>
              <a:buSzPts val="1700"/>
              <a:buChar char="●"/>
            </a:pPr>
            <a:r>
              <a:rPr lang="en" sz="1700"/>
              <a:t>Title IX now considers acts of Sexual Violence to be under the umbrella of Sexual Harassment.</a:t>
            </a:r>
            <a:endParaRPr sz="1700"/>
          </a:p>
          <a:p>
            <a:pPr indent="-336550" lvl="1" marL="914400" rtl="0" algn="l">
              <a:spcBef>
                <a:spcPts val="1600"/>
              </a:spcBef>
              <a:spcAft>
                <a:spcPts val="1000"/>
              </a:spcAft>
              <a:buSzPts val="1700"/>
              <a:buChar char="●"/>
            </a:pPr>
            <a:r>
              <a:rPr lang="en" sz="1700"/>
              <a:t>One incident is sufficient to initiate a Title IX grievance process.</a:t>
            </a:r>
            <a:endParaRPr sz="17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