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69.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3" r:id="rId74"/>
    <p:sldId id="324" r:id="rId75"/>
    <p:sldId id="325" r:id="rId76"/>
  </p:sldIdLst>
  <p:sldSz cy="5143500" cx="9144000"/>
  <p:notesSz cx="6858000" cy="9144000"/>
  <p:embeddedFontLst>
    <p:embeddedFont>
      <p:font typeface="Libre Franklin"/>
      <p:regular r:id="rId77"/>
      <p:bold r:id="rId78"/>
      <p:italic r:id="rId79"/>
      <p:boldItalic r:id="rId8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B3FEB52-7B4B-4EF2-A0AA-CFB6AFEB4AB0}">
  <a:tblStyle styleId="{FB3FEB52-7B4B-4EF2-A0AA-CFB6AFEB4AB0}"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80" Type="http://schemas.openxmlformats.org/officeDocument/2006/relationships/font" Target="fonts/LibreFranklin-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73" Type="http://schemas.openxmlformats.org/officeDocument/2006/relationships/slide" Target="slides/slide67.xml"/><Relationship Id="rId72" Type="http://schemas.openxmlformats.org/officeDocument/2006/relationships/slide" Target="slides/slide66.xml"/><Relationship Id="rId31" Type="http://schemas.openxmlformats.org/officeDocument/2006/relationships/slide" Target="slides/slide25.xml"/><Relationship Id="rId75" Type="http://schemas.openxmlformats.org/officeDocument/2006/relationships/slide" Target="slides/slide69.xml"/><Relationship Id="rId30" Type="http://schemas.openxmlformats.org/officeDocument/2006/relationships/slide" Target="slides/slide24.xml"/><Relationship Id="rId74" Type="http://schemas.openxmlformats.org/officeDocument/2006/relationships/slide" Target="slides/slide68.xml"/><Relationship Id="rId33" Type="http://schemas.openxmlformats.org/officeDocument/2006/relationships/slide" Target="slides/slide27.xml"/><Relationship Id="rId77" Type="http://schemas.openxmlformats.org/officeDocument/2006/relationships/font" Target="fonts/LibreFranklin-regular.fntdata"/><Relationship Id="rId32" Type="http://schemas.openxmlformats.org/officeDocument/2006/relationships/slide" Target="slides/slide26.xml"/><Relationship Id="rId76" Type="http://schemas.openxmlformats.org/officeDocument/2006/relationships/slide" Target="slides/slide70.xml"/><Relationship Id="rId35" Type="http://schemas.openxmlformats.org/officeDocument/2006/relationships/slide" Target="slides/slide29.xml"/><Relationship Id="rId79" Type="http://schemas.openxmlformats.org/officeDocument/2006/relationships/font" Target="fonts/LibreFranklin-italic.fntdata"/><Relationship Id="rId34" Type="http://schemas.openxmlformats.org/officeDocument/2006/relationships/slide" Target="slides/slide28.xml"/><Relationship Id="rId78" Type="http://schemas.openxmlformats.org/officeDocument/2006/relationships/font" Target="fonts/LibreFranklin-bold.fntdata"/><Relationship Id="rId71" Type="http://schemas.openxmlformats.org/officeDocument/2006/relationships/slide" Target="slides/slide65.xml"/><Relationship Id="rId70" Type="http://schemas.openxmlformats.org/officeDocument/2006/relationships/slide" Target="slides/slide64.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62" Type="http://schemas.openxmlformats.org/officeDocument/2006/relationships/slide" Target="slides/slide56.xml"/><Relationship Id="rId61" Type="http://schemas.openxmlformats.org/officeDocument/2006/relationships/slide" Target="slides/slide55.xml"/><Relationship Id="rId20" Type="http://schemas.openxmlformats.org/officeDocument/2006/relationships/slide" Target="slides/slide14.xml"/><Relationship Id="rId64" Type="http://schemas.openxmlformats.org/officeDocument/2006/relationships/slide" Target="slides/slide58.xml"/><Relationship Id="rId63" Type="http://schemas.openxmlformats.org/officeDocument/2006/relationships/slide" Target="slides/slide57.xml"/><Relationship Id="rId22" Type="http://schemas.openxmlformats.org/officeDocument/2006/relationships/slide" Target="slides/slide16.xml"/><Relationship Id="rId66" Type="http://schemas.openxmlformats.org/officeDocument/2006/relationships/slide" Target="slides/slide60.xml"/><Relationship Id="rId21" Type="http://schemas.openxmlformats.org/officeDocument/2006/relationships/slide" Target="slides/slide15.xml"/><Relationship Id="rId65" Type="http://schemas.openxmlformats.org/officeDocument/2006/relationships/slide" Target="slides/slide59.xml"/><Relationship Id="rId24" Type="http://schemas.openxmlformats.org/officeDocument/2006/relationships/slide" Target="slides/slide18.xml"/><Relationship Id="rId68" Type="http://schemas.openxmlformats.org/officeDocument/2006/relationships/slide" Target="slides/slide62.xml"/><Relationship Id="rId23" Type="http://schemas.openxmlformats.org/officeDocument/2006/relationships/slide" Target="slides/slide17.xml"/><Relationship Id="rId67" Type="http://schemas.openxmlformats.org/officeDocument/2006/relationships/slide" Target="slides/slide61.xml"/><Relationship Id="rId60" Type="http://schemas.openxmlformats.org/officeDocument/2006/relationships/slide" Target="slides/slide54.xml"/><Relationship Id="rId26" Type="http://schemas.openxmlformats.org/officeDocument/2006/relationships/slide" Target="slides/slide20.xml"/><Relationship Id="rId25" Type="http://schemas.openxmlformats.org/officeDocument/2006/relationships/slide" Target="slides/slide19.xml"/><Relationship Id="rId69" Type="http://schemas.openxmlformats.org/officeDocument/2006/relationships/slide" Target="slides/slide63.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11" Type="http://schemas.openxmlformats.org/officeDocument/2006/relationships/slide" Target="slides/slide5.xml"/><Relationship Id="rId55" Type="http://schemas.openxmlformats.org/officeDocument/2006/relationships/slide" Target="slides/slide49.xml"/><Relationship Id="rId10" Type="http://schemas.openxmlformats.org/officeDocument/2006/relationships/slide" Target="slides/slide4.xml"/><Relationship Id="rId54" Type="http://schemas.openxmlformats.org/officeDocument/2006/relationships/slide" Target="slides/slide48.xml"/><Relationship Id="rId13" Type="http://schemas.openxmlformats.org/officeDocument/2006/relationships/slide" Target="slides/slide7.xml"/><Relationship Id="rId57" Type="http://schemas.openxmlformats.org/officeDocument/2006/relationships/slide" Target="slides/slide51.xml"/><Relationship Id="rId12" Type="http://schemas.openxmlformats.org/officeDocument/2006/relationships/slide" Target="slides/slide6.xml"/><Relationship Id="rId56" Type="http://schemas.openxmlformats.org/officeDocument/2006/relationships/slide" Target="slides/slide50.xml"/><Relationship Id="rId15" Type="http://schemas.openxmlformats.org/officeDocument/2006/relationships/slide" Target="slides/slide9.xml"/><Relationship Id="rId59" Type="http://schemas.openxmlformats.org/officeDocument/2006/relationships/slide" Target="slides/slide53.xml"/><Relationship Id="rId14" Type="http://schemas.openxmlformats.org/officeDocument/2006/relationships/slide" Target="slides/slide8.xml"/><Relationship Id="rId58" Type="http://schemas.openxmlformats.org/officeDocument/2006/relationships/slide" Target="slides/slide52.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3" name="Google Shape;5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921934db7b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921934db7b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921934db7b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921934db7b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921934db7b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921934db7b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9167d3e89e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9167d3e89e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9193fe1cc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9193fe1cc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9193fe1cc4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9193fe1cc4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9193fe1cc4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9193fe1cc4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9193fe1cc4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9193fe1cc4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9193fe1cc4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9193fe1cc4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9193fe1cc4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9193fe1cc4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9193fe1cc4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9193fe1cc4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9193fe1cc4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9193fe1cc4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9193fe1cc4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9193fe1cc4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9193fe1cc4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9193fe1cc4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9193fe1cc4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9193fe1cc4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9193fe1cc4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9193fe1cc4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9193fe1cc4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9193fe1cc4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9193fe1cc4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9193fe1cc4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9193fe1cc4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9193fe1cc4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9193fe1cc4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9193fe1cc4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4" name="Google Shape;6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9193fe1cc4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9193fe1cc4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9193fe1cc4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9193fe1cc4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9193fe1cc4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9193fe1cc4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9197a5e0f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9197a5e0f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9197a5e0f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9197a5e0f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9197a5e0f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9197a5e0f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g9197a5e0fc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3" name="Google Shape;263;g9197a5e0fc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9197a5e0fc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9197a5e0fc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9197a5e0fc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9197a5e0fc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9197a5e0fc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9197a5e0fc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 name="Google Shape;70;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9197a5e0fc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9197a5e0fc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9197a5e0fc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9197a5e0fc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9197a5e0fc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9197a5e0fc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9197a5e0fc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7" name="Google Shape;307;g9197a5e0fc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9197a5e0fc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9197a5e0fc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g9197a5e0fc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9" name="Google Shape;319;g9197a5e0fc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g9197a5e0fc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5" name="Google Shape;325;g9197a5e0fc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g9197a5e0fc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1" name="Google Shape;331;g9197a5e0fc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g9197a5e0fc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7" name="Google Shape;337;g9197a5e0fc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g9197a5e0fc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3" name="Google Shape;343;g9197a5e0fc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921934db7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g921934db7b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g9197a5e0fc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9" name="Google Shape;349;g9197a5e0fc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g9197a5e0fc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5" name="Google Shape;355;g9197a5e0fc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g9197a5e0fc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1" name="Google Shape;361;g9197a5e0fc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9197a5e0fc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9197a5e0fc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g9197a5e0fc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3" name="Google Shape;373;g9197a5e0fc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g9197a5e0fc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9" name="Google Shape;379;g9197a5e0fc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2" name="Shape 392"/>
        <p:cNvGrpSpPr/>
        <p:nvPr/>
      </p:nvGrpSpPr>
      <p:grpSpPr>
        <a:xfrm>
          <a:off x="0" y="0"/>
          <a:ext cx="0" cy="0"/>
          <a:chOff x="0" y="0"/>
          <a:chExt cx="0" cy="0"/>
        </a:xfrm>
      </p:grpSpPr>
      <p:sp>
        <p:nvSpPr>
          <p:cNvPr id="393" name="Google Shape;393;g9197a5e0fc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4" name="Google Shape;394;g9197a5e0fc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g9197a5e0fc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0" name="Google Shape;400;g9197a5e0fc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4" name="Shape 404"/>
        <p:cNvGrpSpPr/>
        <p:nvPr/>
      </p:nvGrpSpPr>
      <p:grpSpPr>
        <a:xfrm>
          <a:off x="0" y="0"/>
          <a:ext cx="0" cy="0"/>
          <a:chOff x="0" y="0"/>
          <a:chExt cx="0" cy="0"/>
        </a:xfrm>
      </p:grpSpPr>
      <p:sp>
        <p:nvSpPr>
          <p:cNvPr id="405" name="Google Shape;405;g9197a5e0fc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6" name="Google Shape;406;g9197a5e0fc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g9197a5e0fc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2" name="Google Shape;412;g9197a5e0fc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921934db7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921934db7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6" name="Shape 416"/>
        <p:cNvGrpSpPr/>
        <p:nvPr/>
      </p:nvGrpSpPr>
      <p:grpSpPr>
        <a:xfrm>
          <a:off x="0" y="0"/>
          <a:ext cx="0" cy="0"/>
          <a:chOff x="0" y="0"/>
          <a:chExt cx="0" cy="0"/>
        </a:xfrm>
      </p:grpSpPr>
      <p:sp>
        <p:nvSpPr>
          <p:cNvPr id="417" name="Google Shape;417;g9197a5e0fc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8" name="Google Shape;418;g9197a5e0fc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2" name="Shape 422"/>
        <p:cNvGrpSpPr/>
        <p:nvPr/>
      </p:nvGrpSpPr>
      <p:grpSpPr>
        <a:xfrm>
          <a:off x="0" y="0"/>
          <a:ext cx="0" cy="0"/>
          <a:chOff x="0" y="0"/>
          <a:chExt cx="0" cy="0"/>
        </a:xfrm>
      </p:grpSpPr>
      <p:sp>
        <p:nvSpPr>
          <p:cNvPr id="423" name="Google Shape;423;g9476fd182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4" name="Google Shape;424;g9476fd182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8" name="Shape 428"/>
        <p:cNvGrpSpPr/>
        <p:nvPr/>
      </p:nvGrpSpPr>
      <p:grpSpPr>
        <a:xfrm>
          <a:off x="0" y="0"/>
          <a:ext cx="0" cy="0"/>
          <a:chOff x="0" y="0"/>
          <a:chExt cx="0" cy="0"/>
        </a:xfrm>
      </p:grpSpPr>
      <p:sp>
        <p:nvSpPr>
          <p:cNvPr id="429" name="Google Shape;429;g9476fd182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0" name="Google Shape;430;g9476fd182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4" name="Shape 434"/>
        <p:cNvGrpSpPr/>
        <p:nvPr/>
      </p:nvGrpSpPr>
      <p:grpSpPr>
        <a:xfrm>
          <a:off x="0" y="0"/>
          <a:ext cx="0" cy="0"/>
          <a:chOff x="0" y="0"/>
          <a:chExt cx="0" cy="0"/>
        </a:xfrm>
      </p:grpSpPr>
      <p:sp>
        <p:nvSpPr>
          <p:cNvPr id="435" name="Google Shape;435;g9476fd182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6" name="Google Shape;436;g9476fd182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g9476fd182c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3" name="Google Shape;443;g9476fd182c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7" name="Shape 447"/>
        <p:cNvGrpSpPr/>
        <p:nvPr/>
      </p:nvGrpSpPr>
      <p:grpSpPr>
        <a:xfrm>
          <a:off x="0" y="0"/>
          <a:ext cx="0" cy="0"/>
          <a:chOff x="0" y="0"/>
          <a:chExt cx="0" cy="0"/>
        </a:xfrm>
      </p:grpSpPr>
      <p:sp>
        <p:nvSpPr>
          <p:cNvPr id="448" name="Google Shape;448;g9476fd182c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9" name="Google Shape;449;g9476fd182c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g9476fd182c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5" name="Google Shape;455;g9476fd182c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9" name="Shape 459"/>
        <p:cNvGrpSpPr/>
        <p:nvPr/>
      </p:nvGrpSpPr>
      <p:grpSpPr>
        <a:xfrm>
          <a:off x="0" y="0"/>
          <a:ext cx="0" cy="0"/>
          <a:chOff x="0" y="0"/>
          <a:chExt cx="0" cy="0"/>
        </a:xfrm>
      </p:grpSpPr>
      <p:sp>
        <p:nvSpPr>
          <p:cNvPr id="460" name="Google Shape;460;g9476fd182c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1" name="Google Shape;461;g9476fd182c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5" name="Shape 465"/>
        <p:cNvGrpSpPr/>
        <p:nvPr/>
      </p:nvGrpSpPr>
      <p:grpSpPr>
        <a:xfrm>
          <a:off x="0" y="0"/>
          <a:ext cx="0" cy="0"/>
          <a:chOff x="0" y="0"/>
          <a:chExt cx="0" cy="0"/>
        </a:xfrm>
      </p:grpSpPr>
      <p:sp>
        <p:nvSpPr>
          <p:cNvPr id="466" name="Google Shape;466;g9476fd182c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7" name="Google Shape;467;g9476fd182c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1" name="Shape 471"/>
        <p:cNvGrpSpPr/>
        <p:nvPr/>
      </p:nvGrpSpPr>
      <p:grpSpPr>
        <a:xfrm>
          <a:off x="0" y="0"/>
          <a:ext cx="0" cy="0"/>
          <a:chOff x="0" y="0"/>
          <a:chExt cx="0" cy="0"/>
        </a:xfrm>
      </p:grpSpPr>
      <p:sp>
        <p:nvSpPr>
          <p:cNvPr id="472" name="Google Shape;472;g9476fd182c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3" name="Google Shape;473;g9476fd182c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921934db7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921934db7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7" name="Shape 477"/>
        <p:cNvGrpSpPr/>
        <p:nvPr/>
      </p:nvGrpSpPr>
      <p:grpSpPr>
        <a:xfrm>
          <a:off x="0" y="0"/>
          <a:ext cx="0" cy="0"/>
          <a:chOff x="0" y="0"/>
          <a:chExt cx="0" cy="0"/>
        </a:xfrm>
      </p:grpSpPr>
      <p:sp>
        <p:nvSpPr>
          <p:cNvPr id="478" name="Google Shape;478;g9476fd182c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9" name="Google Shape;479;g9476fd182c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921934db7b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921934db7b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921934db7b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921934db7b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rgbClr val="001379"/>
              </a:buClr>
              <a:buSzPts val="5200"/>
              <a:buNone/>
              <a:defRPr sz="5200">
                <a:solidFill>
                  <a:srgbClr val="001379"/>
                </a:solidFill>
              </a:defRPr>
            </a:lvl1pPr>
            <a:lvl2pPr lvl="1" rtl="0" algn="ctr">
              <a:lnSpc>
                <a:spcPct val="100000"/>
              </a:lnSpc>
              <a:spcBef>
                <a:spcPts val="0"/>
              </a:spcBef>
              <a:spcAft>
                <a:spcPts val="0"/>
              </a:spcAft>
              <a:buSzPts val="5200"/>
              <a:buNone/>
              <a:defRPr sz="5200"/>
            </a:lvl2pPr>
            <a:lvl3pPr lvl="2" rtl="0" algn="ctr">
              <a:lnSpc>
                <a:spcPct val="100000"/>
              </a:lnSpc>
              <a:spcBef>
                <a:spcPts val="0"/>
              </a:spcBef>
              <a:spcAft>
                <a:spcPts val="0"/>
              </a:spcAft>
              <a:buSzPts val="5200"/>
              <a:buNone/>
              <a:defRPr sz="5200"/>
            </a:lvl3pPr>
            <a:lvl4pPr lvl="3" rtl="0" algn="ctr">
              <a:lnSpc>
                <a:spcPct val="100000"/>
              </a:lnSpc>
              <a:spcBef>
                <a:spcPts val="0"/>
              </a:spcBef>
              <a:spcAft>
                <a:spcPts val="0"/>
              </a:spcAft>
              <a:buSzPts val="5200"/>
              <a:buNone/>
              <a:defRPr sz="5200"/>
            </a:lvl4pPr>
            <a:lvl5pPr lvl="4" rtl="0" algn="ctr">
              <a:lnSpc>
                <a:spcPct val="100000"/>
              </a:lnSpc>
              <a:spcBef>
                <a:spcPts val="0"/>
              </a:spcBef>
              <a:spcAft>
                <a:spcPts val="0"/>
              </a:spcAft>
              <a:buSzPts val="5200"/>
              <a:buNone/>
              <a:defRPr sz="5200"/>
            </a:lvl5pPr>
            <a:lvl6pPr lvl="5" rtl="0" algn="ctr">
              <a:lnSpc>
                <a:spcPct val="100000"/>
              </a:lnSpc>
              <a:spcBef>
                <a:spcPts val="0"/>
              </a:spcBef>
              <a:spcAft>
                <a:spcPts val="0"/>
              </a:spcAft>
              <a:buSzPts val="5200"/>
              <a:buNone/>
              <a:defRPr sz="5200"/>
            </a:lvl6pPr>
            <a:lvl7pPr lvl="6" rtl="0" algn="ctr">
              <a:lnSpc>
                <a:spcPct val="100000"/>
              </a:lnSpc>
              <a:spcBef>
                <a:spcPts val="0"/>
              </a:spcBef>
              <a:spcAft>
                <a:spcPts val="0"/>
              </a:spcAft>
              <a:buSzPts val="5200"/>
              <a:buNone/>
              <a:defRPr sz="5200"/>
            </a:lvl7pPr>
            <a:lvl8pPr lvl="7" rtl="0" algn="ctr">
              <a:lnSpc>
                <a:spcPct val="100000"/>
              </a:lnSpc>
              <a:spcBef>
                <a:spcPts val="0"/>
              </a:spcBef>
              <a:spcAft>
                <a:spcPts val="0"/>
              </a:spcAft>
              <a:buSzPts val="5200"/>
              <a:buNone/>
              <a:defRPr sz="5200"/>
            </a:lvl8pPr>
            <a:lvl9pPr lvl="8" rtl="0" algn="ctr">
              <a:lnSpc>
                <a:spcPct val="100000"/>
              </a:lnSpc>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rtl="0" algn="ctr">
              <a:lnSpc>
                <a:spcPct val="100000"/>
              </a:lnSpc>
              <a:spcBef>
                <a:spcPts val="0"/>
              </a:spcBef>
              <a:spcAft>
                <a:spcPts val="0"/>
              </a:spcAft>
              <a:buClr>
                <a:srgbClr val="666666"/>
              </a:buClr>
              <a:buSzPts val="2800"/>
              <a:buNone/>
              <a:defRPr sz="2800">
                <a:solidFill>
                  <a:srgbClr val="666666"/>
                </a:solidFill>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rtl="0" algn="ctr">
              <a:lnSpc>
                <a:spcPct val="100000"/>
              </a:lnSpc>
              <a:spcBef>
                <a:spcPts val="0"/>
              </a:spcBef>
              <a:spcAft>
                <a:spcPts val="0"/>
              </a:spcAft>
              <a:buSzPts val="12000"/>
              <a:buNone/>
              <a:defRPr sz="12000"/>
            </a:lvl1pPr>
            <a:lvl2pPr lvl="1" rtl="0" algn="ctr">
              <a:lnSpc>
                <a:spcPct val="100000"/>
              </a:lnSpc>
              <a:spcBef>
                <a:spcPts val="0"/>
              </a:spcBef>
              <a:spcAft>
                <a:spcPts val="0"/>
              </a:spcAft>
              <a:buSzPts val="12000"/>
              <a:buNone/>
              <a:defRPr sz="12000"/>
            </a:lvl2pPr>
            <a:lvl3pPr lvl="2" rtl="0" algn="ctr">
              <a:lnSpc>
                <a:spcPct val="100000"/>
              </a:lnSpc>
              <a:spcBef>
                <a:spcPts val="0"/>
              </a:spcBef>
              <a:spcAft>
                <a:spcPts val="0"/>
              </a:spcAft>
              <a:buSzPts val="12000"/>
              <a:buNone/>
              <a:defRPr sz="12000"/>
            </a:lvl3pPr>
            <a:lvl4pPr lvl="3" rtl="0" algn="ctr">
              <a:lnSpc>
                <a:spcPct val="100000"/>
              </a:lnSpc>
              <a:spcBef>
                <a:spcPts val="0"/>
              </a:spcBef>
              <a:spcAft>
                <a:spcPts val="0"/>
              </a:spcAft>
              <a:buSzPts val="12000"/>
              <a:buNone/>
              <a:defRPr sz="12000"/>
            </a:lvl4pPr>
            <a:lvl5pPr lvl="4" rtl="0" algn="ctr">
              <a:lnSpc>
                <a:spcPct val="100000"/>
              </a:lnSpc>
              <a:spcBef>
                <a:spcPts val="0"/>
              </a:spcBef>
              <a:spcAft>
                <a:spcPts val="0"/>
              </a:spcAft>
              <a:buSzPts val="12000"/>
              <a:buNone/>
              <a:defRPr sz="12000"/>
            </a:lvl5pPr>
            <a:lvl6pPr lvl="5" rtl="0" algn="ctr">
              <a:lnSpc>
                <a:spcPct val="100000"/>
              </a:lnSpc>
              <a:spcBef>
                <a:spcPts val="0"/>
              </a:spcBef>
              <a:spcAft>
                <a:spcPts val="0"/>
              </a:spcAft>
              <a:buSzPts val="12000"/>
              <a:buNone/>
              <a:defRPr sz="12000"/>
            </a:lvl6pPr>
            <a:lvl7pPr lvl="6" rtl="0" algn="ctr">
              <a:lnSpc>
                <a:spcPct val="100000"/>
              </a:lnSpc>
              <a:spcBef>
                <a:spcPts val="0"/>
              </a:spcBef>
              <a:spcAft>
                <a:spcPts val="0"/>
              </a:spcAft>
              <a:buSzPts val="12000"/>
              <a:buNone/>
              <a:defRPr sz="12000"/>
            </a:lvl7pPr>
            <a:lvl8pPr lvl="7" rtl="0" algn="ctr">
              <a:lnSpc>
                <a:spcPct val="100000"/>
              </a:lnSpc>
              <a:spcBef>
                <a:spcPts val="0"/>
              </a:spcBef>
              <a:spcAft>
                <a:spcPts val="0"/>
              </a:spcAft>
              <a:buSzPts val="12000"/>
              <a:buNone/>
              <a:defRPr sz="12000"/>
            </a:lvl8pPr>
            <a:lvl9pPr lvl="8" rtl="0" algn="ctr">
              <a:lnSpc>
                <a:spcPct val="100000"/>
              </a:lnSpc>
              <a:spcBef>
                <a:spcPts val="0"/>
              </a:spcBef>
              <a:spcAft>
                <a:spcPts val="0"/>
              </a:spcAft>
              <a:buSzPts val="12000"/>
              <a:buNone/>
              <a:defRPr sz="12000"/>
            </a:lvl9pPr>
          </a:lstStyle>
          <a:p>
            <a:r>
              <a:t>xx%</a:t>
            </a:r>
          </a:p>
        </p:txBody>
      </p:sp>
      <p:sp>
        <p:nvSpPr>
          <p:cNvPr id="47" name="Google Shape;47;p1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rtl="0" algn="ctr">
              <a:lnSpc>
                <a:spcPct val="115000"/>
              </a:lnSpc>
              <a:spcBef>
                <a:spcPts val="0"/>
              </a:spcBef>
              <a:spcAft>
                <a:spcPts val="0"/>
              </a:spcAft>
              <a:buSzPts val="1800"/>
              <a:buChar char="●"/>
              <a:defRPr/>
            </a:lvl1pPr>
            <a:lvl2pPr indent="-317500" lvl="1" marL="914400" rtl="0" algn="ctr">
              <a:lnSpc>
                <a:spcPct val="115000"/>
              </a:lnSpc>
              <a:spcBef>
                <a:spcPts val="1600"/>
              </a:spcBef>
              <a:spcAft>
                <a:spcPts val="0"/>
              </a:spcAft>
              <a:buSzPts val="1400"/>
              <a:buChar char="○"/>
              <a:defRPr/>
            </a:lvl2pPr>
            <a:lvl3pPr indent="-317500" lvl="2" marL="1371600" rtl="0" algn="ctr">
              <a:lnSpc>
                <a:spcPct val="115000"/>
              </a:lnSpc>
              <a:spcBef>
                <a:spcPts val="1600"/>
              </a:spcBef>
              <a:spcAft>
                <a:spcPts val="0"/>
              </a:spcAft>
              <a:buSzPts val="1400"/>
              <a:buChar char="■"/>
              <a:defRPr/>
            </a:lvl3pPr>
            <a:lvl4pPr indent="-317500" lvl="3" marL="1828800" rtl="0" algn="ctr">
              <a:lnSpc>
                <a:spcPct val="115000"/>
              </a:lnSpc>
              <a:spcBef>
                <a:spcPts val="1600"/>
              </a:spcBef>
              <a:spcAft>
                <a:spcPts val="0"/>
              </a:spcAft>
              <a:buSzPts val="1400"/>
              <a:buChar char="●"/>
              <a:defRPr/>
            </a:lvl4pPr>
            <a:lvl5pPr indent="-317500" lvl="4" marL="2286000" rtl="0" algn="ctr">
              <a:lnSpc>
                <a:spcPct val="115000"/>
              </a:lnSpc>
              <a:spcBef>
                <a:spcPts val="1600"/>
              </a:spcBef>
              <a:spcAft>
                <a:spcPts val="0"/>
              </a:spcAft>
              <a:buSzPts val="1400"/>
              <a:buChar char="○"/>
              <a:defRPr/>
            </a:lvl5pPr>
            <a:lvl6pPr indent="-317500" lvl="5" marL="2743200" rtl="0" algn="ctr">
              <a:lnSpc>
                <a:spcPct val="115000"/>
              </a:lnSpc>
              <a:spcBef>
                <a:spcPts val="1600"/>
              </a:spcBef>
              <a:spcAft>
                <a:spcPts val="0"/>
              </a:spcAft>
              <a:buSzPts val="1400"/>
              <a:buChar char="■"/>
              <a:defRPr/>
            </a:lvl6pPr>
            <a:lvl7pPr indent="-317500" lvl="6" marL="3200400" rtl="0" algn="ctr">
              <a:lnSpc>
                <a:spcPct val="115000"/>
              </a:lnSpc>
              <a:spcBef>
                <a:spcPts val="1600"/>
              </a:spcBef>
              <a:spcAft>
                <a:spcPts val="0"/>
              </a:spcAft>
              <a:buSzPts val="1400"/>
              <a:buChar char="●"/>
              <a:defRPr/>
            </a:lvl7pPr>
            <a:lvl8pPr indent="-317500" lvl="7" marL="3657600" rtl="0" algn="ctr">
              <a:lnSpc>
                <a:spcPct val="115000"/>
              </a:lnSpc>
              <a:spcBef>
                <a:spcPts val="1600"/>
              </a:spcBef>
              <a:spcAft>
                <a:spcPts val="0"/>
              </a:spcAft>
              <a:buSzPts val="1400"/>
              <a:buChar char="○"/>
              <a:defRPr/>
            </a:lvl8pPr>
            <a:lvl9pPr indent="-317500" lvl="8" marL="4114800" rtl="0" algn="ctr">
              <a:lnSpc>
                <a:spcPct val="115000"/>
              </a:lnSpc>
              <a:spcBef>
                <a:spcPts val="1600"/>
              </a:spcBef>
              <a:spcAft>
                <a:spcPts val="1600"/>
              </a:spcAft>
              <a:buSzPts val="1400"/>
              <a:buChar char="■"/>
              <a:defRPr/>
            </a:lvl9pPr>
          </a:lstStyle>
          <a:p/>
        </p:txBody>
      </p:sp>
      <p:sp>
        <p:nvSpPr>
          <p:cNvPr id="48" name="Google Shape;48;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blipFill>
          <a:blip r:embed="rId2">
            <a:alphaModFix/>
          </a:blip>
          <a:stretch>
            <a:fillRect/>
          </a:stretch>
        </a:blipFill>
      </p:bgPr>
    </p:bg>
    <p:spTree>
      <p:nvGrpSpPr>
        <p:cNvPr id="49" name="Shape 49"/>
        <p:cNvGrpSpPr/>
        <p:nvPr/>
      </p:nvGrpSpPr>
      <p:grpSpPr>
        <a:xfrm>
          <a:off x="0" y="0"/>
          <a:ext cx="0" cy="0"/>
          <a:chOff x="0" y="0"/>
          <a:chExt cx="0" cy="0"/>
        </a:xfrm>
      </p:grpSpPr>
      <p:sp>
        <p:nvSpPr>
          <p:cNvPr id="50" name="Google Shape;50;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3"/>
          <p:cNvSpPr txBox="1"/>
          <p:nvPr>
            <p:ph type="title"/>
          </p:nvPr>
        </p:nvSpPr>
        <p:spPr>
          <a:xfrm>
            <a:off x="3978100" y="95875"/>
            <a:ext cx="5238000" cy="572700"/>
          </a:xfrm>
          <a:prstGeom prst="rect">
            <a:avLst/>
          </a:prstGeom>
          <a:noFill/>
          <a:ln>
            <a:noFill/>
          </a:ln>
        </p:spPr>
        <p:txBody>
          <a:bodyPr anchorCtr="0" anchor="t" bIns="91425" lIns="91425" spcFirstLastPara="1" rIns="91425" wrap="square" tIns="91425">
            <a:noAutofit/>
          </a:bodyPr>
          <a:lstStyle>
            <a:lvl1pPr lvl="0" rtl="0" algn="l">
              <a:lnSpc>
                <a:spcPct val="100000"/>
              </a:lnSpc>
              <a:spcBef>
                <a:spcPts val="0"/>
              </a:spcBef>
              <a:spcAft>
                <a:spcPts val="0"/>
              </a:spcAft>
              <a:buClr>
                <a:srgbClr val="666666"/>
              </a:buClr>
              <a:buSzPts val="2800"/>
              <a:buNone/>
              <a:defRPr>
                <a:solidFill>
                  <a:srgbClr val="666666"/>
                </a:solidFill>
              </a:defRPr>
            </a:lvl1pPr>
            <a:lvl2pPr lvl="1" rtl="0" algn="l">
              <a:lnSpc>
                <a:spcPct val="100000"/>
              </a:lnSpc>
              <a:spcBef>
                <a:spcPts val="0"/>
              </a:spcBef>
              <a:spcAft>
                <a:spcPts val="0"/>
              </a:spcAft>
              <a:buClr>
                <a:srgbClr val="666666"/>
              </a:buClr>
              <a:buSzPts val="2800"/>
              <a:buNone/>
              <a:defRPr>
                <a:solidFill>
                  <a:srgbClr val="666666"/>
                </a:solidFill>
              </a:defRPr>
            </a:lvl2pPr>
            <a:lvl3pPr lvl="2" rtl="0" algn="l">
              <a:lnSpc>
                <a:spcPct val="100000"/>
              </a:lnSpc>
              <a:spcBef>
                <a:spcPts val="0"/>
              </a:spcBef>
              <a:spcAft>
                <a:spcPts val="0"/>
              </a:spcAft>
              <a:buClr>
                <a:srgbClr val="666666"/>
              </a:buClr>
              <a:buSzPts val="2800"/>
              <a:buNone/>
              <a:defRPr>
                <a:solidFill>
                  <a:srgbClr val="666666"/>
                </a:solidFill>
              </a:defRPr>
            </a:lvl3pPr>
            <a:lvl4pPr lvl="3" rtl="0" algn="l">
              <a:lnSpc>
                <a:spcPct val="100000"/>
              </a:lnSpc>
              <a:spcBef>
                <a:spcPts val="0"/>
              </a:spcBef>
              <a:spcAft>
                <a:spcPts val="0"/>
              </a:spcAft>
              <a:buClr>
                <a:srgbClr val="666666"/>
              </a:buClr>
              <a:buSzPts val="2800"/>
              <a:buNone/>
              <a:defRPr>
                <a:solidFill>
                  <a:srgbClr val="666666"/>
                </a:solidFill>
              </a:defRPr>
            </a:lvl4pPr>
            <a:lvl5pPr lvl="4" rtl="0" algn="l">
              <a:lnSpc>
                <a:spcPct val="100000"/>
              </a:lnSpc>
              <a:spcBef>
                <a:spcPts val="0"/>
              </a:spcBef>
              <a:spcAft>
                <a:spcPts val="0"/>
              </a:spcAft>
              <a:buClr>
                <a:srgbClr val="666666"/>
              </a:buClr>
              <a:buSzPts val="2800"/>
              <a:buNone/>
              <a:defRPr>
                <a:solidFill>
                  <a:srgbClr val="666666"/>
                </a:solidFill>
              </a:defRPr>
            </a:lvl5pPr>
            <a:lvl6pPr lvl="5" rtl="0" algn="l">
              <a:lnSpc>
                <a:spcPct val="100000"/>
              </a:lnSpc>
              <a:spcBef>
                <a:spcPts val="0"/>
              </a:spcBef>
              <a:spcAft>
                <a:spcPts val="0"/>
              </a:spcAft>
              <a:buClr>
                <a:srgbClr val="666666"/>
              </a:buClr>
              <a:buSzPts val="2800"/>
              <a:buNone/>
              <a:defRPr>
                <a:solidFill>
                  <a:srgbClr val="666666"/>
                </a:solidFill>
              </a:defRPr>
            </a:lvl6pPr>
            <a:lvl7pPr lvl="6" rtl="0" algn="l">
              <a:lnSpc>
                <a:spcPct val="100000"/>
              </a:lnSpc>
              <a:spcBef>
                <a:spcPts val="0"/>
              </a:spcBef>
              <a:spcAft>
                <a:spcPts val="0"/>
              </a:spcAft>
              <a:buClr>
                <a:srgbClr val="666666"/>
              </a:buClr>
              <a:buSzPts val="2800"/>
              <a:buNone/>
              <a:defRPr>
                <a:solidFill>
                  <a:srgbClr val="666666"/>
                </a:solidFill>
              </a:defRPr>
            </a:lvl7pPr>
            <a:lvl8pPr lvl="7" rtl="0" algn="l">
              <a:lnSpc>
                <a:spcPct val="100000"/>
              </a:lnSpc>
              <a:spcBef>
                <a:spcPts val="0"/>
              </a:spcBef>
              <a:spcAft>
                <a:spcPts val="0"/>
              </a:spcAft>
              <a:buClr>
                <a:srgbClr val="666666"/>
              </a:buClr>
              <a:buSzPts val="2800"/>
              <a:buNone/>
              <a:defRPr>
                <a:solidFill>
                  <a:srgbClr val="666666"/>
                </a:solidFill>
              </a:defRPr>
            </a:lvl8pPr>
            <a:lvl9pPr lvl="8" rtl="0" algn="l">
              <a:lnSpc>
                <a:spcPct val="100000"/>
              </a:lnSpc>
              <a:spcBef>
                <a:spcPts val="0"/>
              </a:spcBef>
              <a:spcAft>
                <a:spcPts val="0"/>
              </a:spcAft>
              <a:buClr>
                <a:srgbClr val="666666"/>
              </a:buClr>
              <a:buSzPts val="2800"/>
              <a:buNone/>
              <a:defRPr>
                <a:solidFill>
                  <a:srgbClr val="666666"/>
                </a:solidFill>
              </a:defRPr>
            </a:lvl9pPr>
          </a:lstStyle>
          <a:p/>
        </p:txBody>
      </p:sp>
      <p:sp>
        <p:nvSpPr>
          <p:cNvPr id="16" name="Google Shape;16;p3"/>
          <p:cNvSpPr txBox="1"/>
          <p:nvPr>
            <p:ph idx="1" type="body"/>
          </p:nvPr>
        </p:nvSpPr>
        <p:spPr>
          <a:xfrm>
            <a:off x="287125" y="911525"/>
            <a:ext cx="8520600" cy="3416400"/>
          </a:xfrm>
          <a:prstGeom prst="rect">
            <a:avLst/>
          </a:prstGeom>
          <a:noFill/>
          <a:ln>
            <a:noFill/>
          </a:ln>
        </p:spPr>
        <p:txBody>
          <a:bodyPr anchorCtr="0" anchor="t" bIns="91425" lIns="91425" spcFirstLastPara="1" rIns="91425" wrap="square" tIns="91425">
            <a:noAutofit/>
          </a:bodyPr>
          <a:lstStyle>
            <a:lvl1pPr indent="-342900" lvl="0" marL="457200" rtl="0" algn="l">
              <a:lnSpc>
                <a:spcPct val="115000"/>
              </a:lnSpc>
              <a:spcBef>
                <a:spcPts val="0"/>
              </a:spcBef>
              <a:spcAft>
                <a:spcPts val="0"/>
              </a:spcAft>
              <a:buClr>
                <a:srgbClr val="001379"/>
              </a:buClr>
              <a:buSzPts val="1800"/>
              <a:buChar char="●"/>
              <a:defRPr>
                <a:solidFill>
                  <a:srgbClr val="001379"/>
                </a:solidFill>
              </a:defRPr>
            </a:lvl1pPr>
            <a:lvl2pPr indent="-317500" lvl="1" marL="914400" rtl="0" algn="l">
              <a:lnSpc>
                <a:spcPct val="115000"/>
              </a:lnSpc>
              <a:spcBef>
                <a:spcPts val="1600"/>
              </a:spcBef>
              <a:spcAft>
                <a:spcPts val="0"/>
              </a:spcAft>
              <a:buClr>
                <a:srgbClr val="001379"/>
              </a:buClr>
              <a:buSzPts val="1400"/>
              <a:buChar char="○"/>
              <a:defRPr>
                <a:solidFill>
                  <a:srgbClr val="001379"/>
                </a:solidFill>
              </a:defRPr>
            </a:lvl2pPr>
            <a:lvl3pPr indent="-317500" lvl="2" marL="1371600" rtl="0" algn="l">
              <a:lnSpc>
                <a:spcPct val="115000"/>
              </a:lnSpc>
              <a:spcBef>
                <a:spcPts val="1600"/>
              </a:spcBef>
              <a:spcAft>
                <a:spcPts val="0"/>
              </a:spcAft>
              <a:buClr>
                <a:srgbClr val="001379"/>
              </a:buClr>
              <a:buSzPts val="1400"/>
              <a:buChar char="■"/>
              <a:defRPr>
                <a:solidFill>
                  <a:srgbClr val="001379"/>
                </a:solidFill>
              </a:defRPr>
            </a:lvl3pPr>
            <a:lvl4pPr indent="-317500" lvl="3" marL="1828800" rtl="0" algn="l">
              <a:lnSpc>
                <a:spcPct val="115000"/>
              </a:lnSpc>
              <a:spcBef>
                <a:spcPts val="1600"/>
              </a:spcBef>
              <a:spcAft>
                <a:spcPts val="0"/>
              </a:spcAft>
              <a:buClr>
                <a:srgbClr val="001379"/>
              </a:buClr>
              <a:buSzPts val="1400"/>
              <a:buChar char="●"/>
              <a:defRPr>
                <a:solidFill>
                  <a:srgbClr val="001379"/>
                </a:solidFill>
              </a:defRPr>
            </a:lvl4pPr>
            <a:lvl5pPr indent="-317500" lvl="4" marL="2286000" rtl="0" algn="l">
              <a:lnSpc>
                <a:spcPct val="115000"/>
              </a:lnSpc>
              <a:spcBef>
                <a:spcPts val="1600"/>
              </a:spcBef>
              <a:spcAft>
                <a:spcPts val="0"/>
              </a:spcAft>
              <a:buClr>
                <a:srgbClr val="001379"/>
              </a:buClr>
              <a:buSzPts val="1400"/>
              <a:buChar char="○"/>
              <a:defRPr>
                <a:solidFill>
                  <a:srgbClr val="001379"/>
                </a:solidFill>
              </a:defRPr>
            </a:lvl5pPr>
            <a:lvl6pPr indent="-317500" lvl="5" marL="2743200" rtl="0" algn="l">
              <a:lnSpc>
                <a:spcPct val="115000"/>
              </a:lnSpc>
              <a:spcBef>
                <a:spcPts val="1600"/>
              </a:spcBef>
              <a:spcAft>
                <a:spcPts val="0"/>
              </a:spcAft>
              <a:buClr>
                <a:srgbClr val="001379"/>
              </a:buClr>
              <a:buSzPts val="1400"/>
              <a:buChar char="■"/>
              <a:defRPr>
                <a:solidFill>
                  <a:srgbClr val="001379"/>
                </a:solidFill>
              </a:defRPr>
            </a:lvl6pPr>
            <a:lvl7pPr indent="-317500" lvl="6" marL="3200400" rtl="0" algn="l">
              <a:lnSpc>
                <a:spcPct val="115000"/>
              </a:lnSpc>
              <a:spcBef>
                <a:spcPts val="1600"/>
              </a:spcBef>
              <a:spcAft>
                <a:spcPts val="0"/>
              </a:spcAft>
              <a:buClr>
                <a:srgbClr val="001379"/>
              </a:buClr>
              <a:buSzPts val="1400"/>
              <a:buChar char="●"/>
              <a:defRPr>
                <a:solidFill>
                  <a:srgbClr val="001379"/>
                </a:solidFill>
              </a:defRPr>
            </a:lvl7pPr>
            <a:lvl8pPr indent="-317500" lvl="7" marL="3657600" rtl="0" algn="l">
              <a:lnSpc>
                <a:spcPct val="115000"/>
              </a:lnSpc>
              <a:spcBef>
                <a:spcPts val="1600"/>
              </a:spcBef>
              <a:spcAft>
                <a:spcPts val="0"/>
              </a:spcAft>
              <a:buClr>
                <a:srgbClr val="001379"/>
              </a:buClr>
              <a:buSzPts val="1400"/>
              <a:buChar char="○"/>
              <a:defRPr>
                <a:solidFill>
                  <a:srgbClr val="001379"/>
                </a:solidFill>
              </a:defRPr>
            </a:lvl8pPr>
            <a:lvl9pPr indent="-317500" lvl="8" marL="4114800" rtl="0" algn="l">
              <a:lnSpc>
                <a:spcPct val="115000"/>
              </a:lnSpc>
              <a:spcBef>
                <a:spcPts val="1600"/>
              </a:spcBef>
              <a:spcAft>
                <a:spcPts val="1600"/>
              </a:spcAft>
              <a:buClr>
                <a:srgbClr val="001379"/>
              </a:buClr>
              <a:buSzPts val="1400"/>
              <a:buChar char="■"/>
              <a:defRPr>
                <a:solidFill>
                  <a:srgbClr val="001379"/>
                </a:solidFill>
              </a:defRPr>
            </a:lvl9pPr>
          </a:lstStyle>
          <a:p/>
        </p:txBody>
      </p:sp>
      <p:sp>
        <p:nvSpPr>
          <p:cNvPr id="17" name="Google Shape;17;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 name="Shape 18"/>
        <p:cNvGrpSpPr/>
        <p:nvPr/>
      </p:nvGrpSpPr>
      <p:grpSpPr>
        <a:xfrm>
          <a:off x="0" y="0"/>
          <a:ext cx="0" cy="0"/>
          <a:chOff x="0" y="0"/>
          <a:chExt cx="0" cy="0"/>
        </a:xfrm>
      </p:grpSpPr>
      <p:sp>
        <p:nvSpPr>
          <p:cNvPr id="19" name="Google Shape;19;p4"/>
          <p:cNvSpPr txBox="1"/>
          <p:nvPr>
            <p:ph type="title"/>
          </p:nvPr>
        </p:nvSpPr>
        <p:spPr>
          <a:xfrm>
            <a:off x="3779100" y="21650"/>
            <a:ext cx="5364900" cy="841800"/>
          </a:xfrm>
          <a:prstGeom prst="rect">
            <a:avLst/>
          </a:prstGeom>
          <a:noFill/>
          <a:ln>
            <a:noFill/>
          </a:ln>
        </p:spPr>
        <p:txBody>
          <a:bodyPr anchorCtr="0" anchor="ctr" bIns="91425" lIns="91425" spcFirstLastPara="1" rIns="91425" wrap="square" tIns="91425">
            <a:noAutofit/>
          </a:bodyPr>
          <a:lstStyle>
            <a:lvl1pPr lvl="0" rtl="0" algn="ctr">
              <a:lnSpc>
                <a:spcPct val="100000"/>
              </a:lnSpc>
              <a:spcBef>
                <a:spcPts val="0"/>
              </a:spcBef>
              <a:spcAft>
                <a:spcPts val="0"/>
              </a:spcAft>
              <a:buClr>
                <a:srgbClr val="666666"/>
              </a:buClr>
              <a:buSzPts val="2400"/>
              <a:buNone/>
              <a:defRPr sz="2400">
                <a:solidFill>
                  <a:srgbClr val="666666"/>
                </a:solidFill>
              </a:defRPr>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20" name="Google Shape;20;p4"/>
          <p:cNvSpPr txBox="1"/>
          <p:nvPr>
            <p:ph idx="1" type="body"/>
          </p:nvPr>
        </p:nvSpPr>
        <p:spPr>
          <a:xfrm>
            <a:off x="329450" y="845775"/>
            <a:ext cx="8565900" cy="3520800"/>
          </a:xfrm>
          <a:prstGeom prst="rect">
            <a:avLst/>
          </a:prstGeom>
          <a:noFill/>
          <a:ln>
            <a:noFill/>
          </a:ln>
        </p:spPr>
        <p:txBody>
          <a:bodyPr anchorCtr="0" anchor="t" bIns="91425" lIns="91425" spcFirstLastPara="1" rIns="91425" wrap="square" tIns="91425">
            <a:noAutofit/>
          </a:bodyPr>
          <a:lstStyle>
            <a:lvl1pPr indent="-342900" lvl="0" marL="457200" rtl="0" algn="l">
              <a:lnSpc>
                <a:spcPct val="115000"/>
              </a:lnSpc>
              <a:spcBef>
                <a:spcPts val="0"/>
              </a:spcBef>
              <a:spcAft>
                <a:spcPts val="0"/>
              </a:spcAft>
              <a:buClr>
                <a:srgbClr val="001379"/>
              </a:buClr>
              <a:buSzPts val="1800"/>
              <a:buChar char="●"/>
              <a:defRPr>
                <a:solidFill>
                  <a:srgbClr val="001379"/>
                </a:solidFill>
              </a:defRPr>
            </a:lvl1pPr>
            <a:lvl2pPr indent="-317500" lvl="1" marL="914400" rtl="0" algn="l">
              <a:lnSpc>
                <a:spcPct val="115000"/>
              </a:lnSpc>
              <a:spcBef>
                <a:spcPts val="1600"/>
              </a:spcBef>
              <a:spcAft>
                <a:spcPts val="0"/>
              </a:spcAft>
              <a:buClr>
                <a:srgbClr val="001379"/>
              </a:buClr>
              <a:buSzPts val="1400"/>
              <a:buChar char="○"/>
              <a:defRPr>
                <a:solidFill>
                  <a:srgbClr val="001379"/>
                </a:solidFill>
              </a:defRPr>
            </a:lvl2pPr>
            <a:lvl3pPr indent="-317500" lvl="2" marL="1371600" rtl="0" algn="l">
              <a:lnSpc>
                <a:spcPct val="115000"/>
              </a:lnSpc>
              <a:spcBef>
                <a:spcPts val="1600"/>
              </a:spcBef>
              <a:spcAft>
                <a:spcPts val="0"/>
              </a:spcAft>
              <a:buClr>
                <a:srgbClr val="001379"/>
              </a:buClr>
              <a:buSzPts val="1400"/>
              <a:buChar char="■"/>
              <a:defRPr>
                <a:solidFill>
                  <a:srgbClr val="001379"/>
                </a:solidFill>
              </a:defRPr>
            </a:lvl3pPr>
            <a:lvl4pPr indent="-317500" lvl="3" marL="1828800" rtl="0" algn="l">
              <a:lnSpc>
                <a:spcPct val="115000"/>
              </a:lnSpc>
              <a:spcBef>
                <a:spcPts val="1600"/>
              </a:spcBef>
              <a:spcAft>
                <a:spcPts val="0"/>
              </a:spcAft>
              <a:buClr>
                <a:srgbClr val="001379"/>
              </a:buClr>
              <a:buSzPts val="1400"/>
              <a:buChar char="●"/>
              <a:defRPr>
                <a:solidFill>
                  <a:srgbClr val="001379"/>
                </a:solidFill>
              </a:defRPr>
            </a:lvl4pPr>
            <a:lvl5pPr indent="-317500" lvl="4" marL="2286000" rtl="0" algn="l">
              <a:lnSpc>
                <a:spcPct val="115000"/>
              </a:lnSpc>
              <a:spcBef>
                <a:spcPts val="1600"/>
              </a:spcBef>
              <a:spcAft>
                <a:spcPts val="0"/>
              </a:spcAft>
              <a:buClr>
                <a:srgbClr val="001379"/>
              </a:buClr>
              <a:buSzPts val="1400"/>
              <a:buChar char="○"/>
              <a:defRPr>
                <a:solidFill>
                  <a:srgbClr val="001379"/>
                </a:solidFill>
              </a:defRPr>
            </a:lvl5pPr>
            <a:lvl6pPr indent="-317500" lvl="5" marL="2743200" rtl="0" algn="l">
              <a:lnSpc>
                <a:spcPct val="115000"/>
              </a:lnSpc>
              <a:spcBef>
                <a:spcPts val="1600"/>
              </a:spcBef>
              <a:spcAft>
                <a:spcPts val="0"/>
              </a:spcAft>
              <a:buClr>
                <a:srgbClr val="001379"/>
              </a:buClr>
              <a:buSzPts val="1400"/>
              <a:buChar char="■"/>
              <a:defRPr>
                <a:solidFill>
                  <a:srgbClr val="001379"/>
                </a:solidFill>
              </a:defRPr>
            </a:lvl6pPr>
            <a:lvl7pPr indent="-317500" lvl="6" marL="3200400" rtl="0" algn="l">
              <a:lnSpc>
                <a:spcPct val="115000"/>
              </a:lnSpc>
              <a:spcBef>
                <a:spcPts val="1600"/>
              </a:spcBef>
              <a:spcAft>
                <a:spcPts val="0"/>
              </a:spcAft>
              <a:buClr>
                <a:srgbClr val="001379"/>
              </a:buClr>
              <a:buSzPts val="1400"/>
              <a:buChar char="●"/>
              <a:defRPr>
                <a:solidFill>
                  <a:srgbClr val="001379"/>
                </a:solidFill>
              </a:defRPr>
            </a:lvl7pPr>
            <a:lvl8pPr indent="-317500" lvl="7" marL="3657600" rtl="0" algn="l">
              <a:lnSpc>
                <a:spcPct val="115000"/>
              </a:lnSpc>
              <a:spcBef>
                <a:spcPts val="1600"/>
              </a:spcBef>
              <a:spcAft>
                <a:spcPts val="0"/>
              </a:spcAft>
              <a:buClr>
                <a:srgbClr val="001379"/>
              </a:buClr>
              <a:buSzPts val="1400"/>
              <a:buChar char="○"/>
              <a:defRPr>
                <a:solidFill>
                  <a:srgbClr val="001379"/>
                </a:solidFill>
              </a:defRPr>
            </a:lvl8pPr>
            <a:lvl9pPr indent="-317500" lvl="8" marL="4114800" rtl="0" algn="l">
              <a:lnSpc>
                <a:spcPct val="115000"/>
              </a:lnSpc>
              <a:spcBef>
                <a:spcPts val="1600"/>
              </a:spcBef>
              <a:spcAft>
                <a:spcPts val="1600"/>
              </a:spcAft>
              <a:buClr>
                <a:srgbClr val="001379"/>
              </a:buClr>
              <a:buSzPts val="1400"/>
              <a:buChar char="■"/>
              <a:defRPr>
                <a:solidFill>
                  <a:srgbClr val="001379"/>
                </a:solidFil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lgn="l">
              <a:lnSpc>
                <a:spcPct val="100000"/>
              </a:lnSpc>
              <a:spcBef>
                <a:spcPts val="0"/>
              </a:spcBef>
              <a:spcAft>
                <a:spcPts val="0"/>
              </a:spcAft>
              <a:buSzPts val="2800"/>
              <a:buNone/>
              <a:defRPr/>
            </a:lvl1pPr>
            <a:lvl2pPr lvl="1" rtl="0" algn="l">
              <a:lnSpc>
                <a:spcPct val="100000"/>
              </a:lnSpc>
              <a:spcBef>
                <a:spcPts val="0"/>
              </a:spcBef>
              <a:spcAft>
                <a:spcPts val="0"/>
              </a:spcAft>
              <a:buSzPts val="2800"/>
              <a:buNone/>
              <a:defRPr/>
            </a:lvl2pPr>
            <a:lvl3pPr lvl="2" rtl="0" algn="l">
              <a:lnSpc>
                <a:spcPct val="100000"/>
              </a:lnSpc>
              <a:spcBef>
                <a:spcPts val="0"/>
              </a:spcBef>
              <a:spcAft>
                <a:spcPts val="0"/>
              </a:spcAft>
              <a:buSzPts val="2800"/>
              <a:buNone/>
              <a:defRPr/>
            </a:lvl3pPr>
            <a:lvl4pPr lvl="3" rtl="0" algn="l">
              <a:lnSpc>
                <a:spcPct val="100000"/>
              </a:lnSpc>
              <a:spcBef>
                <a:spcPts val="0"/>
              </a:spcBef>
              <a:spcAft>
                <a:spcPts val="0"/>
              </a:spcAft>
              <a:buSzPts val="2800"/>
              <a:buNone/>
              <a:defRPr/>
            </a:lvl4pPr>
            <a:lvl5pPr lvl="4" rtl="0" algn="l">
              <a:lnSpc>
                <a:spcPct val="100000"/>
              </a:lnSpc>
              <a:spcBef>
                <a:spcPts val="0"/>
              </a:spcBef>
              <a:spcAft>
                <a:spcPts val="0"/>
              </a:spcAft>
              <a:buSzPts val="2800"/>
              <a:buNone/>
              <a:defRPr/>
            </a:lvl5pPr>
            <a:lvl6pPr lvl="5" rtl="0" algn="l">
              <a:lnSpc>
                <a:spcPct val="100000"/>
              </a:lnSpc>
              <a:spcBef>
                <a:spcPts val="0"/>
              </a:spcBef>
              <a:spcAft>
                <a:spcPts val="0"/>
              </a:spcAft>
              <a:buSzPts val="2800"/>
              <a:buNone/>
              <a:defRPr/>
            </a:lvl6pPr>
            <a:lvl7pPr lvl="6" rtl="0" algn="l">
              <a:lnSpc>
                <a:spcPct val="100000"/>
              </a:lnSpc>
              <a:spcBef>
                <a:spcPts val="0"/>
              </a:spcBef>
              <a:spcAft>
                <a:spcPts val="0"/>
              </a:spcAft>
              <a:buSzPts val="2800"/>
              <a:buNone/>
              <a:defRPr/>
            </a:lvl7pPr>
            <a:lvl8pPr lvl="7" rtl="0" algn="l">
              <a:lnSpc>
                <a:spcPct val="100000"/>
              </a:lnSpc>
              <a:spcBef>
                <a:spcPts val="0"/>
              </a:spcBef>
              <a:spcAft>
                <a:spcPts val="0"/>
              </a:spcAft>
              <a:buSzPts val="2800"/>
              <a:buNone/>
              <a:defRPr/>
            </a:lvl8pPr>
            <a:lvl9pPr lvl="8" rtl="0" algn="l">
              <a:lnSpc>
                <a:spcPct val="100000"/>
              </a:lnSpc>
              <a:spcBef>
                <a:spcPts val="0"/>
              </a:spcBef>
              <a:spcAft>
                <a:spcPts val="0"/>
              </a:spcAft>
              <a:buSzPts val="2800"/>
              <a:buNone/>
              <a:defRPr/>
            </a:lvl9pPr>
          </a:lstStyle>
          <a:p/>
        </p:txBody>
      </p:sp>
      <p:sp>
        <p:nvSpPr>
          <p:cNvPr id="23" name="Google Shape;23;p5"/>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rtl="0" algn="l">
              <a:lnSpc>
                <a:spcPct val="115000"/>
              </a:lnSpc>
              <a:spcBef>
                <a:spcPts val="0"/>
              </a:spcBef>
              <a:spcAft>
                <a:spcPts val="0"/>
              </a:spcAft>
              <a:buSzPts val="1400"/>
              <a:buChar char="●"/>
              <a:defRPr sz="1400"/>
            </a:lvl1pPr>
            <a:lvl2pPr indent="-304800" lvl="1" marL="914400" rtl="0" algn="l">
              <a:lnSpc>
                <a:spcPct val="115000"/>
              </a:lnSpc>
              <a:spcBef>
                <a:spcPts val="1600"/>
              </a:spcBef>
              <a:spcAft>
                <a:spcPts val="0"/>
              </a:spcAft>
              <a:buSzPts val="1200"/>
              <a:buChar char="○"/>
              <a:defRPr sz="1200"/>
            </a:lvl2pPr>
            <a:lvl3pPr indent="-304800" lvl="2" marL="1371600" rtl="0" algn="l">
              <a:lnSpc>
                <a:spcPct val="115000"/>
              </a:lnSpc>
              <a:spcBef>
                <a:spcPts val="1600"/>
              </a:spcBef>
              <a:spcAft>
                <a:spcPts val="0"/>
              </a:spcAft>
              <a:buSzPts val="1200"/>
              <a:buChar char="■"/>
              <a:defRPr sz="1200"/>
            </a:lvl3pPr>
            <a:lvl4pPr indent="-304800" lvl="3" marL="1828800" rtl="0" algn="l">
              <a:lnSpc>
                <a:spcPct val="115000"/>
              </a:lnSpc>
              <a:spcBef>
                <a:spcPts val="1600"/>
              </a:spcBef>
              <a:spcAft>
                <a:spcPts val="0"/>
              </a:spcAft>
              <a:buSzPts val="1200"/>
              <a:buChar char="●"/>
              <a:defRPr sz="1200"/>
            </a:lvl4pPr>
            <a:lvl5pPr indent="-304800" lvl="4" marL="2286000" rtl="0" algn="l">
              <a:lnSpc>
                <a:spcPct val="115000"/>
              </a:lnSpc>
              <a:spcBef>
                <a:spcPts val="1600"/>
              </a:spcBef>
              <a:spcAft>
                <a:spcPts val="0"/>
              </a:spcAft>
              <a:buSzPts val="1200"/>
              <a:buChar char="○"/>
              <a:defRPr sz="1200"/>
            </a:lvl5pPr>
            <a:lvl6pPr indent="-304800" lvl="5" marL="2743200" rtl="0" algn="l">
              <a:lnSpc>
                <a:spcPct val="115000"/>
              </a:lnSpc>
              <a:spcBef>
                <a:spcPts val="1600"/>
              </a:spcBef>
              <a:spcAft>
                <a:spcPts val="0"/>
              </a:spcAft>
              <a:buSzPts val="1200"/>
              <a:buChar char="■"/>
              <a:defRPr sz="1200"/>
            </a:lvl6pPr>
            <a:lvl7pPr indent="-304800" lvl="6" marL="3200400" rtl="0" algn="l">
              <a:lnSpc>
                <a:spcPct val="115000"/>
              </a:lnSpc>
              <a:spcBef>
                <a:spcPts val="1600"/>
              </a:spcBef>
              <a:spcAft>
                <a:spcPts val="0"/>
              </a:spcAft>
              <a:buSzPts val="1200"/>
              <a:buChar char="●"/>
              <a:defRPr sz="1200"/>
            </a:lvl7pPr>
            <a:lvl8pPr indent="-304800" lvl="7" marL="3657600" rtl="0" algn="l">
              <a:lnSpc>
                <a:spcPct val="115000"/>
              </a:lnSpc>
              <a:spcBef>
                <a:spcPts val="1600"/>
              </a:spcBef>
              <a:spcAft>
                <a:spcPts val="0"/>
              </a:spcAft>
              <a:buSzPts val="1200"/>
              <a:buChar char="○"/>
              <a:defRPr sz="1200"/>
            </a:lvl8pPr>
            <a:lvl9pPr indent="-304800" lvl="8" marL="4114800" rtl="0" algn="l">
              <a:lnSpc>
                <a:spcPct val="115000"/>
              </a:lnSpc>
              <a:spcBef>
                <a:spcPts val="1600"/>
              </a:spcBef>
              <a:spcAft>
                <a:spcPts val="160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rtl="0" algn="l">
              <a:lnSpc>
                <a:spcPct val="115000"/>
              </a:lnSpc>
              <a:spcBef>
                <a:spcPts val="0"/>
              </a:spcBef>
              <a:spcAft>
                <a:spcPts val="0"/>
              </a:spcAft>
              <a:buSzPts val="1400"/>
              <a:buChar char="●"/>
              <a:defRPr sz="1400"/>
            </a:lvl1pPr>
            <a:lvl2pPr indent="-304800" lvl="1" marL="914400" rtl="0" algn="l">
              <a:lnSpc>
                <a:spcPct val="115000"/>
              </a:lnSpc>
              <a:spcBef>
                <a:spcPts val="1600"/>
              </a:spcBef>
              <a:spcAft>
                <a:spcPts val="0"/>
              </a:spcAft>
              <a:buSzPts val="1200"/>
              <a:buChar char="○"/>
              <a:defRPr sz="1200"/>
            </a:lvl2pPr>
            <a:lvl3pPr indent="-304800" lvl="2" marL="1371600" rtl="0" algn="l">
              <a:lnSpc>
                <a:spcPct val="115000"/>
              </a:lnSpc>
              <a:spcBef>
                <a:spcPts val="1600"/>
              </a:spcBef>
              <a:spcAft>
                <a:spcPts val="0"/>
              </a:spcAft>
              <a:buSzPts val="1200"/>
              <a:buChar char="■"/>
              <a:defRPr sz="1200"/>
            </a:lvl3pPr>
            <a:lvl4pPr indent="-304800" lvl="3" marL="1828800" rtl="0" algn="l">
              <a:lnSpc>
                <a:spcPct val="115000"/>
              </a:lnSpc>
              <a:spcBef>
                <a:spcPts val="1600"/>
              </a:spcBef>
              <a:spcAft>
                <a:spcPts val="0"/>
              </a:spcAft>
              <a:buSzPts val="1200"/>
              <a:buChar char="●"/>
              <a:defRPr sz="1200"/>
            </a:lvl4pPr>
            <a:lvl5pPr indent="-304800" lvl="4" marL="2286000" rtl="0" algn="l">
              <a:lnSpc>
                <a:spcPct val="115000"/>
              </a:lnSpc>
              <a:spcBef>
                <a:spcPts val="1600"/>
              </a:spcBef>
              <a:spcAft>
                <a:spcPts val="0"/>
              </a:spcAft>
              <a:buSzPts val="1200"/>
              <a:buChar char="○"/>
              <a:defRPr sz="1200"/>
            </a:lvl5pPr>
            <a:lvl6pPr indent="-304800" lvl="5" marL="2743200" rtl="0" algn="l">
              <a:lnSpc>
                <a:spcPct val="115000"/>
              </a:lnSpc>
              <a:spcBef>
                <a:spcPts val="1600"/>
              </a:spcBef>
              <a:spcAft>
                <a:spcPts val="0"/>
              </a:spcAft>
              <a:buSzPts val="1200"/>
              <a:buChar char="■"/>
              <a:defRPr sz="1200"/>
            </a:lvl6pPr>
            <a:lvl7pPr indent="-304800" lvl="6" marL="3200400" rtl="0" algn="l">
              <a:lnSpc>
                <a:spcPct val="115000"/>
              </a:lnSpc>
              <a:spcBef>
                <a:spcPts val="1600"/>
              </a:spcBef>
              <a:spcAft>
                <a:spcPts val="0"/>
              </a:spcAft>
              <a:buSzPts val="1200"/>
              <a:buChar char="●"/>
              <a:defRPr sz="1200"/>
            </a:lvl7pPr>
            <a:lvl8pPr indent="-304800" lvl="7" marL="3657600" rtl="0" algn="l">
              <a:lnSpc>
                <a:spcPct val="115000"/>
              </a:lnSpc>
              <a:spcBef>
                <a:spcPts val="1600"/>
              </a:spcBef>
              <a:spcAft>
                <a:spcPts val="0"/>
              </a:spcAft>
              <a:buSzPts val="1200"/>
              <a:buChar char="○"/>
              <a:defRPr sz="1200"/>
            </a:lvl8pPr>
            <a:lvl9pPr indent="-304800" lvl="8" marL="4114800" rtl="0" algn="l">
              <a:lnSpc>
                <a:spcPct val="115000"/>
              </a:lnSpc>
              <a:spcBef>
                <a:spcPts val="1600"/>
              </a:spcBef>
              <a:spcAft>
                <a:spcPts val="160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lgn="l">
              <a:lnSpc>
                <a:spcPct val="100000"/>
              </a:lnSpc>
              <a:spcBef>
                <a:spcPts val="0"/>
              </a:spcBef>
              <a:spcAft>
                <a:spcPts val="0"/>
              </a:spcAft>
              <a:buSzPts val="2800"/>
              <a:buNone/>
              <a:defRPr/>
            </a:lvl1pPr>
            <a:lvl2pPr lvl="1" rtl="0" algn="l">
              <a:lnSpc>
                <a:spcPct val="100000"/>
              </a:lnSpc>
              <a:spcBef>
                <a:spcPts val="0"/>
              </a:spcBef>
              <a:spcAft>
                <a:spcPts val="0"/>
              </a:spcAft>
              <a:buSzPts val="2800"/>
              <a:buNone/>
              <a:defRPr/>
            </a:lvl2pPr>
            <a:lvl3pPr lvl="2" rtl="0" algn="l">
              <a:lnSpc>
                <a:spcPct val="100000"/>
              </a:lnSpc>
              <a:spcBef>
                <a:spcPts val="0"/>
              </a:spcBef>
              <a:spcAft>
                <a:spcPts val="0"/>
              </a:spcAft>
              <a:buSzPts val="2800"/>
              <a:buNone/>
              <a:defRPr/>
            </a:lvl3pPr>
            <a:lvl4pPr lvl="3" rtl="0" algn="l">
              <a:lnSpc>
                <a:spcPct val="100000"/>
              </a:lnSpc>
              <a:spcBef>
                <a:spcPts val="0"/>
              </a:spcBef>
              <a:spcAft>
                <a:spcPts val="0"/>
              </a:spcAft>
              <a:buSzPts val="2800"/>
              <a:buNone/>
              <a:defRPr/>
            </a:lvl4pPr>
            <a:lvl5pPr lvl="4" rtl="0" algn="l">
              <a:lnSpc>
                <a:spcPct val="100000"/>
              </a:lnSpc>
              <a:spcBef>
                <a:spcPts val="0"/>
              </a:spcBef>
              <a:spcAft>
                <a:spcPts val="0"/>
              </a:spcAft>
              <a:buSzPts val="2800"/>
              <a:buNone/>
              <a:defRPr/>
            </a:lvl5pPr>
            <a:lvl6pPr lvl="5" rtl="0" algn="l">
              <a:lnSpc>
                <a:spcPct val="100000"/>
              </a:lnSpc>
              <a:spcBef>
                <a:spcPts val="0"/>
              </a:spcBef>
              <a:spcAft>
                <a:spcPts val="0"/>
              </a:spcAft>
              <a:buSzPts val="2800"/>
              <a:buNone/>
              <a:defRPr/>
            </a:lvl6pPr>
            <a:lvl7pPr lvl="6" rtl="0" algn="l">
              <a:lnSpc>
                <a:spcPct val="100000"/>
              </a:lnSpc>
              <a:spcBef>
                <a:spcPts val="0"/>
              </a:spcBef>
              <a:spcAft>
                <a:spcPts val="0"/>
              </a:spcAft>
              <a:buSzPts val="2800"/>
              <a:buNone/>
              <a:defRPr/>
            </a:lvl7pPr>
            <a:lvl8pPr lvl="7" rtl="0" algn="l">
              <a:lnSpc>
                <a:spcPct val="100000"/>
              </a:lnSpc>
              <a:spcBef>
                <a:spcPts val="0"/>
              </a:spcBef>
              <a:spcAft>
                <a:spcPts val="0"/>
              </a:spcAft>
              <a:buSzPts val="2800"/>
              <a:buNone/>
              <a:defRPr/>
            </a:lvl8pPr>
            <a:lvl9pPr lvl="8" rtl="0" algn="l">
              <a:lnSpc>
                <a:spcPct val="100000"/>
              </a:lnSpc>
              <a:spcBef>
                <a:spcPts val="0"/>
              </a:spcBef>
              <a:spcAft>
                <a:spcPts val="0"/>
              </a:spcAft>
              <a:buSzPts val="2800"/>
              <a:buNone/>
              <a:defRPr/>
            </a:lvl9pPr>
          </a:lstStyle>
          <a:p/>
        </p:txBody>
      </p:sp>
      <p:sp>
        <p:nvSpPr>
          <p:cNvPr id="28" name="Google Shape;28;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rtl="0" algn="l">
              <a:lnSpc>
                <a:spcPct val="100000"/>
              </a:lnSpc>
              <a:spcBef>
                <a:spcPts val="0"/>
              </a:spcBef>
              <a:spcAft>
                <a:spcPts val="0"/>
              </a:spcAft>
              <a:buSzPts val="2400"/>
              <a:buNone/>
              <a:defRPr sz="2400"/>
            </a:lvl1pPr>
            <a:lvl2pPr lvl="1" rtl="0" algn="l">
              <a:lnSpc>
                <a:spcPct val="100000"/>
              </a:lnSpc>
              <a:spcBef>
                <a:spcPts val="0"/>
              </a:spcBef>
              <a:spcAft>
                <a:spcPts val="0"/>
              </a:spcAft>
              <a:buSzPts val="2400"/>
              <a:buNone/>
              <a:defRPr sz="2400"/>
            </a:lvl2pPr>
            <a:lvl3pPr lvl="2" rtl="0" algn="l">
              <a:lnSpc>
                <a:spcPct val="100000"/>
              </a:lnSpc>
              <a:spcBef>
                <a:spcPts val="0"/>
              </a:spcBef>
              <a:spcAft>
                <a:spcPts val="0"/>
              </a:spcAft>
              <a:buSzPts val="2400"/>
              <a:buNone/>
              <a:defRPr sz="2400"/>
            </a:lvl3pPr>
            <a:lvl4pPr lvl="3" rtl="0" algn="l">
              <a:lnSpc>
                <a:spcPct val="100000"/>
              </a:lnSpc>
              <a:spcBef>
                <a:spcPts val="0"/>
              </a:spcBef>
              <a:spcAft>
                <a:spcPts val="0"/>
              </a:spcAft>
              <a:buSzPts val="2400"/>
              <a:buNone/>
              <a:defRPr sz="2400"/>
            </a:lvl4pPr>
            <a:lvl5pPr lvl="4" rtl="0" algn="l">
              <a:lnSpc>
                <a:spcPct val="100000"/>
              </a:lnSpc>
              <a:spcBef>
                <a:spcPts val="0"/>
              </a:spcBef>
              <a:spcAft>
                <a:spcPts val="0"/>
              </a:spcAft>
              <a:buSzPts val="2400"/>
              <a:buNone/>
              <a:defRPr sz="2400"/>
            </a:lvl5pPr>
            <a:lvl6pPr lvl="5" rtl="0" algn="l">
              <a:lnSpc>
                <a:spcPct val="100000"/>
              </a:lnSpc>
              <a:spcBef>
                <a:spcPts val="0"/>
              </a:spcBef>
              <a:spcAft>
                <a:spcPts val="0"/>
              </a:spcAft>
              <a:buSzPts val="2400"/>
              <a:buNone/>
              <a:defRPr sz="2400"/>
            </a:lvl6pPr>
            <a:lvl7pPr lvl="6" rtl="0" algn="l">
              <a:lnSpc>
                <a:spcPct val="100000"/>
              </a:lnSpc>
              <a:spcBef>
                <a:spcPts val="0"/>
              </a:spcBef>
              <a:spcAft>
                <a:spcPts val="0"/>
              </a:spcAft>
              <a:buSzPts val="2400"/>
              <a:buNone/>
              <a:defRPr sz="2400"/>
            </a:lvl7pPr>
            <a:lvl8pPr lvl="7" rtl="0" algn="l">
              <a:lnSpc>
                <a:spcPct val="100000"/>
              </a:lnSpc>
              <a:spcBef>
                <a:spcPts val="0"/>
              </a:spcBef>
              <a:spcAft>
                <a:spcPts val="0"/>
              </a:spcAft>
              <a:buSzPts val="2400"/>
              <a:buNone/>
              <a:defRPr sz="2400"/>
            </a:lvl8pPr>
            <a:lvl9pPr lvl="8" rtl="0" algn="l">
              <a:lnSpc>
                <a:spcPct val="100000"/>
              </a:lnSpc>
              <a:spcBef>
                <a:spcPts val="0"/>
              </a:spcBef>
              <a:spcAft>
                <a:spcPts val="0"/>
              </a:spcAft>
              <a:buSzPts val="2400"/>
              <a:buNone/>
              <a:defRPr sz="2400"/>
            </a:lvl9pPr>
          </a:lstStyle>
          <a:p/>
        </p:txBody>
      </p:sp>
      <p:sp>
        <p:nvSpPr>
          <p:cNvPr id="31" name="Google Shape;31;p7"/>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rtl="0" algn="l">
              <a:lnSpc>
                <a:spcPct val="115000"/>
              </a:lnSpc>
              <a:spcBef>
                <a:spcPts val="0"/>
              </a:spcBef>
              <a:spcAft>
                <a:spcPts val="0"/>
              </a:spcAft>
              <a:buSzPts val="1200"/>
              <a:buChar char="●"/>
              <a:defRPr sz="1200"/>
            </a:lvl1pPr>
            <a:lvl2pPr indent="-304800" lvl="1" marL="914400" rtl="0" algn="l">
              <a:lnSpc>
                <a:spcPct val="115000"/>
              </a:lnSpc>
              <a:spcBef>
                <a:spcPts val="1600"/>
              </a:spcBef>
              <a:spcAft>
                <a:spcPts val="0"/>
              </a:spcAft>
              <a:buSzPts val="1200"/>
              <a:buChar char="○"/>
              <a:defRPr sz="1200"/>
            </a:lvl2pPr>
            <a:lvl3pPr indent="-304800" lvl="2" marL="1371600" rtl="0" algn="l">
              <a:lnSpc>
                <a:spcPct val="115000"/>
              </a:lnSpc>
              <a:spcBef>
                <a:spcPts val="1600"/>
              </a:spcBef>
              <a:spcAft>
                <a:spcPts val="0"/>
              </a:spcAft>
              <a:buSzPts val="1200"/>
              <a:buChar char="■"/>
              <a:defRPr sz="1200"/>
            </a:lvl3pPr>
            <a:lvl4pPr indent="-304800" lvl="3" marL="1828800" rtl="0" algn="l">
              <a:lnSpc>
                <a:spcPct val="115000"/>
              </a:lnSpc>
              <a:spcBef>
                <a:spcPts val="1600"/>
              </a:spcBef>
              <a:spcAft>
                <a:spcPts val="0"/>
              </a:spcAft>
              <a:buSzPts val="1200"/>
              <a:buChar char="●"/>
              <a:defRPr sz="1200"/>
            </a:lvl4pPr>
            <a:lvl5pPr indent="-304800" lvl="4" marL="2286000" rtl="0" algn="l">
              <a:lnSpc>
                <a:spcPct val="115000"/>
              </a:lnSpc>
              <a:spcBef>
                <a:spcPts val="1600"/>
              </a:spcBef>
              <a:spcAft>
                <a:spcPts val="0"/>
              </a:spcAft>
              <a:buSzPts val="1200"/>
              <a:buChar char="○"/>
              <a:defRPr sz="1200"/>
            </a:lvl5pPr>
            <a:lvl6pPr indent="-304800" lvl="5" marL="2743200" rtl="0" algn="l">
              <a:lnSpc>
                <a:spcPct val="115000"/>
              </a:lnSpc>
              <a:spcBef>
                <a:spcPts val="1600"/>
              </a:spcBef>
              <a:spcAft>
                <a:spcPts val="0"/>
              </a:spcAft>
              <a:buSzPts val="1200"/>
              <a:buChar char="■"/>
              <a:defRPr sz="1200"/>
            </a:lvl6pPr>
            <a:lvl7pPr indent="-304800" lvl="6" marL="3200400" rtl="0" algn="l">
              <a:lnSpc>
                <a:spcPct val="115000"/>
              </a:lnSpc>
              <a:spcBef>
                <a:spcPts val="1600"/>
              </a:spcBef>
              <a:spcAft>
                <a:spcPts val="0"/>
              </a:spcAft>
              <a:buSzPts val="1200"/>
              <a:buChar char="●"/>
              <a:defRPr sz="1200"/>
            </a:lvl7pPr>
            <a:lvl8pPr indent="-304800" lvl="7" marL="3657600" rtl="0" algn="l">
              <a:lnSpc>
                <a:spcPct val="115000"/>
              </a:lnSpc>
              <a:spcBef>
                <a:spcPts val="1600"/>
              </a:spcBef>
              <a:spcAft>
                <a:spcPts val="0"/>
              </a:spcAft>
              <a:buSzPts val="1200"/>
              <a:buChar char="○"/>
              <a:defRPr sz="1200"/>
            </a:lvl8pPr>
            <a:lvl9pPr indent="-304800" lvl="8" marL="4114800" rtl="0" algn="l">
              <a:lnSpc>
                <a:spcPct val="115000"/>
              </a:lnSpc>
              <a:spcBef>
                <a:spcPts val="1600"/>
              </a:spcBef>
              <a:spcAft>
                <a:spcPts val="160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rtl="0" algn="l">
              <a:lnSpc>
                <a:spcPct val="100000"/>
              </a:lnSpc>
              <a:spcBef>
                <a:spcPts val="0"/>
              </a:spcBef>
              <a:spcAft>
                <a:spcPts val="0"/>
              </a:spcAft>
              <a:buSzPts val="4800"/>
              <a:buNone/>
              <a:defRPr sz="4800"/>
            </a:lvl1pPr>
            <a:lvl2pPr lvl="1" rtl="0" algn="l">
              <a:lnSpc>
                <a:spcPct val="100000"/>
              </a:lnSpc>
              <a:spcBef>
                <a:spcPts val="0"/>
              </a:spcBef>
              <a:spcAft>
                <a:spcPts val="0"/>
              </a:spcAft>
              <a:buSzPts val="4800"/>
              <a:buNone/>
              <a:defRPr sz="4800"/>
            </a:lvl2pPr>
            <a:lvl3pPr lvl="2" rtl="0" algn="l">
              <a:lnSpc>
                <a:spcPct val="100000"/>
              </a:lnSpc>
              <a:spcBef>
                <a:spcPts val="0"/>
              </a:spcBef>
              <a:spcAft>
                <a:spcPts val="0"/>
              </a:spcAft>
              <a:buSzPts val="4800"/>
              <a:buNone/>
              <a:defRPr sz="4800"/>
            </a:lvl3pPr>
            <a:lvl4pPr lvl="3" rtl="0" algn="l">
              <a:lnSpc>
                <a:spcPct val="100000"/>
              </a:lnSpc>
              <a:spcBef>
                <a:spcPts val="0"/>
              </a:spcBef>
              <a:spcAft>
                <a:spcPts val="0"/>
              </a:spcAft>
              <a:buSzPts val="4800"/>
              <a:buNone/>
              <a:defRPr sz="4800"/>
            </a:lvl4pPr>
            <a:lvl5pPr lvl="4" rtl="0" algn="l">
              <a:lnSpc>
                <a:spcPct val="100000"/>
              </a:lnSpc>
              <a:spcBef>
                <a:spcPts val="0"/>
              </a:spcBef>
              <a:spcAft>
                <a:spcPts val="0"/>
              </a:spcAft>
              <a:buSzPts val="4800"/>
              <a:buNone/>
              <a:defRPr sz="4800"/>
            </a:lvl5pPr>
            <a:lvl6pPr lvl="5" rtl="0" algn="l">
              <a:lnSpc>
                <a:spcPct val="100000"/>
              </a:lnSpc>
              <a:spcBef>
                <a:spcPts val="0"/>
              </a:spcBef>
              <a:spcAft>
                <a:spcPts val="0"/>
              </a:spcAft>
              <a:buSzPts val="4800"/>
              <a:buNone/>
              <a:defRPr sz="4800"/>
            </a:lvl6pPr>
            <a:lvl7pPr lvl="6" rtl="0" algn="l">
              <a:lnSpc>
                <a:spcPct val="100000"/>
              </a:lnSpc>
              <a:spcBef>
                <a:spcPts val="0"/>
              </a:spcBef>
              <a:spcAft>
                <a:spcPts val="0"/>
              </a:spcAft>
              <a:buSzPts val="4800"/>
              <a:buNone/>
              <a:defRPr sz="4800"/>
            </a:lvl7pPr>
            <a:lvl8pPr lvl="7" rtl="0" algn="l">
              <a:lnSpc>
                <a:spcPct val="100000"/>
              </a:lnSpc>
              <a:spcBef>
                <a:spcPts val="0"/>
              </a:spcBef>
              <a:spcAft>
                <a:spcPts val="0"/>
              </a:spcAft>
              <a:buSzPts val="4800"/>
              <a:buNone/>
              <a:defRPr sz="4800"/>
            </a:lvl8pPr>
            <a:lvl9pPr lvl="8" rtl="0" algn="l">
              <a:lnSpc>
                <a:spcPct val="100000"/>
              </a:lnSpc>
              <a:spcBef>
                <a:spcPts val="0"/>
              </a:spcBef>
              <a:spcAft>
                <a:spcPts val="0"/>
              </a:spcAft>
              <a:buSzPts val="4800"/>
              <a:buNone/>
              <a:defRPr sz="4800"/>
            </a:lvl9pPr>
          </a:lstStyle>
          <a:p/>
        </p:txBody>
      </p:sp>
      <p:sp>
        <p:nvSpPr>
          <p:cNvPr id="35" name="Google Shape;35;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rtl="0" algn="ctr">
              <a:lnSpc>
                <a:spcPct val="100000"/>
              </a:lnSpc>
              <a:spcBef>
                <a:spcPts val="0"/>
              </a:spcBef>
              <a:spcAft>
                <a:spcPts val="0"/>
              </a:spcAft>
              <a:buSzPts val="4200"/>
              <a:buNone/>
              <a:defRPr sz="4200"/>
            </a:lvl1pPr>
            <a:lvl2pPr lvl="1" rtl="0" algn="ctr">
              <a:lnSpc>
                <a:spcPct val="100000"/>
              </a:lnSpc>
              <a:spcBef>
                <a:spcPts val="0"/>
              </a:spcBef>
              <a:spcAft>
                <a:spcPts val="0"/>
              </a:spcAft>
              <a:buSzPts val="4200"/>
              <a:buNone/>
              <a:defRPr sz="4200"/>
            </a:lvl2pPr>
            <a:lvl3pPr lvl="2" rtl="0" algn="ctr">
              <a:lnSpc>
                <a:spcPct val="100000"/>
              </a:lnSpc>
              <a:spcBef>
                <a:spcPts val="0"/>
              </a:spcBef>
              <a:spcAft>
                <a:spcPts val="0"/>
              </a:spcAft>
              <a:buSzPts val="4200"/>
              <a:buNone/>
              <a:defRPr sz="4200"/>
            </a:lvl3pPr>
            <a:lvl4pPr lvl="3" rtl="0" algn="ctr">
              <a:lnSpc>
                <a:spcPct val="100000"/>
              </a:lnSpc>
              <a:spcBef>
                <a:spcPts val="0"/>
              </a:spcBef>
              <a:spcAft>
                <a:spcPts val="0"/>
              </a:spcAft>
              <a:buSzPts val="4200"/>
              <a:buNone/>
              <a:defRPr sz="4200"/>
            </a:lvl4pPr>
            <a:lvl5pPr lvl="4" rtl="0" algn="ctr">
              <a:lnSpc>
                <a:spcPct val="100000"/>
              </a:lnSpc>
              <a:spcBef>
                <a:spcPts val="0"/>
              </a:spcBef>
              <a:spcAft>
                <a:spcPts val="0"/>
              </a:spcAft>
              <a:buSzPts val="4200"/>
              <a:buNone/>
              <a:defRPr sz="4200"/>
            </a:lvl5pPr>
            <a:lvl6pPr lvl="5" rtl="0" algn="ctr">
              <a:lnSpc>
                <a:spcPct val="100000"/>
              </a:lnSpc>
              <a:spcBef>
                <a:spcPts val="0"/>
              </a:spcBef>
              <a:spcAft>
                <a:spcPts val="0"/>
              </a:spcAft>
              <a:buSzPts val="4200"/>
              <a:buNone/>
              <a:defRPr sz="4200"/>
            </a:lvl6pPr>
            <a:lvl7pPr lvl="6" rtl="0" algn="ctr">
              <a:lnSpc>
                <a:spcPct val="100000"/>
              </a:lnSpc>
              <a:spcBef>
                <a:spcPts val="0"/>
              </a:spcBef>
              <a:spcAft>
                <a:spcPts val="0"/>
              </a:spcAft>
              <a:buSzPts val="4200"/>
              <a:buNone/>
              <a:defRPr sz="4200"/>
            </a:lvl7pPr>
            <a:lvl8pPr lvl="7" rtl="0" algn="ctr">
              <a:lnSpc>
                <a:spcPct val="100000"/>
              </a:lnSpc>
              <a:spcBef>
                <a:spcPts val="0"/>
              </a:spcBef>
              <a:spcAft>
                <a:spcPts val="0"/>
              </a:spcAft>
              <a:buSzPts val="4200"/>
              <a:buNone/>
              <a:defRPr sz="4200"/>
            </a:lvl8pPr>
            <a:lvl9pPr lvl="8" rtl="0" algn="ctr">
              <a:lnSpc>
                <a:spcPct val="100000"/>
              </a:lnSpc>
              <a:spcBef>
                <a:spcPts val="0"/>
              </a:spcBef>
              <a:spcAft>
                <a:spcPts val="0"/>
              </a:spcAft>
              <a:buSzPts val="4200"/>
              <a:buNone/>
              <a:defRPr sz="4200"/>
            </a:lvl9pPr>
          </a:lstStyle>
          <a:p/>
        </p:txBody>
      </p:sp>
      <p:sp>
        <p:nvSpPr>
          <p:cNvPr id="39" name="Google Shape;39;p9"/>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rtl="0" algn="l">
              <a:lnSpc>
                <a:spcPct val="115000"/>
              </a:lnSpc>
              <a:spcBef>
                <a:spcPts val="0"/>
              </a:spcBef>
              <a:spcAft>
                <a:spcPts val="0"/>
              </a:spcAft>
              <a:buSzPts val="1800"/>
              <a:buChar char="●"/>
              <a:defRPr/>
            </a:lvl1pPr>
            <a:lvl2pPr indent="-317500" lvl="1" marL="914400" rtl="0" algn="l">
              <a:lnSpc>
                <a:spcPct val="115000"/>
              </a:lnSpc>
              <a:spcBef>
                <a:spcPts val="1600"/>
              </a:spcBef>
              <a:spcAft>
                <a:spcPts val="0"/>
              </a:spcAft>
              <a:buSzPts val="1400"/>
              <a:buChar char="○"/>
              <a:defRPr/>
            </a:lvl2pPr>
            <a:lvl3pPr indent="-317500" lvl="2" marL="1371600" rtl="0" algn="l">
              <a:lnSpc>
                <a:spcPct val="115000"/>
              </a:lnSpc>
              <a:spcBef>
                <a:spcPts val="1600"/>
              </a:spcBef>
              <a:spcAft>
                <a:spcPts val="0"/>
              </a:spcAft>
              <a:buSzPts val="1400"/>
              <a:buChar char="■"/>
              <a:defRPr/>
            </a:lvl3pPr>
            <a:lvl4pPr indent="-317500" lvl="3" marL="1828800" rtl="0" algn="l">
              <a:lnSpc>
                <a:spcPct val="115000"/>
              </a:lnSpc>
              <a:spcBef>
                <a:spcPts val="1600"/>
              </a:spcBef>
              <a:spcAft>
                <a:spcPts val="0"/>
              </a:spcAft>
              <a:buSzPts val="1400"/>
              <a:buChar char="●"/>
              <a:defRPr/>
            </a:lvl4pPr>
            <a:lvl5pPr indent="-317500" lvl="4" marL="2286000" rtl="0" algn="l">
              <a:lnSpc>
                <a:spcPct val="115000"/>
              </a:lnSpc>
              <a:spcBef>
                <a:spcPts val="1600"/>
              </a:spcBef>
              <a:spcAft>
                <a:spcPts val="0"/>
              </a:spcAft>
              <a:buSzPts val="1400"/>
              <a:buChar char="○"/>
              <a:defRPr/>
            </a:lvl5pPr>
            <a:lvl6pPr indent="-317500" lvl="5" marL="2743200" rtl="0" algn="l">
              <a:lnSpc>
                <a:spcPct val="115000"/>
              </a:lnSpc>
              <a:spcBef>
                <a:spcPts val="1600"/>
              </a:spcBef>
              <a:spcAft>
                <a:spcPts val="0"/>
              </a:spcAft>
              <a:buSzPts val="1400"/>
              <a:buChar char="■"/>
              <a:defRPr/>
            </a:lvl6pPr>
            <a:lvl7pPr indent="-317500" lvl="6" marL="3200400" rtl="0" algn="l">
              <a:lnSpc>
                <a:spcPct val="115000"/>
              </a:lnSpc>
              <a:spcBef>
                <a:spcPts val="1600"/>
              </a:spcBef>
              <a:spcAft>
                <a:spcPts val="0"/>
              </a:spcAft>
              <a:buSzPts val="1400"/>
              <a:buChar char="●"/>
              <a:defRPr/>
            </a:lvl7pPr>
            <a:lvl8pPr indent="-317500" lvl="7" marL="3657600" rtl="0" algn="l">
              <a:lnSpc>
                <a:spcPct val="115000"/>
              </a:lnSpc>
              <a:spcBef>
                <a:spcPts val="1600"/>
              </a:spcBef>
              <a:spcAft>
                <a:spcPts val="0"/>
              </a:spcAft>
              <a:buSzPts val="1400"/>
              <a:buChar char="○"/>
              <a:defRPr/>
            </a:lvl8pPr>
            <a:lvl9pPr indent="-317500" lvl="8" marL="4114800" rtl="0" algn="l">
              <a:lnSpc>
                <a:spcPct val="115000"/>
              </a:lnSpc>
              <a:spcBef>
                <a:spcPts val="1600"/>
              </a:spcBef>
              <a:spcAft>
                <a:spcPts val="1600"/>
              </a:spcAft>
              <a:buSzPts val="1400"/>
              <a:buChar char="■"/>
              <a:defRPr/>
            </a:lvl9pPr>
          </a:lstStyle>
          <a:p/>
        </p:txBody>
      </p:sp>
      <p:sp>
        <p:nvSpPr>
          <p:cNvPr id="41" name="Google Shape;41;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rtl="0" algn="l">
              <a:lnSpc>
                <a:spcPct val="100000"/>
              </a:lnSpc>
              <a:spcBef>
                <a:spcPts val="0"/>
              </a:spcBef>
              <a:spcAft>
                <a:spcPts val="0"/>
              </a:spcAft>
              <a:buSzPts val="1800"/>
              <a:buNone/>
              <a:defRPr/>
            </a:lvl1pPr>
          </a:lstStyle>
          <a:p/>
        </p:txBody>
      </p:sp>
      <p:sp>
        <p:nvSpPr>
          <p:cNvPr id="44" name="Google Shape;44;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4.png"/><Relationship Id="rId2" Type="http://schemas.openxmlformats.org/officeDocument/2006/relationships/image" Target="../media/image1.jp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1.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rotWithShape="1">
          <a:blip r:embed="rId2">
            <a:alphaModFix/>
          </a:blip>
          <a:srcRect b="0" l="0" r="0" t="0"/>
          <a:stretch/>
        </p:blipFill>
        <p:spPr>
          <a:xfrm>
            <a:off x="1354" y="0"/>
            <a:ext cx="9141293" cy="514350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 Id="rId3" Type="http://schemas.openxmlformats.org/officeDocument/2006/relationships/hyperlink" Target="https://nshe.nevada.edu/wp-content/uploads/file/BoardOfRegents/Handbook/title4/T4-CH08%20Student%20Recruitment%20and%20Retention%20Policy%20Equal%20Employment%20Opportunity%20Policy%20and%20Affirmative%20Action%20Program%20for%20NSHE.pdf" TargetMode="External"/><Relationship Id="rId4" Type="http://schemas.openxmlformats.org/officeDocument/2006/relationships/hyperlink" Target="https://www2.ed.gov/policy/rights/guid/ocr/sex.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 Id="rId3" Type="http://schemas.openxmlformats.org/officeDocument/2006/relationships/hyperlink" Target="mailto:mark.ghan@wnc.edu" TargetMode="External"/><Relationship Id="rId4" Type="http://schemas.openxmlformats.org/officeDocument/2006/relationships/hyperlink" Target="https://www.wnc.edu/carson-city/" TargetMode="External"/><Relationship Id="rId5" Type="http://schemas.openxmlformats.org/officeDocument/2006/relationships/hyperlink" Target="https://www.wnc.edu/carson-city/bristlecone-building/" TargetMode="External"/><Relationship Id="rId6"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311708" y="1382850"/>
            <a:ext cx="8520600" cy="2052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rPr lang="en"/>
              <a:t>Becoming a Title IX Decision Maker</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978100" y="95875"/>
            <a:ext cx="4829700" cy="583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Parties involved in a Title IX Grievance</a:t>
            </a:r>
            <a:endParaRPr sz="2100"/>
          </a:p>
        </p:txBody>
      </p:sp>
      <p:sp>
        <p:nvSpPr>
          <p:cNvPr id="109" name="Google Shape;109;p22"/>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b="1" lang="en" sz="1500" u="sng"/>
              <a:t>Complainant</a:t>
            </a:r>
            <a:r>
              <a:rPr lang="en" sz="1500"/>
              <a:t> means an individual(s) who is alleged to be the victim of conduct that could constitute sexual harassment.</a:t>
            </a:r>
            <a:endParaRPr sz="1500"/>
          </a:p>
          <a:p>
            <a:pPr indent="-323850" lvl="0" marL="457200" rtl="0" algn="l">
              <a:spcBef>
                <a:spcPts val="1000"/>
              </a:spcBef>
              <a:spcAft>
                <a:spcPts val="0"/>
              </a:spcAft>
              <a:buSzPts val="1500"/>
              <a:buChar char="●"/>
            </a:pPr>
            <a:r>
              <a:rPr b="1" lang="en" sz="1500" u="sng"/>
              <a:t>Respondent</a:t>
            </a:r>
            <a:r>
              <a:rPr lang="en" sz="1500"/>
              <a:t> means an individual(s) who has been reported to be the perpetrator of conduct that could constitute sexual harassment.</a:t>
            </a:r>
            <a:endParaRPr sz="1500"/>
          </a:p>
          <a:p>
            <a:pPr indent="-323850" lvl="0" marL="457200" rtl="0" algn="l">
              <a:spcBef>
                <a:spcPts val="1000"/>
              </a:spcBef>
              <a:spcAft>
                <a:spcPts val="0"/>
              </a:spcAft>
              <a:buSzPts val="1500"/>
              <a:buChar char="●"/>
            </a:pPr>
            <a:r>
              <a:rPr b="1" lang="en" sz="1500" u="sng"/>
              <a:t>Reporting party</a:t>
            </a:r>
            <a:r>
              <a:rPr lang="en" sz="1500"/>
              <a:t> means the complainant(s) and respondent(s).</a:t>
            </a:r>
            <a:endParaRPr sz="1500"/>
          </a:p>
          <a:p>
            <a:pPr indent="-323850" lvl="0" marL="457200" rtl="0" algn="l">
              <a:spcBef>
                <a:spcPts val="1000"/>
              </a:spcBef>
              <a:spcAft>
                <a:spcPts val="0"/>
              </a:spcAft>
              <a:buSzPts val="1500"/>
              <a:buChar char="●"/>
            </a:pPr>
            <a:r>
              <a:rPr b="1" lang="en" sz="1500" u="sng"/>
              <a:t>Advisor</a:t>
            </a:r>
            <a:r>
              <a:rPr lang="en" sz="1500"/>
              <a:t> is an individual that accompanies the complaint or respondent to any related meeting or proceeding in order to offer them support. The reporting party chooses their advisor, who may be, but is not required to be, an attorney. The reporting parties can not be limited in whom they choose to be the advisor.</a:t>
            </a:r>
            <a:endParaRPr sz="1500"/>
          </a:p>
          <a:p>
            <a:pPr indent="-323850" lvl="0" marL="457200" rtl="0" algn="l">
              <a:spcBef>
                <a:spcPts val="1000"/>
              </a:spcBef>
              <a:spcAft>
                <a:spcPts val="1000"/>
              </a:spcAft>
              <a:buSzPts val="1500"/>
              <a:buChar char="●"/>
            </a:pPr>
            <a:r>
              <a:rPr b="1" lang="en" sz="1500" u="sng"/>
              <a:t>Witness</a:t>
            </a:r>
            <a:r>
              <a:rPr lang="en" sz="1500"/>
              <a:t> means an individual(s) that have or could potentially have information related and/or relevant to the alleged incident.</a:t>
            </a:r>
            <a:endParaRPr sz="15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978100" y="95875"/>
            <a:ext cx="5060700" cy="583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900"/>
              <a:t>Facilitators of a Title IX Grievance Procedure</a:t>
            </a:r>
            <a:endParaRPr sz="1900"/>
          </a:p>
        </p:txBody>
      </p:sp>
      <p:sp>
        <p:nvSpPr>
          <p:cNvPr id="115" name="Google Shape;115;p23"/>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SzPts val="2200"/>
              <a:buChar char="●"/>
            </a:pPr>
            <a:r>
              <a:rPr lang="en" sz="2200"/>
              <a:t>Title IX Coordinator</a:t>
            </a:r>
            <a:endParaRPr sz="2200"/>
          </a:p>
          <a:p>
            <a:pPr indent="-368300" lvl="0" marL="457200" rtl="0" algn="l">
              <a:spcBef>
                <a:spcPts val="1000"/>
              </a:spcBef>
              <a:spcAft>
                <a:spcPts val="0"/>
              </a:spcAft>
              <a:buSzPts val="2200"/>
              <a:buChar char="●"/>
            </a:pPr>
            <a:r>
              <a:rPr lang="en" sz="2200"/>
              <a:t>Title IX INvestigator</a:t>
            </a:r>
            <a:endParaRPr sz="2200"/>
          </a:p>
          <a:p>
            <a:pPr indent="-368300" lvl="0" marL="457200" rtl="0" algn="l">
              <a:spcBef>
                <a:spcPts val="1000"/>
              </a:spcBef>
              <a:spcAft>
                <a:spcPts val="0"/>
              </a:spcAft>
              <a:buSzPts val="2200"/>
              <a:buChar char="●"/>
            </a:pPr>
            <a:r>
              <a:rPr lang="en" sz="2200"/>
              <a:t>Dismissal Appeal Decision-Maker (If applicable)</a:t>
            </a:r>
            <a:endParaRPr sz="2200"/>
          </a:p>
          <a:p>
            <a:pPr indent="-368300" lvl="0" marL="457200" rtl="0" algn="l">
              <a:spcBef>
                <a:spcPts val="1000"/>
              </a:spcBef>
              <a:spcAft>
                <a:spcPts val="0"/>
              </a:spcAft>
              <a:buSzPts val="2200"/>
              <a:buChar char="●"/>
            </a:pPr>
            <a:r>
              <a:rPr lang="en" sz="2200"/>
              <a:t>Live-Hearing Decision-Maker</a:t>
            </a:r>
            <a:endParaRPr sz="2200"/>
          </a:p>
          <a:p>
            <a:pPr indent="-368300" lvl="0" marL="457200" rtl="0" algn="l">
              <a:spcBef>
                <a:spcPts val="1000"/>
              </a:spcBef>
              <a:spcAft>
                <a:spcPts val="1000"/>
              </a:spcAft>
              <a:buSzPts val="2200"/>
              <a:buChar char="●"/>
            </a:pPr>
            <a:r>
              <a:rPr lang="en" sz="2200"/>
              <a:t>Determination Appeal Decision-Maker (If applicable)</a:t>
            </a:r>
            <a:endParaRPr sz="22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ctrTitle"/>
          </p:nvPr>
        </p:nvSpPr>
        <p:spPr>
          <a:xfrm>
            <a:off x="311708" y="10684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The Title IX Grievance Procedure</a:t>
            </a:r>
            <a:endParaRPr/>
          </a:p>
        </p:txBody>
      </p:sp>
      <p:sp>
        <p:nvSpPr>
          <p:cNvPr id="121" name="Google Shape;121;p24"/>
          <p:cNvSpPr txBox="1"/>
          <p:nvPr>
            <p:ph idx="1" type="subTitle"/>
          </p:nvPr>
        </p:nvSpPr>
        <p:spPr>
          <a:xfrm>
            <a:off x="311700" y="3121075"/>
            <a:ext cx="8520600" cy="792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Understanding the Process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pic>
        <p:nvPicPr>
          <p:cNvPr id="126" name="Google Shape;126;p25"/>
          <p:cNvPicPr preferRelativeResize="0"/>
          <p:nvPr/>
        </p:nvPicPr>
        <p:blipFill>
          <a:blip r:embed="rId3">
            <a:alphaModFix/>
          </a:blip>
          <a:stretch>
            <a:fillRect/>
          </a:stretch>
        </p:blipFill>
        <p:spPr>
          <a:xfrm>
            <a:off x="2563375" y="805700"/>
            <a:ext cx="5451975" cy="38141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6"/>
          <p:cNvSpPr txBox="1"/>
          <p:nvPr>
            <p:ph type="title"/>
          </p:nvPr>
        </p:nvSpPr>
        <p:spPr>
          <a:xfrm>
            <a:off x="3978100" y="95875"/>
            <a:ext cx="4829700" cy="583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Title IX Grievance Process - Simplified</a:t>
            </a:r>
            <a:endParaRPr sz="2100"/>
          </a:p>
        </p:txBody>
      </p:sp>
      <p:sp>
        <p:nvSpPr>
          <p:cNvPr id="132" name="Google Shape;132;p26"/>
          <p:cNvSpPr txBox="1"/>
          <p:nvPr>
            <p:ph idx="1" type="body"/>
          </p:nvPr>
        </p:nvSpPr>
        <p:spPr>
          <a:xfrm>
            <a:off x="105225" y="806325"/>
            <a:ext cx="4763400" cy="34404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sz="1300"/>
              <a:t>Step 1: WNC Notified of Possible Title IX Incident.</a:t>
            </a:r>
            <a:endParaRPr sz="1300"/>
          </a:p>
          <a:p>
            <a:pPr indent="-311150" lvl="0" marL="457200" rtl="0" algn="l">
              <a:spcBef>
                <a:spcPts val="1000"/>
              </a:spcBef>
              <a:spcAft>
                <a:spcPts val="0"/>
              </a:spcAft>
              <a:buSzPts val="1300"/>
              <a:buChar char="●"/>
            </a:pPr>
            <a:r>
              <a:rPr lang="en" sz="1300"/>
              <a:t>Step 2: Title IX Coordinator Meets with Possible Complainant.</a:t>
            </a:r>
            <a:endParaRPr sz="1300"/>
          </a:p>
          <a:p>
            <a:pPr indent="-311150" lvl="0" marL="457200" rtl="0" algn="l">
              <a:spcBef>
                <a:spcPts val="1000"/>
              </a:spcBef>
              <a:spcAft>
                <a:spcPts val="0"/>
              </a:spcAft>
              <a:buSzPts val="1300"/>
              <a:buChar char="●"/>
            </a:pPr>
            <a:r>
              <a:rPr lang="en" sz="1300"/>
              <a:t>Step</a:t>
            </a:r>
            <a:r>
              <a:rPr lang="en" sz="1300"/>
              <a:t> 3: Complaint Filed</a:t>
            </a:r>
            <a:endParaRPr sz="1300"/>
          </a:p>
          <a:p>
            <a:pPr indent="-311150" lvl="0" marL="457200" rtl="0" algn="l">
              <a:spcBef>
                <a:spcPts val="1000"/>
              </a:spcBef>
              <a:spcAft>
                <a:spcPts val="0"/>
              </a:spcAft>
              <a:buSzPts val="1300"/>
              <a:buChar char="●"/>
            </a:pPr>
            <a:r>
              <a:rPr lang="en" sz="1300"/>
              <a:t>Step 4: Investigators send Notification of Investigation</a:t>
            </a:r>
            <a:endParaRPr sz="1300"/>
          </a:p>
          <a:p>
            <a:pPr indent="-311150" lvl="0" marL="457200" rtl="0" algn="l">
              <a:spcBef>
                <a:spcPts val="1000"/>
              </a:spcBef>
              <a:spcAft>
                <a:spcPts val="0"/>
              </a:spcAft>
              <a:buSzPts val="1300"/>
              <a:buChar char="●"/>
            </a:pPr>
            <a:r>
              <a:rPr lang="en" sz="1300"/>
              <a:t>Step 5: Complainant interviewed by Investigator</a:t>
            </a:r>
            <a:endParaRPr sz="1300"/>
          </a:p>
          <a:p>
            <a:pPr indent="-311150" lvl="0" marL="457200" rtl="0" algn="l">
              <a:spcBef>
                <a:spcPts val="1000"/>
              </a:spcBef>
              <a:spcAft>
                <a:spcPts val="0"/>
              </a:spcAft>
              <a:buSzPts val="1300"/>
              <a:buChar char="●"/>
            </a:pPr>
            <a:r>
              <a:rPr lang="en" sz="1300"/>
              <a:t>Step 6: If necessary, complaint dismissed</a:t>
            </a:r>
            <a:endParaRPr sz="1300"/>
          </a:p>
          <a:p>
            <a:pPr indent="-311150" lvl="0" marL="457200" rtl="0" algn="l">
              <a:spcBef>
                <a:spcPts val="1000"/>
              </a:spcBef>
              <a:spcAft>
                <a:spcPts val="0"/>
              </a:spcAft>
              <a:buSzPts val="1300"/>
              <a:buChar char="●"/>
            </a:pPr>
            <a:r>
              <a:rPr lang="en" sz="1300"/>
              <a:t>Step 7: If necessary, dismissal appealed</a:t>
            </a:r>
            <a:endParaRPr sz="1300"/>
          </a:p>
          <a:p>
            <a:pPr indent="-311150" lvl="0" marL="457200" rtl="0" algn="l">
              <a:spcBef>
                <a:spcPts val="1000"/>
              </a:spcBef>
              <a:spcAft>
                <a:spcPts val="0"/>
              </a:spcAft>
              <a:buSzPts val="1300"/>
              <a:buChar char="●"/>
            </a:pPr>
            <a:r>
              <a:rPr lang="en" sz="1300"/>
              <a:t>Step 8: Respondent interviewed by Investigator</a:t>
            </a:r>
            <a:endParaRPr sz="1300"/>
          </a:p>
          <a:p>
            <a:pPr indent="-311150" lvl="0" marL="457200" rtl="0" algn="l">
              <a:spcBef>
                <a:spcPts val="1000"/>
              </a:spcBef>
              <a:spcAft>
                <a:spcPts val="1000"/>
              </a:spcAft>
              <a:buSzPts val="1300"/>
              <a:buChar char="●"/>
            </a:pPr>
            <a:r>
              <a:rPr lang="en" sz="1300"/>
              <a:t>Step 9: Witnesses interviewed and evidence Collected</a:t>
            </a:r>
            <a:endParaRPr sz="1300"/>
          </a:p>
        </p:txBody>
      </p:sp>
      <p:sp>
        <p:nvSpPr>
          <p:cNvPr id="133" name="Google Shape;133;p26"/>
          <p:cNvSpPr txBox="1"/>
          <p:nvPr/>
        </p:nvSpPr>
        <p:spPr>
          <a:xfrm>
            <a:off x="4658075" y="679075"/>
            <a:ext cx="4427400" cy="3567600"/>
          </a:xfrm>
          <a:prstGeom prst="rect">
            <a:avLst/>
          </a:prstGeom>
          <a:noFill/>
          <a:ln>
            <a:noFill/>
          </a:ln>
        </p:spPr>
        <p:txBody>
          <a:bodyPr anchorCtr="0" anchor="t" bIns="91425" lIns="91425" spcFirstLastPara="1" rIns="91425" wrap="square" tIns="91425">
            <a:noAutofit/>
          </a:bodyPr>
          <a:lstStyle/>
          <a:p>
            <a:pPr indent="-311150" lvl="0" marL="457200" rtl="0" algn="l">
              <a:spcBef>
                <a:spcPts val="0"/>
              </a:spcBef>
              <a:spcAft>
                <a:spcPts val="0"/>
              </a:spcAft>
              <a:buClr>
                <a:srgbClr val="001379"/>
              </a:buClr>
              <a:buSzPts val="1300"/>
              <a:buChar char="●"/>
            </a:pPr>
            <a:r>
              <a:rPr lang="en" sz="1300">
                <a:solidFill>
                  <a:srgbClr val="001379"/>
                </a:solidFill>
              </a:rPr>
              <a:t>Step 10: Related evidence given to reporting parties and advisors</a:t>
            </a:r>
            <a:endParaRPr sz="1300">
              <a:solidFill>
                <a:srgbClr val="001379"/>
              </a:solidFill>
            </a:endParaRPr>
          </a:p>
          <a:p>
            <a:pPr indent="-311150" lvl="0" marL="457200" rtl="0" algn="l">
              <a:spcBef>
                <a:spcPts val="1000"/>
              </a:spcBef>
              <a:spcAft>
                <a:spcPts val="0"/>
              </a:spcAft>
              <a:buClr>
                <a:srgbClr val="001379"/>
              </a:buClr>
              <a:buSzPts val="1300"/>
              <a:buChar char="●"/>
            </a:pPr>
            <a:r>
              <a:rPr lang="en" sz="1300">
                <a:solidFill>
                  <a:srgbClr val="001379"/>
                </a:solidFill>
              </a:rPr>
              <a:t>Step 11: Investigative Report Written</a:t>
            </a:r>
            <a:endParaRPr sz="1300">
              <a:solidFill>
                <a:srgbClr val="001379"/>
              </a:solidFill>
            </a:endParaRPr>
          </a:p>
          <a:p>
            <a:pPr indent="-311150" lvl="0" marL="457200" rtl="0" algn="l">
              <a:spcBef>
                <a:spcPts val="1000"/>
              </a:spcBef>
              <a:spcAft>
                <a:spcPts val="0"/>
              </a:spcAft>
              <a:buClr>
                <a:srgbClr val="001379"/>
              </a:buClr>
              <a:buSzPts val="1300"/>
              <a:buChar char="●"/>
            </a:pPr>
            <a:r>
              <a:rPr lang="en" sz="1300">
                <a:solidFill>
                  <a:srgbClr val="001379"/>
                </a:solidFill>
              </a:rPr>
              <a:t>Step 12: Investigative Report given to appropriate personnel.</a:t>
            </a:r>
            <a:endParaRPr sz="1300">
              <a:solidFill>
                <a:srgbClr val="001379"/>
              </a:solidFill>
            </a:endParaRPr>
          </a:p>
          <a:p>
            <a:pPr indent="-311150" lvl="0" marL="457200" rtl="0" algn="l">
              <a:spcBef>
                <a:spcPts val="1000"/>
              </a:spcBef>
              <a:spcAft>
                <a:spcPts val="0"/>
              </a:spcAft>
              <a:buClr>
                <a:srgbClr val="001379"/>
              </a:buClr>
              <a:buSzPts val="1300"/>
              <a:buChar char="●"/>
            </a:pPr>
            <a:r>
              <a:rPr lang="en" sz="1300">
                <a:solidFill>
                  <a:srgbClr val="001379"/>
                </a:solidFill>
              </a:rPr>
              <a:t>Step 13: Live-Hearing Conducted</a:t>
            </a:r>
            <a:endParaRPr sz="1300">
              <a:solidFill>
                <a:srgbClr val="001379"/>
              </a:solidFill>
            </a:endParaRPr>
          </a:p>
          <a:p>
            <a:pPr indent="-311150" lvl="0" marL="457200" rtl="0" algn="l">
              <a:spcBef>
                <a:spcPts val="1000"/>
              </a:spcBef>
              <a:spcAft>
                <a:spcPts val="0"/>
              </a:spcAft>
              <a:buClr>
                <a:srgbClr val="001379"/>
              </a:buClr>
              <a:buSzPts val="1300"/>
              <a:buChar char="●"/>
            </a:pPr>
            <a:r>
              <a:rPr lang="en" sz="1300">
                <a:solidFill>
                  <a:srgbClr val="001379"/>
                </a:solidFill>
              </a:rPr>
              <a:t>Step 14: Decision-Maker completes the written determination of responsibility</a:t>
            </a:r>
            <a:endParaRPr sz="1300">
              <a:solidFill>
                <a:srgbClr val="001379"/>
              </a:solidFill>
            </a:endParaRPr>
          </a:p>
          <a:p>
            <a:pPr indent="-311150" lvl="0" marL="457200" rtl="0" algn="l">
              <a:spcBef>
                <a:spcPts val="1000"/>
              </a:spcBef>
              <a:spcAft>
                <a:spcPts val="0"/>
              </a:spcAft>
              <a:buClr>
                <a:srgbClr val="001379"/>
              </a:buClr>
              <a:buSzPts val="1300"/>
              <a:buChar char="●"/>
            </a:pPr>
            <a:r>
              <a:rPr lang="en" sz="1300">
                <a:solidFill>
                  <a:srgbClr val="001379"/>
                </a:solidFill>
              </a:rPr>
              <a:t>Step 15: If necessary, determination of responsibility appealed</a:t>
            </a:r>
            <a:endParaRPr sz="1300">
              <a:solidFill>
                <a:srgbClr val="001379"/>
              </a:solidFill>
            </a:endParaRPr>
          </a:p>
          <a:p>
            <a:pPr indent="-311150" lvl="0" marL="457200" rtl="0" algn="l">
              <a:spcBef>
                <a:spcPts val="1000"/>
              </a:spcBef>
              <a:spcAft>
                <a:spcPts val="0"/>
              </a:spcAft>
              <a:buClr>
                <a:srgbClr val="001379"/>
              </a:buClr>
              <a:buSzPts val="1300"/>
              <a:buChar char="●"/>
            </a:pPr>
            <a:r>
              <a:rPr lang="en" sz="1300">
                <a:solidFill>
                  <a:srgbClr val="001379"/>
                </a:solidFill>
              </a:rPr>
              <a:t>Step 16: If necessary, sanctions and remedies applied.</a:t>
            </a:r>
            <a:endParaRPr sz="1300">
              <a:solidFill>
                <a:srgbClr val="001379"/>
              </a:solidFill>
            </a:endParaRPr>
          </a:p>
          <a:p>
            <a:pPr indent="-311150" lvl="0" marL="457200" rtl="0" algn="l">
              <a:spcBef>
                <a:spcPts val="1000"/>
              </a:spcBef>
              <a:spcAft>
                <a:spcPts val="1000"/>
              </a:spcAft>
              <a:buClr>
                <a:srgbClr val="001379"/>
              </a:buClr>
              <a:buSzPts val="1300"/>
              <a:buChar char="●"/>
            </a:pPr>
            <a:r>
              <a:rPr lang="en" sz="1300">
                <a:solidFill>
                  <a:srgbClr val="001379"/>
                </a:solidFill>
              </a:rPr>
              <a:t>Step 17: If </a:t>
            </a:r>
            <a:r>
              <a:rPr lang="en" sz="1300">
                <a:solidFill>
                  <a:srgbClr val="001379"/>
                </a:solidFill>
              </a:rPr>
              <a:t>necessary</a:t>
            </a:r>
            <a:r>
              <a:rPr lang="en" sz="1300">
                <a:solidFill>
                  <a:srgbClr val="001379"/>
                </a:solidFill>
              </a:rPr>
              <a:t>, Title IX Coordinator follows-up with department to ensure sanctions/remedies applied.</a:t>
            </a:r>
            <a:endParaRPr sz="1300">
              <a:solidFill>
                <a:srgbClr val="00137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3906000" y="1148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t>Grievance Process Step 1:</a:t>
            </a:r>
            <a:r>
              <a:rPr lang="en"/>
              <a:t> </a:t>
            </a:r>
            <a:r>
              <a:rPr lang="en" sz="2100"/>
              <a:t>WNC</a:t>
            </a:r>
            <a:r>
              <a:rPr lang="en" sz="2100"/>
              <a:t> Notified of Possible Title IX INcident.</a:t>
            </a:r>
            <a:endParaRPr sz="2100"/>
          </a:p>
        </p:txBody>
      </p:sp>
      <p:sp>
        <p:nvSpPr>
          <p:cNvPr id="139" name="Google Shape;139;p27"/>
          <p:cNvSpPr txBox="1"/>
          <p:nvPr>
            <p:ph idx="1" type="body"/>
          </p:nvPr>
        </p:nvSpPr>
        <p:spPr>
          <a:xfrm>
            <a:off x="449725" y="978450"/>
            <a:ext cx="8520600" cy="3416400"/>
          </a:xfrm>
          <a:prstGeom prst="rect">
            <a:avLst/>
          </a:prstGeom>
        </p:spPr>
        <p:txBody>
          <a:bodyPr anchorCtr="0" anchor="t" bIns="91425" lIns="91425" spcFirstLastPara="1" rIns="91425" wrap="square" tIns="91425">
            <a:noAutofit/>
          </a:bodyPr>
          <a:lstStyle/>
          <a:p>
            <a:pPr indent="-342900" lvl="0" marL="457200" rtl="0" algn="l">
              <a:lnSpc>
                <a:spcPct val="200000"/>
              </a:lnSpc>
              <a:spcBef>
                <a:spcPts val="0"/>
              </a:spcBef>
              <a:spcAft>
                <a:spcPts val="0"/>
              </a:spcAft>
              <a:buSzPts val="1800"/>
              <a:buChar char="●"/>
            </a:pPr>
            <a:r>
              <a:rPr lang="en"/>
              <a:t>WNC Receives notification of a possible Title IX incident by:</a:t>
            </a:r>
            <a:endParaRPr/>
          </a:p>
          <a:p>
            <a:pPr indent="-330200" lvl="1" marL="914400" rtl="0" algn="l">
              <a:lnSpc>
                <a:spcPct val="200000"/>
              </a:lnSpc>
              <a:spcBef>
                <a:spcPts val="0"/>
              </a:spcBef>
              <a:spcAft>
                <a:spcPts val="0"/>
              </a:spcAft>
              <a:buSzPts val="1600"/>
              <a:buChar char="■"/>
            </a:pPr>
            <a:r>
              <a:rPr lang="en" sz="1600"/>
              <a:t>Grievance Form Received</a:t>
            </a:r>
            <a:endParaRPr sz="1600"/>
          </a:p>
          <a:p>
            <a:pPr indent="-330200" lvl="1" marL="914400" rtl="0" algn="l">
              <a:lnSpc>
                <a:spcPct val="200000"/>
              </a:lnSpc>
              <a:spcBef>
                <a:spcPts val="0"/>
              </a:spcBef>
              <a:spcAft>
                <a:spcPts val="0"/>
              </a:spcAft>
              <a:buSzPts val="1600"/>
              <a:buChar char="■"/>
            </a:pPr>
            <a:r>
              <a:rPr lang="en" sz="1600"/>
              <a:t>Phone call</a:t>
            </a:r>
            <a:endParaRPr sz="1600"/>
          </a:p>
          <a:p>
            <a:pPr indent="-330200" lvl="1" marL="914400" rtl="0" algn="l">
              <a:lnSpc>
                <a:spcPct val="200000"/>
              </a:lnSpc>
              <a:spcBef>
                <a:spcPts val="0"/>
              </a:spcBef>
              <a:spcAft>
                <a:spcPts val="0"/>
              </a:spcAft>
              <a:buSzPts val="1600"/>
              <a:buChar char="■"/>
            </a:pPr>
            <a:r>
              <a:rPr lang="en" sz="1600"/>
              <a:t>Email</a:t>
            </a:r>
            <a:endParaRPr sz="1600"/>
          </a:p>
          <a:p>
            <a:pPr indent="-330200" lvl="1" marL="914400" rtl="0" algn="l">
              <a:lnSpc>
                <a:spcPct val="200000"/>
              </a:lnSpc>
              <a:spcBef>
                <a:spcPts val="0"/>
              </a:spcBef>
              <a:spcAft>
                <a:spcPts val="0"/>
              </a:spcAft>
              <a:buSzPts val="1600"/>
              <a:buChar char="■"/>
            </a:pPr>
            <a:r>
              <a:rPr lang="en" sz="1600"/>
              <a:t>IN person</a:t>
            </a:r>
            <a:endParaRPr sz="1600"/>
          </a:p>
          <a:p>
            <a:pPr indent="-330200" lvl="1" marL="914400" rtl="0" algn="l">
              <a:lnSpc>
                <a:spcPct val="200000"/>
              </a:lnSpc>
              <a:spcBef>
                <a:spcPts val="0"/>
              </a:spcBef>
              <a:spcAft>
                <a:spcPts val="0"/>
              </a:spcAft>
              <a:buSzPts val="1600"/>
              <a:buChar char="■"/>
            </a:pPr>
            <a:r>
              <a:rPr lang="en" sz="1600"/>
              <a:t>Other</a:t>
            </a:r>
            <a:endParaRPr sz="16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8"/>
          <p:cNvSpPr txBox="1"/>
          <p:nvPr>
            <p:ph type="title"/>
          </p:nvPr>
        </p:nvSpPr>
        <p:spPr>
          <a:xfrm>
            <a:off x="3978100" y="153250"/>
            <a:ext cx="4993800" cy="573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900"/>
              <a:t>Grievance Process Step 2:</a:t>
            </a:r>
            <a:r>
              <a:rPr lang="en"/>
              <a:t> </a:t>
            </a:r>
            <a:r>
              <a:rPr lang="en" sz="1600"/>
              <a:t>Title IX Coordinator Meets with Possible </a:t>
            </a:r>
            <a:r>
              <a:rPr lang="en" sz="1600"/>
              <a:t>Compliant</a:t>
            </a:r>
            <a:r>
              <a:rPr lang="en" sz="1600"/>
              <a:t>.</a:t>
            </a:r>
            <a:endParaRPr sz="1600"/>
          </a:p>
        </p:txBody>
      </p:sp>
      <p:sp>
        <p:nvSpPr>
          <p:cNvPr id="145" name="Google Shape;145;p28"/>
          <p:cNvSpPr txBox="1"/>
          <p:nvPr>
            <p:ph idx="1" type="body"/>
          </p:nvPr>
        </p:nvSpPr>
        <p:spPr>
          <a:xfrm>
            <a:off x="382775" y="959350"/>
            <a:ext cx="4935300" cy="34164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Char char="●"/>
            </a:pPr>
            <a:r>
              <a:rPr lang="en" sz="1700"/>
              <a:t>Provide an overview of the process.</a:t>
            </a:r>
            <a:endParaRPr sz="1700"/>
          </a:p>
          <a:p>
            <a:pPr indent="-336550" lvl="0" marL="457200" rtl="0" algn="l">
              <a:spcBef>
                <a:spcPts val="1000"/>
              </a:spcBef>
              <a:spcAft>
                <a:spcPts val="0"/>
              </a:spcAft>
              <a:buSzPts val="1700"/>
              <a:buChar char="●"/>
            </a:pPr>
            <a:r>
              <a:rPr lang="en" sz="1700"/>
              <a:t>Provide complainant with a Procedural Packet.</a:t>
            </a:r>
            <a:endParaRPr sz="1700"/>
          </a:p>
          <a:p>
            <a:pPr indent="-323850" lvl="1" marL="914400" rtl="0" algn="l">
              <a:spcBef>
                <a:spcPts val="1000"/>
              </a:spcBef>
              <a:spcAft>
                <a:spcPts val="0"/>
              </a:spcAft>
              <a:buSzPts val="1500"/>
              <a:buChar char="■"/>
            </a:pPr>
            <a:r>
              <a:rPr lang="en" sz="1500"/>
              <a:t>Procedural Packet Includes but is not limited to :</a:t>
            </a:r>
            <a:endParaRPr sz="1500"/>
          </a:p>
          <a:p>
            <a:pPr indent="-317500" lvl="2" marL="1371600" rtl="0" algn="l">
              <a:spcBef>
                <a:spcPts val="1000"/>
              </a:spcBef>
              <a:spcAft>
                <a:spcPts val="0"/>
              </a:spcAft>
              <a:buSzPts val="1400"/>
              <a:buChar char="●"/>
            </a:pPr>
            <a:r>
              <a:rPr lang="en"/>
              <a:t>Grievance Form (if necessary)</a:t>
            </a:r>
            <a:endParaRPr/>
          </a:p>
          <a:p>
            <a:pPr indent="-317500" lvl="2" marL="1371600" rtl="0" algn="l">
              <a:spcBef>
                <a:spcPts val="1000"/>
              </a:spcBef>
              <a:spcAft>
                <a:spcPts val="0"/>
              </a:spcAft>
              <a:buSzPts val="1400"/>
              <a:buChar char="●"/>
            </a:pPr>
            <a:r>
              <a:rPr lang="en"/>
              <a:t>Title 4, Chapter 8, Section 13 and Title IX Policy</a:t>
            </a:r>
            <a:endParaRPr/>
          </a:p>
          <a:p>
            <a:pPr indent="-317500" lvl="2" marL="1371600" rtl="0" algn="l">
              <a:spcBef>
                <a:spcPts val="1000"/>
              </a:spcBef>
              <a:spcAft>
                <a:spcPts val="0"/>
              </a:spcAft>
              <a:buSzPts val="1400"/>
              <a:buChar char="●"/>
            </a:pPr>
            <a:r>
              <a:rPr lang="en"/>
              <a:t>Investigation process</a:t>
            </a:r>
            <a:endParaRPr/>
          </a:p>
          <a:p>
            <a:pPr indent="-317500" lvl="2" marL="1371600" rtl="0" algn="l">
              <a:spcBef>
                <a:spcPts val="1000"/>
              </a:spcBef>
              <a:spcAft>
                <a:spcPts val="0"/>
              </a:spcAft>
              <a:buSzPts val="1400"/>
              <a:buChar char="●"/>
            </a:pPr>
            <a:r>
              <a:rPr lang="en"/>
              <a:t>Appeal process</a:t>
            </a:r>
            <a:endParaRPr/>
          </a:p>
          <a:p>
            <a:pPr indent="0" lvl="0" marL="0" rtl="0" algn="l">
              <a:spcBef>
                <a:spcPts val="1000"/>
              </a:spcBef>
              <a:spcAft>
                <a:spcPts val="0"/>
              </a:spcAft>
              <a:buNone/>
            </a:pPr>
            <a:r>
              <a:t/>
            </a:r>
            <a:endParaRPr sz="1200"/>
          </a:p>
          <a:p>
            <a:pPr indent="0" lvl="0" marL="0" rtl="0" algn="l">
              <a:spcBef>
                <a:spcPts val="1000"/>
              </a:spcBef>
              <a:spcAft>
                <a:spcPts val="1000"/>
              </a:spcAft>
              <a:buNone/>
            </a:pPr>
            <a:r>
              <a:t/>
            </a:r>
            <a:endParaRPr sz="1500"/>
          </a:p>
        </p:txBody>
      </p:sp>
      <p:sp>
        <p:nvSpPr>
          <p:cNvPr id="146" name="Google Shape;146;p28"/>
          <p:cNvSpPr txBox="1"/>
          <p:nvPr/>
        </p:nvSpPr>
        <p:spPr>
          <a:xfrm>
            <a:off x="4045050" y="2734350"/>
            <a:ext cx="4428300" cy="1971600"/>
          </a:xfrm>
          <a:prstGeom prst="rect">
            <a:avLst/>
          </a:prstGeom>
          <a:noFill/>
          <a:ln>
            <a:noFill/>
          </a:ln>
        </p:spPr>
        <p:txBody>
          <a:bodyPr anchorCtr="0" anchor="t" bIns="91425" lIns="91425" spcFirstLastPara="1" rIns="91425" wrap="square" tIns="91425">
            <a:noAutofit/>
          </a:bodyPr>
          <a:lstStyle/>
          <a:p>
            <a:pPr indent="-317500" lvl="2" marL="1371600" rtl="0" algn="l">
              <a:lnSpc>
                <a:spcPct val="115000"/>
              </a:lnSpc>
              <a:spcBef>
                <a:spcPts val="0"/>
              </a:spcBef>
              <a:spcAft>
                <a:spcPts val="0"/>
              </a:spcAft>
              <a:buClr>
                <a:srgbClr val="001379"/>
              </a:buClr>
              <a:buSzPts val="1400"/>
              <a:buChar char="●"/>
            </a:pPr>
            <a:r>
              <a:rPr lang="en">
                <a:solidFill>
                  <a:srgbClr val="001379"/>
                </a:solidFill>
              </a:rPr>
              <a:t>Live-hearing process</a:t>
            </a:r>
            <a:endParaRPr>
              <a:solidFill>
                <a:srgbClr val="001379"/>
              </a:solidFill>
            </a:endParaRPr>
          </a:p>
          <a:p>
            <a:pPr indent="-317500" lvl="2" marL="1371600" rtl="0" algn="l">
              <a:lnSpc>
                <a:spcPct val="115000"/>
              </a:lnSpc>
              <a:spcBef>
                <a:spcPts val="1000"/>
              </a:spcBef>
              <a:spcAft>
                <a:spcPts val="0"/>
              </a:spcAft>
              <a:buClr>
                <a:srgbClr val="001379"/>
              </a:buClr>
              <a:buSzPts val="1400"/>
              <a:buChar char="●"/>
            </a:pPr>
            <a:r>
              <a:rPr lang="en">
                <a:solidFill>
                  <a:srgbClr val="001379"/>
                </a:solidFill>
              </a:rPr>
              <a:t>Decision process</a:t>
            </a:r>
            <a:endParaRPr>
              <a:solidFill>
                <a:srgbClr val="001379"/>
              </a:solidFill>
            </a:endParaRPr>
          </a:p>
          <a:p>
            <a:pPr indent="-317500" lvl="2" marL="1371600" rtl="0" algn="l">
              <a:lnSpc>
                <a:spcPct val="115000"/>
              </a:lnSpc>
              <a:spcBef>
                <a:spcPts val="1600"/>
              </a:spcBef>
              <a:spcAft>
                <a:spcPts val="0"/>
              </a:spcAft>
              <a:buClr>
                <a:srgbClr val="001379"/>
              </a:buClr>
              <a:buSzPts val="1400"/>
              <a:buChar char="●"/>
            </a:pPr>
            <a:r>
              <a:rPr lang="en">
                <a:solidFill>
                  <a:srgbClr val="001379"/>
                </a:solidFill>
              </a:rPr>
              <a:t>Available resources/supportive measures.</a:t>
            </a:r>
            <a:endParaRPr sz="2000">
              <a:solidFill>
                <a:srgbClr val="001379"/>
              </a:solidFill>
            </a:endParaRPr>
          </a:p>
          <a:p>
            <a:pPr indent="0" lvl="0" marL="0" rtl="0" algn="l">
              <a:spcBef>
                <a:spcPts val="1000"/>
              </a:spcBef>
              <a:spcAft>
                <a:spcPts val="1000"/>
              </a:spcAft>
              <a:buNone/>
            </a:pPr>
            <a:r>
              <a:rPr lang="en" sz="1800">
                <a:solidFill>
                  <a:srgbClr val="001379"/>
                </a:solidFill>
              </a:rPr>
              <a:t>Describe applicable supportive measures.</a:t>
            </a:r>
            <a:endParaRPr sz="1800">
              <a:solidFill>
                <a:srgbClr val="00137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9"/>
          <p:cNvSpPr txBox="1"/>
          <p:nvPr>
            <p:ph type="title"/>
          </p:nvPr>
        </p:nvSpPr>
        <p:spPr>
          <a:xfrm>
            <a:off x="3906000" y="105425"/>
            <a:ext cx="5123100" cy="592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300"/>
              <a:t>Grievance Process Step 2 Continued</a:t>
            </a:r>
            <a:endParaRPr sz="2300"/>
          </a:p>
        </p:txBody>
      </p:sp>
      <p:sp>
        <p:nvSpPr>
          <p:cNvPr id="152" name="Google Shape;152;p29"/>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sz="1300"/>
              <a:t>Supportive Measures are non-disciplinary / non-punitive individualized services, given without fee to the reporting parties. These supportive measures are designed to restore or preserve equal access to WNC’s education program or activity without burdening either the complainant nor the respondent</a:t>
            </a:r>
            <a:endParaRPr sz="1300"/>
          </a:p>
          <a:p>
            <a:pPr indent="-311150" lvl="0" marL="457200" rtl="0" algn="l">
              <a:spcBef>
                <a:spcPts val="1000"/>
              </a:spcBef>
              <a:spcAft>
                <a:spcPts val="0"/>
              </a:spcAft>
              <a:buSzPts val="1300"/>
              <a:buChar char="●"/>
            </a:pPr>
            <a:r>
              <a:rPr lang="en" sz="1300"/>
              <a:t>Supportive measures may include CAPS; EAP; extensions of deadlines; modifications of work or class schedules; security escorts on and off campus; leaves of absences; no contact sanctions given between the reporting parties; etc.</a:t>
            </a:r>
            <a:endParaRPr sz="1300"/>
          </a:p>
          <a:p>
            <a:pPr indent="-311150" lvl="0" marL="457200" rtl="0" algn="l">
              <a:spcBef>
                <a:spcPts val="1000"/>
              </a:spcBef>
              <a:spcAft>
                <a:spcPts val="0"/>
              </a:spcAft>
              <a:buSzPts val="1300"/>
              <a:buChar char="●"/>
            </a:pPr>
            <a:r>
              <a:rPr lang="en" sz="1300"/>
              <a:t>The supportive measures are given regardless if a formal complaint has been filed or not.</a:t>
            </a:r>
            <a:endParaRPr sz="1300"/>
          </a:p>
          <a:p>
            <a:pPr indent="-311150" lvl="0" marL="457200" rtl="0" algn="l">
              <a:spcBef>
                <a:spcPts val="1000"/>
              </a:spcBef>
              <a:spcAft>
                <a:spcPts val="0"/>
              </a:spcAft>
              <a:buSzPts val="1300"/>
              <a:buChar char="●"/>
            </a:pPr>
            <a:r>
              <a:rPr lang="en" sz="1300"/>
              <a:t>The supportive measures are confidential, to the extent that maintaining confidentiality does not impair the ability of providing the supportive measures.</a:t>
            </a:r>
            <a:endParaRPr sz="1300"/>
          </a:p>
          <a:p>
            <a:pPr indent="-311150" lvl="1" marL="914400" rtl="0" algn="l">
              <a:spcBef>
                <a:spcPts val="1600"/>
              </a:spcBef>
              <a:spcAft>
                <a:spcPts val="1000"/>
              </a:spcAft>
              <a:buSzPts val="1300"/>
              <a:buChar char="■"/>
            </a:pPr>
            <a:r>
              <a:rPr lang="en" sz="1300"/>
              <a:t>For example, change of work hours would require informing the supervisor of the supportive measure. However, the reasoning / details of the complaint remain confidential.</a:t>
            </a:r>
            <a:endParaRPr sz="13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30"/>
          <p:cNvSpPr txBox="1"/>
          <p:nvPr>
            <p:ph type="title"/>
          </p:nvPr>
        </p:nvSpPr>
        <p:spPr>
          <a:xfrm>
            <a:off x="3906000" y="153250"/>
            <a:ext cx="5056200" cy="564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3: </a:t>
            </a:r>
            <a:r>
              <a:rPr lang="en" sz="2100"/>
              <a:t>Complaint is filed</a:t>
            </a:r>
            <a:endParaRPr sz="2100"/>
          </a:p>
        </p:txBody>
      </p:sp>
      <p:sp>
        <p:nvSpPr>
          <p:cNvPr id="158" name="Google Shape;158;p30"/>
          <p:cNvSpPr txBox="1"/>
          <p:nvPr>
            <p:ph idx="1" type="body"/>
          </p:nvPr>
        </p:nvSpPr>
        <p:spPr>
          <a:xfrm>
            <a:off x="311700" y="1035850"/>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There are two ways a complaint is filed. The </a:t>
            </a:r>
            <a:r>
              <a:rPr lang="en" sz="1500"/>
              <a:t>Complainant</a:t>
            </a:r>
            <a:r>
              <a:rPr lang="en" sz="1500"/>
              <a:t> signs and submits the OIE Grievance Form or the Title IX Coordinator signs the OIE Grievance Form.</a:t>
            </a:r>
            <a:endParaRPr sz="1500"/>
          </a:p>
          <a:p>
            <a:pPr indent="-317500" lvl="1" marL="914400" rtl="0" algn="l">
              <a:spcBef>
                <a:spcPts val="1000"/>
              </a:spcBef>
              <a:spcAft>
                <a:spcPts val="0"/>
              </a:spcAft>
              <a:buSzPts val="1400"/>
              <a:buChar char="●"/>
            </a:pPr>
            <a:r>
              <a:rPr lang="en"/>
              <a:t>If either of the above occurs, then the Title IX grievance process MUST begin.</a:t>
            </a:r>
            <a:endParaRPr/>
          </a:p>
          <a:p>
            <a:pPr indent="-323850" lvl="0" marL="457200" rtl="0" algn="l">
              <a:spcBef>
                <a:spcPts val="1000"/>
              </a:spcBef>
              <a:spcAft>
                <a:spcPts val="0"/>
              </a:spcAft>
              <a:buSzPts val="1500"/>
              <a:buChar char="●"/>
            </a:pPr>
            <a:r>
              <a:rPr lang="en" sz="1500"/>
              <a:t>The Title IX Coordinator only signs the grievance form in the event the complainant does not want to file the complaint and the Title IX Coordinator believes the Complainant’s wishes and is conducted at the discretion of the Title IX Coordinator.</a:t>
            </a:r>
            <a:endParaRPr sz="1500"/>
          </a:p>
          <a:p>
            <a:pPr indent="-317500" lvl="1" marL="914400" rtl="0" algn="l">
              <a:spcBef>
                <a:spcPts val="1000"/>
              </a:spcBef>
              <a:spcAft>
                <a:spcPts val="0"/>
              </a:spcAft>
              <a:buSzPts val="1400"/>
              <a:buChar char="●"/>
            </a:pPr>
            <a:r>
              <a:rPr lang="en"/>
              <a:t>If this occurs, then the Title IX Coordinator does not become the </a:t>
            </a:r>
            <a:r>
              <a:rPr lang="en"/>
              <a:t>Complainant</a:t>
            </a:r>
            <a:r>
              <a:rPr lang="en"/>
              <a:t>. The new complainant that is listed in the process will be listed as WNC.</a:t>
            </a:r>
            <a:endParaRPr/>
          </a:p>
          <a:p>
            <a:pPr indent="-317500" lvl="1" marL="914400" rtl="0" algn="l">
              <a:spcBef>
                <a:spcPts val="1600"/>
              </a:spcBef>
              <a:spcAft>
                <a:spcPts val="1000"/>
              </a:spcAft>
              <a:buSzPts val="1400"/>
              <a:buChar char="●"/>
            </a:pPr>
            <a:r>
              <a:rPr lang="en"/>
              <a:t>As previously stated, if the original complainant decides to not file, then they still receive supportive measures.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1"/>
          <p:cNvSpPr txBox="1"/>
          <p:nvPr>
            <p:ph type="title"/>
          </p:nvPr>
        </p:nvSpPr>
        <p:spPr>
          <a:xfrm>
            <a:off x="3906000" y="1436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4: </a:t>
            </a:r>
            <a:r>
              <a:rPr lang="en" sz="1900"/>
              <a:t>Investigators send Notification of Investigation</a:t>
            </a:r>
            <a:endParaRPr sz="1900"/>
          </a:p>
        </p:txBody>
      </p:sp>
      <p:sp>
        <p:nvSpPr>
          <p:cNvPr id="164" name="Google Shape;164;p31"/>
          <p:cNvSpPr txBox="1"/>
          <p:nvPr>
            <p:ph idx="1" type="body"/>
          </p:nvPr>
        </p:nvSpPr>
        <p:spPr>
          <a:xfrm>
            <a:off x="411475" y="997600"/>
            <a:ext cx="8520600" cy="34164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sz="1300"/>
              <a:t>The Notification of Investigation (NOI) is sent by the Title IX Investigator to both reporting parties simultaneously.</a:t>
            </a:r>
            <a:endParaRPr sz="1300"/>
          </a:p>
          <a:p>
            <a:pPr indent="-311150" lvl="0" marL="457200" rtl="0" algn="l">
              <a:spcBef>
                <a:spcPts val="1000"/>
              </a:spcBef>
              <a:spcAft>
                <a:spcPts val="0"/>
              </a:spcAft>
              <a:buSzPts val="1300"/>
              <a:buChar char="●"/>
            </a:pPr>
            <a:r>
              <a:rPr lang="en" sz="1300"/>
              <a:t>The NOI informs the reporting parties that a formal Title IX Grievance Process has been authorized.</a:t>
            </a:r>
            <a:endParaRPr sz="1300"/>
          </a:p>
          <a:p>
            <a:pPr indent="-311150" lvl="0" marL="457200" rtl="0" algn="l">
              <a:spcBef>
                <a:spcPts val="1000"/>
              </a:spcBef>
              <a:spcAft>
                <a:spcPts val="0"/>
              </a:spcAft>
              <a:buSzPts val="1300"/>
              <a:buChar char="●"/>
            </a:pPr>
            <a:r>
              <a:rPr lang="en" sz="1300"/>
              <a:t>The NOI must include sufficient details known at the time and with sufficient time to prepare a response before any initial interview.</a:t>
            </a:r>
            <a:endParaRPr sz="1300"/>
          </a:p>
          <a:p>
            <a:pPr indent="-311150" lvl="0" marL="457200" rtl="0" algn="l">
              <a:spcBef>
                <a:spcPts val="1000"/>
              </a:spcBef>
              <a:spcAft>
                <a:spcPts val="0"/>
              </a:spcAft>
              <a:buSzPts val="1300"/>
              <a:buChar char="●"/>
            </a:pPr>
            <a:r>
              <a:rPr lang="en" sz="1300"/>
              <a:t>Sufficient details include:</a:t>
            </a:r>
            <a:endParaRPr sz="1300"/>
          </a:p>
          <a:p>
            <a:pPr indent="-311150" lvl="1" marL="914400" rtl="0" algn="l">
              <a:spcBef>
                <a:spcPts val="1000"/>
              </a:spcBef>
              <a:spcAft>
                <a:spcPts val="0"/>
              </a:spcAft>
              <a:buSzPts val="1300"/>
              <a:buChar char="●"/>
            </a:pPr>
            <a:r>
              <a:rPr lang="en" sz="1300"/>
              <a:t>The allegations that have been filed that constitute sexual harassment as defined by Title IX </a:t>
            </a:r>
            <a:endParaRPr sz="1300"/>
          </a:p>
          <a:p>
            <a:pPr indent="-311150" lvl="1" marL="914400" rtl="0" algn="l">
              <a:spcBef>
                <a:spcPts val="1000"/>
              </a:spcBef>
              <a:spcAft>
                <a:spcPts val="0"/>
              </a:spcAft>
              <a:buSzPts val="1300"/>
              <a:buChar char="●"/>
            </a:pPr>
            <a:r>
              <a:rPr lang="en" sz="1300"/>
              <a:t>Identities of the parties involved in the incident, if known</a:t>
            </a:r>
            <a:endParaRPr sz="1300"/>
          </a:p>
          <a:p>
            <a:pPr indent="-311150" lvl="1" marL="914400" rtl="0" algn="l">
              <a:spcBef>
                <a:spcPts val="1000"/>
              </a:spcBef>
              <a:spcAft>
                <a:spcPts val="0"/>
              </a:spcAft>
              <a:buSzPts val="1300"/>
              <a:buChar char="●"/>
            </a:pPr>
            <a:r>
              <a:rPr lang="en" sz="1300"/>
              <a:t>Date and location of alleged incident</a:t>
            </a:r>
            <a:endParaRPr sz="1300"/>
          </a:p>
          <a:p>
            <a:pPr indent="-311150" lvl="0" marL="457200" rtl="0" algn="l">
              <a:spcBef>
                <a:spcPts val="1000"/>
              </a:spcBef>
              <a:spcAft>
                <a:spcPts val="1000"/>
              </a:spcAft>
              <a:buSzPts val="1300"/>
              <a:buChar char="●"/>
            </a:pPr>
            <a:r>
              <a:rPr lang="en" sz="1300"/>
              <a:t>During the investigation, if allegations are presented that were not listed in the original NOI, then the Title IX Investigator must notify, simultaneously, all reporting parties of the new allegations being investigated.</a:t>
            </a:r>
            <a:endParaRPr sz="13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988550" y="67200"/>
            <a:ext cx="4843800" cy="621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a:t>Course Objectives</a:t>
            </a:r>
            <a:endParaRPr>
              <a:solidFill>
                <a:srgbClr val="666666"/>
              </a:solidFill>
            </a:endParaRPr>
          </a:p>
        </p:txBody>
      </p:sp>
      <p:sp>
        <p:nvSpPr>
          <p:cNvPr id="61" name="Google Shape;61;p14"/>
          <p:cNvSpPr txBox="1"/>
          <p:nvPr>
            <p:ph idx="1" type="body"/>
          </p:nvPr>
        </p:nvSpPr>
        <p:spPr>
          <a:xfrm>
            <a:off x="311700" y="1042575"/>
            <a:ext cx="8520600" cy="34242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Char char="●"/>
            </a:pPr>
            <a:r>
              <a:rPr lang="en"/>
              <a:t>Define sexual harassment</a:t>
            </a:r>
            <a:endParaRPr/>
          </a:p>
          <a:p>
            <a:pPr indent="-342900" lvl="0" marL="457200" rtl="0" algn="l">
              <a:lnSpc>
                <a:spcPct val="115000"/>
              </a:lnSpc>
              <a:spcBef>
                <a:spcPts val="1000"/>
              </a:spcBef>
              <a:spcAft>
                <a:spcPts val="0"/>
              </a:spcAft>
              <a:buSzPts val="1800"/>
              <a:buChar char="●"/>
            </a:pPr>
            <a:r>
              <a:rPr lang="en"/>
              <a:t>Understand the jurisdictional limitations of Title IX</a:t>
            </a:r>
            <a:endParaRPr/>
          </a:p>
          <a:p>
            <a:pPr indent="-342900" lvl="0" marL="457200" rtl="0" algn="l">
              <a:lnSpc>
                <a:spcPct val="115000"/>
              </a:lnSpc>
              <a:spcBef>
                <a:spcPts val="1000"/>
              </a:spcBef>
              <a:spcAft>
                <a:spcPts val="0"/>
              </a:spcAft>
              <a:buSzPts val="1800"/>
              <a:buChar char="●"/>
            </a:pPr>
            <a:r>
              <a:rPr lang="en"/>
              <a:t>Understand how a Title IX grievance process is authorized </a:t>
            </a:r>
            <a:endParaRPr/>
          </a:p>
          <a:p>
            <a:pPr indent="-342900" lvl="0" marL="457200" rtl="0" algn="l">
              <a:lnSpc>
                <a:spcPct val="115000"/>
              </a:lnSpc>
              <a:spcBef>
                <a:spcPts val="1000"/>
              </a:spcBef>
              <a:spcAft>
                <a:spcPts val="0"/>
              </a:spcAft>
              <a:buSzPts val="1800"/>
              <a:buChar char="●"/>
            </a:pPr>
            <a:r>
              <a:rPr lang="en"/>
              <a:t>Identify the parties involved in a Title IX complaint</a:t>
            </a:r>
            <a:endParaRPr/>
          </a:p>
          <a:p>
            <a:pPr indent="-342900" lvl="0" marL="457200" rtl="0" algn="l">
              <a:lnSpc>
                <a:spcPct val="115000"/>
              </a:lnSpc>
              <a:spcBef>
                <a:spcPts val="1000"/>
              </a:spcBef>
              <a:spcAft>
                <a:spcPts val="0"/>
              </a:spcAft>
              <a:buSzPts val="1800"/>
              <a:buChar char="●"/>
            </a:pPr>
            <a:r>
              <a:rPr lang="en"/>
              <a:t>Become familiar with WNC’s Title IX Grievance Procedure </a:t>
            </a:r>
            <a:endParaRPr/>
          </a:p>
          <a:p>
            <a:pPr indent="-342900" lvl="0" marL="457200" rtl="0" algn="l">
              <a:lnSpc>
                <a:spcPct val="115000"/>
              </a:lnSpc>
              <a:spcBef>
                <a:spcPts val="1000"/>
              </a:spcBef>
              <a:spcAft>
                <a:spcPts val="0"/>
              </a:spcAft>
              <a:buSzPts val="1800"/>
              <a:buChar char="●"/>
            </a:pPr>
            <a:r>
              <a:rPr lang="en"/>
              <a:t>Understand the requirements of the Decision-Maker</a:t>
            </a:r>
            <a:endParaRPr/>
          </a:p>
          <a:p>
            <a:pPr indent="-342900" lvl="0" marL="457200" rtl="0" algn="l">
              <a:lnSpc>
                <a:spcPct val="115000"/>
              </a:lnSpc>
              <a:spcBef>
                <a:spcPts val="1000"/>
              </a:spcBef>
              <a:spcAft>
                <a:spcPts val="1000"/>
              </a:spcAft>
              <a:buSzPts val="1800"/>
              <a:buChar char="●"/>
            </a:pPr>
            <a:r>
              <a:rPr lang="en"/>
              <a:t>Understand the roles of a Decision-Maker</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2"/>
          <p:cNvSpPr txBox="1"/>
          <p:nvPr>
            <p:ph type="title"/>
          </p:nvPr>
        </p:nvSpPr>
        <p:spPr>
          <a:xfrm>
            <a:off x="3819925" y="1532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400"/>
              <a:t>Grievance Process Step 4 Continued</a:t>
            </a:r>
            <a:endParaRPr sz="2400"/>
          </a:p>
        </p:txBody>
      </p:sp>
      <p:sp>
        <p:nvSpPr>
          <p:cNvPr id="170" name="Google Shape;170;p32"/>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The NOI must also include:</a:t>
            </a:r>
            <a:endParaRPr sz="1500"/>
          </a:p>
          <a:p>
            <a:pPr indent="-311150" lvl="1" marL="914400" rtl="0" algn="l">
              <a:spcBef>
                <a:spcPts val="1000"/>
              </a:spcBef>
              <a:spcAft>
                <a:spcPts val="0"/>
              </a:spcAft>
              <a:buSzPts val="1300"/>
              <a:buChar char="●"/>
            </a:pPr>
            <a:r>
              <a:rPr lang="en" sz="1300"/>
              <a:t>A statement that the respondent is presumed not responsible for the alleged conduct and that a determination regarding responsibility is made at the conclusion of the complaint process.</a:t>
            </a:r>
            <a:endParaRPr sz="1300"/>
          </a:p>
          <a:p>
            <a:pPr indent="-311150" lvl="1" marL="914400" rtl="0" algn="l">
              <a:spcBef>
                <a:spcPts val="1000"/>
              </a:spcBef>
              <a:spcAft>
                <a:spcPts val="0"/>
              </a:spcAft>
              <a:buSzPts val="1300"/>
              <a:buChar char="●"/>
            </a:pPr>
            <a:r>
              <a:rPr lang="en" sz="1300"/>
              <a:t>Inform the parties that they may have an advisor of their choice, who may be, but is not required to be, an attorney.</a:t>
            </a:r>
            <a:endParaRPr sz="1300"/>
          </a:p>
          <a:p>
            <a:pPr indent="-311150" lvl="1" marL="914400" rtl="0" algn="l">
              <a:spcBef>
                <a:spcPts val="1000"/>
              </a:spcBef>
              <a:spcAft>
                <a:spcPts val="0"/>
              </a:spcAft>
              <a:buSzPts val="1300"/>
              <a:buChar char="●"/>
            </a:pPr>
            <a:r>
              <a:rPr lang="en" sz="1300"/>
              <a:t>Inform that the advisor will be apart of the entire process; will receive a copy of all related evidence; and must participate in the Live-hearing process.</a:t>
            </a:r>
            <a:endParaRPr sz="1300"/>
          </a:p>
          <a:p>
            <a:pPr indent="-311150" lvl="1" marL="914400" rtl="0" algn="l">
              <a:spcBef>
                <a:spcPts val="1600"/>
              </a:spcBef>
              <a:spcAft>
                <a:spcPts val="0"/>
              </a:spcAft>
              <a:buSzPts val="1300"/>
              <a:buChar char="●"/>
            </a:pPr>
            <a:r>
              <a:rPr lang="en" sz="1300"/>
              <a:t>A statement informing the parties of the prohibition against knowingly making false statement informing the parties</a:t>
            </a:r>
            <a:endParaRPr sz="1300"/>
          </a:p>
          <a:p>
            <a:pPr indent="0" lvl="0" marL="0" rtl="0" algn="l">
              <a:spcBef>
                <a:spcPts val="1000"/>
              </a:spcBef>
              <a:spcAft>
                <a:spcPts val="1000"/>
              </a:spcAft>
              <a:buNone/>
            </a:pPr>
            <a:r>
              <a:rPr lang="en" sz="1500"/>
              <a:t>***After the NOI has been sent, at any point moving forward, the Complainant can request to withdraw their complaint.***</a:t>
            </a:r>
            <a:endParaRPr sz="15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3"/>
          <p:cNvSpPr txBox="1"/>
          <p:nvPr>
            <p:ph type="title"/>
          </p:nvPr>
        </p:nvSpPr>
        <p:spPr>
          <a:xfrm>
            <a:off x="3906000" y="153250"/>
            <a:ext cx="5161500" cy="583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5: </a:t>
            </a:r>
            <a:r>
              <a:rPr lang="en" sz="2200"/>
              <a:t>Complainant interviewed by Investigator</a:t>
            </a:r>
            <a:endParaRPr sz="2200"/>
          </a:p>
        </p:txBody>
      </p:sp>
      <p:sp>
        <p:nvSpPr>
          <p:cNvPr id="176" name="Google Shape;176;p33"/>
          <p:cNvSpPr txBox="1"/>
          <p:nvPr>
            <p:ph idx="1" type="body"/>
          </p:nvPr>
        </p:nvSpPr>
        <p:spPr>
          <a:xfrm>
            <a:off x="248850" y="103585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During the interview with the complainant, they must have an advisor.</a:t>
            </a:r>
            <a:endParaRPr/>
          </a:p>
          <a:p>
            <a:pPr indent="-330200" lvl="1" marL="914400" rtl="0" algn="l">
              <a:spcBef>
                <a:spcPts val="1000"/>
              </a:spcBef>
              <a:spcAft>
                <a:spcPts val="0"/>
              </a:spcAft>
              <a:buSzPts val="1600"/>
              <a:buChar char="○"/>
            </a:pPr>
            <a:r>
              <a:rPr lang="en" sz="1600"/>
              <a:t>If they do not have an advisor, then one will be provided by WNC at no cost.</a:t>
            </a:r>
            <a:endParaRPr sz="1600"/>
          </a:p>
          <a:p>
            <a:pPr indent="-330200" lvl="1" marL="914400" rtl="0" algn="l">
              <a:spcBef>
                <a:spcPts val="1000"/>
              </a:spcBef>
              <a:spcAft>
                <a:spcPts val="0"/>
              </a:spcAft>
              <a:buSzPts val="1600"/>
              <a:buChar char="○"/>
            </a:pPr>
            <a:r>
              <a:rPr lang="en" sz="1600"/>
              <a:t>If WNC provides an advisor, then advisor will not be an attorney (as stated in NSHE BOR Handbook, </a:t>
            </a:r>
            <a:r>
              <a:rPr lang="en" sz="1600"/>
              <a:t>Title 4</a:t>
            </a:r>
            <a:r>
              <a:rPr lang="en" sz="1600"/>
              <a:t> - Chapter 8 - Section 13).</a:t>
            </a:r>
            <a:endParaRPr sz="1600"/>
          </a:p>
          <a:p>
            <a:pPr indent="-342900" lvl="0" marL="457200" rtl="0" algn="l">
              <a:spcBef>
                <a:spcPts val="1000"/>
              </a:spcBef>
              <a:spcAft>
                <a:spcPts val="0"/>
              </a:spcAft>
              <a:buSzPts val="1800"/>
              <a:buChar char="●"/>
            </a:pPr>
            <a:r>
              <a:rPr lang="en"/>
              <a:t>Investigators obtain incident information and applicable evidence</a:t>
            </a:r>
            <a:endParaRPr/>
          </a:p>
          <a:p>
            <a:pPr indent="-342900" lvl="0" marL="457200" rtl="0" algn="l">
              <a:spcBef>
                <a:spcPts val="1000"/>
              </a:spcBef>
              <a:spcAft>
                <a:spcPts val="0"/>
              </a:spcAft>
              <a:buSzPts val="1800"/>
              <a:buChar char="●"/>
            </a:pPr>
            <a:r>
              <a:rPr lang="en"/>
              <a:t>Witness information obtained (if applicable)</a:t>
            </a:r>
            <a:endParaRPr/>
          </a:p>
          <a:p>
            <a:pPr indent="-342900" lvl="0" marL="457200" rtl="0" algn="l">
              <a:spcBef>
                <a:spcPts val="1000"/>
              </a:spcBef>
              <a:spcAft>
                <a:spcPts val="1000"/>
              </a:spcAft>
              <a:buSzPts val="1800"/>
              <a:buChar char="●"/>
            </a:pPr>
            <a:r>
              <a:rPr lang="en"/>
              <a:t>Evidence received from Complainant</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4"/>
          <p:cNvSpPr txBox="1"/>
          <p:nvPr>
            <p:ph type="title"/>
          </p:nvPr>
        </p:nvSpPr>
        <p:spPr>
          <a:xfrm>
            <a:off x="3810350" y="958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200"/>
              <a:t>Grievance Process Step 6:</a:t>
            </a:r>
            <a:r>
              <a:rPr lang="en"/>
              <a:t> </a:t>
            </a:r>
            <a:r>
              <a:rPr lang="en" sz="2600"/>
              <a:t>If necessary, complaint dismissed</a:t>
            </a:r>
            <a:endParaRPr sz="2600"/>
          </a:p>
        </p:txBody>
      </p:sp>
      <p:sp>
        <p:nvSpPr>
          <p:cNvPr id="182" name="Google Shape;182;p34"/>
          <p:cNvSpPr txBox="1"/>
          <p:nvPr>
            <p:ph idx="1" type="body"/>
          </p:nvPr>
        </p:nvSpPr>
        <p:spPr>
          <a:xfrm>
            <a:off x="311700" y="940225"/>
            <a:ext cx="8520600" cy="3416400"/>
          </a:xfrm>
          <a:prstGeom prst="rect">
            <a:avLst/>
          </a:prstGeom>
        </p:spPr>
        <p:txBody>
          <a:bodyPr anchorCtr="0" anchor="t" bIns="91425" lIns="91425" spcFirstLastPara="1" rIns="91425" wrap="square" tIns="91425">
            <a:noAutofit/>
          </a:bodyPr>
          <a:lstStyle/>
          <a:p>
            <a:pPr indent="-304800" lvl="0" marL="457200" rtl="0" algn="l">
              <a:lnSpc>
                <a:spcPct val="100000"/>
              </a:lnSpc>
              <a:spcBef>
                <a:spcPts val="0"/>
              </a:spcBef>
              <a:spcAft>
                <a:spcPts val="0"/>
              </a:spcAft>
              <a:buSzPts val="1200"/>
              <a:buChar char="●"/>
            </a:pPr>
            <a:r>
              <a:rPr lang="en" sz="1200"/>
              <a:t>There are two forms of dismissals: Discretionary and Mandatory</a:t>
            </a:r>
            <a:endParaRPr sz="1200"/>
          </a:p>
          <a:p>
            <a:pPr indent="-304800" lvl="0" marL="457200" rtl="0" algn="l">
              <a:lnSpc>
                <a:spcPct val="100000"/>
              </a:lnSpc>
              <a:spcBef>
                <a:spcPts val="1000"/>
              </a:spcBef>
              <a:spcAft>
                <a:spcPts val="0"/>
              </a:spcAft>
              <a:buSzPts val="1200"/>
              <a:buChar char="●"/>
            </a:pPr>
            <a:r>
              <a:rPr lang="en" sz="1200"/>
              <a:t>Discretionary:</a:t>
            </a:r>
            <a:endParaRPr sz="1200"/>
          </a:p>
          <a:p>
            <a:pPr indent="-298450" lvl="1" marL="914400" rtl="0" algn="l">
              <a:lnSpc>
                <a:spcPct val="100000"/>
              </a:lnSpc>
              <a:spcBef>
                <a:spcPts val="1000"/>
              </a:spcBef>
              <a:spcAft>
                <a:spcPts val="0"/>
              </a:spcAft>
              <a:buSzPts val="1100"/>
              <a:buChar char="●"/>
            </a:pPr>
            <a:r>
              <a:rPr lang="en" sz="1100"/>
              <a:t>Where a complainant notifies the Title IX Coordinator in writing that the complainant would like to withdraw the formal complaint or any allegations therein.</a:t>
            </a:r>
            <a:endParaRPr sz="1100"/>
          </a:p>
          <a:p>
            <a:pPr indent="-298450" lvl="1" marL="914400" rtl="0" algn="l">
              <a:lnSpc>
                <a:spcPct val="100000"/>
              </a:lnSpc>
              <a:spcBef>
                <a:spcPts val="1000"/>
              </a:spcBef>
              <a:spcAft>
                <a:spcPts val="0"/>
              </a:spcAft>
              <a:buSzPts val="1100"/>
              <a:buChar char="●"/>
            </a:pPr>
            <a:r>
              <a:rPr lang="en" sz="1100"/>
              <a:t>Where the respondent is no longer enrolled or employed by the recipient.</a:t>
            </a:r>
            <a:endParaRPr sz="1100"/>
          </a:p>
          <a:p>
            <a:pPr indent="-298450" lvl="1" marL="914400" rtl="0" algn="l">
              <a:lnSpc>
                <a:spcPct val="100000"/>
              </a:lnSpc>
              <a:spcBef>
                <a:spcPts val="1000"/>
              </a:spcBef>
              <a:spcAft>
                <a:spcPts val="0"/>
              </a:spcAft>
              <a:buSzPts val="1100"/>
              <a:buChar char="●"/>
            </a:pPr>
            <a:r>
              <a:rPr lang="en" sz="1100"/>
              <a:t>Where specific circumstances prevent the recipient from gathering evidence sufficient to reach a determination as to the allegations contained in the formal complaint.</a:t>
            </a:r>
            <a:endParaRPr sz="1100"/>
          </a:p>
          <a:p>
            <a:pPr indent="-298450" lvl="2" marL="1371600" rtl="0" algn="l">
              <a:lnSpc>
                <a:spcPct val="100000"/>
              </a:lnSpc>
              <a:spcBef>
                <a:spcPts val="1000"/>
              </a:spcBef>
              <a:spcAft>
                <a:spcPts val="0"/>
              </a:spcAft>
              <a:buSzPts val="1100"/>
              <a:buChar char="●"/>
            </a:pPr>
            <a:r>
              <a:rPr i="1" lang="en" sz="1100"/>
              <a:t>i.e.</a:t>
            </a:r>
            <a:r>
              <a:rPr lang="en" sz="1100"/>
              <a:t> where a complainant refuses to participate in the grievance process (but also has not decided to send written notice stating that the wish to withdraw)</a:t>
            </a:r>
            <a:endParaRPr sz="1100"/>
          </a:p>
          <a:p>
            <a:pPr indent="-304800" lvl="0" marL="457200" rtl="0" algn="l">
              <a:lnSpc>
                <a:spcPct val="100000"/>
              </a:lnSpc>
              <a:spcBef>
                <a:spcPts val="1000"/>
              </a:spcBef>
              <a:spcAft>
                <a:spcPts val="0"/>
              </a:spcAft>
              <a:buSzPts val="1200"/>
              <a:buChar char="●"/>
            </a:pPr>
            <a:r>
              <a:rPr lang="en" sz="1200"/>
              <a:t>Mandatory:</a:t>
            </a:r>
            <a:endParaRPr sz="1200"/>
          </a:p>
          <a:p>
            <a:pPr indent="-298450" lvl="1" marL="914400" rtl="0" algn="l">
              <a:lnSpc>
                <a:spcPct val="100000"/>
              </a:lnSpc>
              <a:spcBef>
                <a:spcPts val="1000"/>
              </a:spcBef>
              <a:spcAft>
                <a:spcPts val="0"/>
              </a:spcAft>
              <a:buSzPts val="1100"/>
              <a:buChar char="●"/>
            </a:pPr>
            <a:r>
              <a:rPr lang="en" sz="1100"/>
              <a:t>Not meeting the Section 106.30 definition of sexual harassment</a:t>
            </a:r>
            <a:endParaRPr sz="1100"/>
          </a:p>
          <a:p>
            <a:pPr indent="-298450" lvl="1" marL="914400" rtl="0" algn="l">
              <a:lnSpc>
                <a:spcPct val="100000"/>
              </a:lnSpc>
              <a:spcBef>
                <a:spcPts val="1000"/>
              </a:spcBef>
              <a:spcAft>
                <a:spcPts val="0"/>
              </a:spcAft>
              <a:buSzPts val="1100"/>
              <a:buChar char="●"/>
            </a:pPr>
            <a:r>
              <a:rPr lang="en" sz="1100"/>
              <a:t>Alleged Incident did not occur in a WNC educational program or activity, or</a:t>
            </a:r>
            <a:endParaRPr sz="1100"/>
          </a:p>
          <a:p>
            <a:pPr indent="-298450" lvl="1" marL="914400" rtl="0" algn="l">
              <a:lnSpc>
                <a:spcPct val="100000"/>
              </a:lnSpc>
              <a:spcBef>
                <a:spcPts val="1600"/>
              </a:spcBef>
              <a:spcAft>
                <a:spcPts val="1000"/>
              </a:spcAft>
              <a:buSzPts val="1100"/>
              <a:buChar char="●"/>
            </a:pPr>
            <a:r>
              <a:rPr lang="en" sz="1100"/>
              <a:t>Did not occur within the United States</a:t>
            </a:r>
            <a:endParaRPr sz="11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5"/>
          <p:cNvSpPr txBox="1"/>
          <p:nvPr>
            <p:ph type="title"/>
          </p:nvPr>
        </p:nvSpPr>
        <p:spPr>
          <a:xfrm>
            <a:off x="3863300" y="863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400"/>
              <a:t>Grievance Process Step 6 Continued</a:t>
            </a:r>
            <a:endParaRPr sz="2400"/>
          </a:p>
        </p:txBody>
      </p:sp>
      <p:sp>
        <p:nvSpPr>
          <p:cNvPr id="188" name="Google Shape;188;p35"/>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If the complaint is dismissed, then all reporting parties must be notified simultaneously.</a:t>
            </a:r>
            <a:endParaRPr/>
          </a:p>
          <a:p>
            <a:pPr indent="-342900" lvl="0" marL="457200" rtl="0" algn="l">
              <a:spcBef>
                <a:spcPts val="1000"/>
              </a:spcBef>
              <a:spcAft>
                <a:spcPts val="0"/>
              </a:spcAft>
              <a:buSzPts val="1800"/>
              <a:buChar char="●"/>
            </a:pPr>
            <a:r>
              <a:rPr lang="en"/>
              <a:t>The dismissal notification must include:</a:t>
            </a:r>
            <a:endParaRPr/>
          </a:p>
          <a:p>
            <a:pPr indent="-317500" lvl="1" marL="914400" rtl="0" algn="l">
              <a:spcBef>
                <a:spcPts val="1000"/>
              </a:spcBef>
              <a:spcAft>
                <a:spcPts val="0"/>
              </a:spcAft>
              <a:buSzPts val="1400"/>
              <a:buChar char="○"/>
            </a:pPr>
            <a:r>
              <a:rPr lang="en"/>
              <a:t>State the justifications for dismissing the complaint.</a:t>
            </a:r>
            <a:endParaRPr/>
          </a:p>
          <a:p>
            <a:pPr indent="-317500" lvl="1" marL="914400" rtl="0" algn="l">
              <a:spcBef>
                <a:spcPts val="1000"/>
              </a:spcBef>
              <a:spcAft>
                <a:spcPts val="0"/>
              </a:spcAft>
              <a:buSzPts val="1400"/>
              <a:buChar char="○"/>
            </a:pPr>
            <a:r>
              <a:rPr lang="en"/>
              <a:t>Statement informing all reporting parties that a Title IX Dismissal does not prevent WNC from utilizing a Non-Title IX Grievance Procedure as listed in the Board of Regent’s Handbook, NSHE Code, or other WNC code of conduct policies. (if a Non-Title IX Grievance Procedure will be used, then the reporting parties are to be notified).</a:t>
            </a:r>
            <a:endParaRPr/>
          </a:p>
          <a:p>
            <a:pPr indent="-317500" lvl="1" marL="914400" rtl="0" algn="l">
              <a:spcBef>
                <a:spcPts val="1600"/>
              </a:spcBef>
              <a:spcAft>
                <a:spcPts val="1000"/>
              </a:spcAft>
              <a:buSzPts val="1400"/>
              <a:buChar char="○"/>
            </a:pPr>
            <a:r>
              <a:rPr lang="en"/>
              <a:t>Give both the complainant and the respondent an equal opportunity to appeal the dismissal.</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6"/>
          <p:cNvSpPr txBox="1"/>
          <p:nvPr>
            <p:ph type="title"/>
          </p:nvPr>
        </p:nvSpPr>
        <p:spPr>
          <a:xfrm>
            <a:off x="3786800" y="958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200"/>
              <a:t>Grievance Process Step 7:</a:t>
            </a:r>
            <a:r>
              <a:rPr lang="en"/>
              <a:t> </a:t>
            </a:r>
            <a:r>
              <a:rPr lang="en" sz="2600"/>
              <a:t>If necessary, dismissal appealed</a:t>
            </a:r>
            <a:endParaRPr sz="2600"/>
          </a:p>
        </p:txBody>
      </p:sp>
      <p:sp>
        <p:nvSpPr>
          <p:cNvPr id="194" name="Google Shape;194;p36"/>
          <p:cNvSpPr txBox="1"/>
          <p:nvPr>
            <p:ph idx="1" type="body"/>
          </p:nvPr>
        </p:nvSpPr>
        <p:spPr>
          <a:xfrm>
            <a:off x="311700" y="10167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Per Title 4 - Chapter 8 - Section 13 of the Board of Regents Handbook, any party has five (5) calendar days to appeal the dismissal of the complaint.</a:t>
            </a:r>
            <a:endParaRPr/>
          </a:p>
          <a:p>
            <a:pPr indent="-342900" lvl="0" marL="457200" rtl="0" algn="l">
              <a:spcBef>
                <a:spcPts val="1000"/>
              </a:spcBef>
              <a:spcAft>
                <a:spcPts val="0"/>
              </a:spcAft>
              <a:buSzPts val="1800"/>
              <a:buChar char="●"/>
            </a:pPr>
            <a:r>
              <a:rPr lang="en"/>
              <a:t>An appeal can only be filed if it is based on the following:</a:t>
            </a:r>
            <a:endParaRPr/>
          </a:p>
          <a:p>
            <a:pPr indent="-317500" lvl="1" marL="914400" rtl="0" algn="l">
              <a:spcBef>
                <a:spcPts val="1000"/>
              </a:spcBef>
              <a:spcAft>
                <a:spcPts val="0"/>
              </a:spcAft>
              <a:buSzPts val="1400"/>
              <a:buChar char="○"/>
            </a:pPr>
            <a:r>
              <a:rPr lang="en"/>
              <a:t>Procedural irregularity that affected the outcome of the matter;</a:t>
            </a:r>
            <a:endParaRPr/>
          </a:p>
          <a:p>
            <a:pPr indent="-317500" lvl="1" marL="914400" rtl="0" algn="l">
              <a:spcBef>
                <a:spcPts val="1000"/>
              </a:spcBef>
              <a:spcAft>
                <a:spcPts val="0"/>
              </a:spcAft>
              <a:buSzPts val="1400"/>
              <a:buChar char="○"/>
            </a:pPr>
            <a:r>
              <a:rPr lang="en"/>
              <a:t>New evidence that was not reasonably available at the time the determination regarding responsibility or dismissal was made, that could affect the outcome of the matter;</a:t>
            </a:r>
            <a:endParaRPr/>
          </a:p>
          <a:p>
            <a:pPr indent="-317500" lvl="1" marL="914400" rtl="0" algn="l">
              <a:spcBef>
                <a:spcPts val="1000"/>
              </a:spcBef>
              <a:spcAft>
                <a:spcPts val="0"/>
              </a:spcAft>
              <a:buSzPts val="1400"/>
              <a:buChar char="○"/>
            </a:pPr>
            <a:r>
              <a:rPr lang="en"/>
              <a:t>The Title IX Coordinator, investigator(s), or hearing officer(s) had a </a:t>
            </a:r>
            <a:r>
              <a:rPr lang="en"/>
              <a:t>conflict</a:t>
            </a:r>
            <a:r>
              <a:rPr lang="en"/>
              <a:t> of interest or bias that affected the outcome of the matter</a:t>
            </a:r>
            <a:endParaRPr/>
          </a:p>
          <a:p>
            <a:pPr indent="-342900" lvl="0" marL="457200" rtl="0" algn="l">
              <a:spcBef>
                <a:spcPts val="1000"/>
              </a:spcBef>
              <a:spcAft>
                <a:spcPts val="1000"/>
              </a:spcAft>
              <a:buSzPts val="1800"/>
              <a:buChar char="●"/>
            </a:pPr>
            <a:r>
              <a:rPr lang="en"/>
              <a:t>If any appeal has been filed based on the above, then all parties involved must be notified, simultaneously, that an appeal has been filed.</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7"/>
          <p:cNvSpPr txBox="1"/>
          <p:nvPr>
            <p:ph type="title"/>
          </p:nvPr>
        </p:nvSpPr>
        <p:spPr>
          <a:xfrm>
            <a:off x="3839050" y="1723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300"/>
              <a:t>Grievance Process Step 7 Continued:</a:t>
            </a:r>
            <a:endParaRPr sz="2300"/>
          </a:p>
        </p:txBody>
      </p:sp>
      <p:sp>
        <p:nvSpPr>
          <p:cNvPr id="200" name="Google Shape;200;p37"/>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The Decision-Maker for the appeal must be an individual who has not been involved in the Grievance Process at this point.</a:t>
            </a:r>
            <a:endParaRPr sz="1500"/>
          </a:p>
          <a:p>
            <a:pPr indent="-317500" lvl="1" marL="914400" rtl="0" algn="l">
              <a:spcBef>
                <a:spcPts val="1000"/>
              </a:spcBef>
              <a:spcAft>
                <a:spcPts val="0"/>
              </a:spcAft>
              <a:buSzPts val="1400"/>
              <a:buChar char="●"/>
            </a:pPr>
            <a:r>
              <a:rPr lang="en"/>
              <a:t>I.E., the Appeal Decision-Maker may NOT be the Title IX Coordinator, Title IX Investigator, or Live-Hearing Decision-Maker.</a:t>
            </a:r>
            <a:endParaRPr/>
          </a:p>
          <a:p>
            <a:pPr indent="-323850" lvl="0" marL="457200" rtl="0" algn="l">
              <a:spcBef>
                <a:spcPts val="1000"/>
              </a:spcBef>
              <a:spcAft>
                <a:spcPts val="0"/>
              </a:spcAft>
              <a:buSzPts val="1500"/>
              <a:buChar char="●"/>
            </a:pPr>
            <a:r>
              <a:rPr lang="en" sz="1500"/>
              <a:t>During the appeal process, all parties must have an equal opportunity to submit a written statement in support of, or challenging, the dismissal decision. This written statement must be submitted within five (5) calendar days of the dismissal notice.</a:t>
            </a:r>
            <a:endParaRPr sz="1500"/>
          </a:p>
          <a:p>
            <a:pPr indent="-323850" lvl="0" marL="457200" rtl="0" algn="l">
              <a:spcBef>
                <a:spcPts val="1000"/>
              </a:spcBef>
              <a:spcAft>
                <a:spcPts val="1000"/>
              </a:spcAft>
              <a:buSzPts val="1500"/>
              <a:buChar char="●"/>
            </a:pPr>
            <a:r>
              <a:rPr lang="en" sz="1500"/>
              <a:t>After the parties have submitted their written statement or the deadline to submit their statement has passed, the Appeal Decision-maker must issue a written decision within five (5) calendar days to the reporting parties, simultaneously, describing the result of the appeal and rationale for the result.</a:t>
            </a:r>
            <a:endParaRPr sz="15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8"/>
          <p:cNvSpPr txBox="1"/>
          <p:nvPr>
            <p:ph type="title"/>
          </p:nvPr>
        </p:nvSpPr>
        <p:spPr>
          <a:xfrm>
            <a:off x="3844200" y="1246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8: </a:t>
            </a:r>
            <a:r>
              <a:rPr lang="en" sz="2200"/>
              <a:t>Respondent interviewed by Investigator</a:t>
            </a:r>
            <a:endParaRPr sz="2200"/>
          </a:p>
        </p:txBody>
      </p:sp>
      <p:sp>
        <p:nvSpPr>
          <p:cNvPr id="206" name="Google Shape;206;p38"/>
          <p:cNvSpPr txBox="1"/>
          <p:nvPr>
            <p:ph idx="1" type="body"/>
          </p:nvPr>
        </p:nvSpPr>
        <p:spPr>
          <a:xfrm>
            <a:off x="100350" y="863550"/>
            <a:ext cx="8943300" cy="3416400"/>
          </a:xfrm>
          <a:prstGeom prst="rect">
            <a:avLst/>
          </a:prstGeom>
        </p:spPr>
        <p:txBody>
          <a:bodyPr anchorCtr="0" anchor="t" bIns="91425" lIns="91425" spcFirstLastPara="1" rIns="91425" wrap="square" tIns="91425">
            <a:noAutofit/>
          </a:bodyPr>
          <a:lstStyle/>
          <a:p>
            <a:pPr indent="-304800" lvl="0" marL="457200" rtl="0" algn="l">
              <a:spcBef>
                <a:spcPts val="0"/>
              </a:spcBef>
              <a:spcAft>
                <a:spcPts val="0"/>
              </a:spcAft>
              <a:buSzPts val="1200"/>
              <a:buChar char="●"/>
            </a:pPr>
            <a:r>
              <a:rPr lang="en" sz="1200"/>
              <a:t>During the interview with the  respondent, they must have an advisor.</a:t>
            </a:r>
            <a:endParaRPr sz="1200"/>
          </a:p>
          <a:p>
            <a:pPr indent="-298450" lvl="1" marL="914400" rtl="0" algn="l">
              <a:spcBef>
                <a:spcPts val="1000"/>
              </a:spcBef>
              <a:spcAft>
                <a:spcPts val="0"/>
              </a:spcAft>
              <a:buSzPts val="1100"/>
              <a:buChar char="●"/>
            </a:pPr>
            <a:r>
              <a:rPr lang="en" sz="1100"/>
              <a:t>If they do not have an advisor, then one will be provided by WNC at no cost.</a:t>
            </a:r>
            <a:endParaRPr sz="1100"/>
          </a:p>
          <a:p>
            <a:pPr indent="-298450" lvl="1" marL="914400" rtl="0" algn="l">
              <a:spcBef>
                <a:spcPts val="1000"/>
              </a:spcBef>
              <a:spcAft>
                <a:spcPts val="0"/>
              </a:spcAft>
              <a:buSzPts val="1100"/>
              <a:buChar char="●"/>
            </a:pPr>
            <a:r>
              <a:rPr lang="en" sz="1100"/>
              <a:t>If WNC provides an advisor, then the advisor will not be an attorney (as stated in NSHE BOR Handbook, Title 4 - Chapter 8 - Section 13).</a:t>
            </a:r>
            <a:endParaRPr sz="1100"/>
          </a:p>
          <a:p>
            <a:pPr indent="-304800" lvl="0" marL="457200" rtl="0" algn="l">
              <a:spcBef>
                <a:spcPts val="1000"/>
              </a:spcBef>
              <a:spcAft>
                <a:spcPts val="0"/>
              </a:spcAft>
              <a:buSzPts val="1200"/>
              <a:buChar char="●"/>
            </a:pPr>
            <a:r>
              <a:rPr lang="en" sz="1200"/>
              <a:t>Before discussing the allegations/incident information, the Investigators inform the Respondent of the Grievance process.</a:t>
            </a:r>
            <a:endParaRPr sz="1200"/>
          </a:p>
          <a:p>
            <a:pPr indent="-304800" lvl="0" marL="457200" rtl="0" algn="l">
              <a:spcBef>
                <a:spcPts val="1000"/>
              </a:spcBef>
              <a:spcAft>
                <a:spcPts val="0"/>
              </a:spcAft>
              <a:buSzPts val="1200"/>
              <a:buChar char="●"/>
            </a:pPr>
            <a:r>
              <a:rPr lang="en" sz="1200"/>
              <a:t>Investigators provide the Respondent with a Procedural Packet</a:t>
            </a:r>
            <a:endParaRPr sz="1200"/>
          </a:p>
          <a:p>
            <a:pPr indent="-298450" lvl="1" marL="914400" rtl="0" algn="l">
              <a:spcBef>
                <a:spcPts val="1000"/>
              </a:spcBef>
              <a:spcAft>
                <a:spcPts val="0"/>
              </a:spcAft>
              <a:buSzPts val="1100"/>
              <a:buChar char="●"/>
            </a:pPr>
            <a:r>
              <a:rPr lang="en" sz="1100"/>
              <a:t>The Procedural Packet is the same packet the Complainant received from the Title IX Coordinator</a:t>
            </a:r>
            <a:endParaRPr sz="1100"/>
          </a:p>
          <a:p>
            <a:pPr indent="-304800" lvl="0" marL="457200" rtl="0" algn="l">
              <a:spcBef>
                <a:spcPts val="1000"/>
              </a:spcBef>
              <a:spcAft>
                <a:spcPts val="0"/>
              </a:spcAft>
              <a:buSzPts val="1200"/>
              <a:buChar char="●"/>
            </a:pPr>
            <a:r>
              <a:rPr lang="en" sz="1200"/>
              <a:t>Investigators obtain incident information and applicable evidence</a:t>
            </a:r>
            <a:endParaRPr sz="1200"/>
          </a:p>
          <a:p>
            <a:pPr indent="-304800" lvl="0" marL="457200" rtl="0" algn="l">
              <a:spcBef>
                <a:spcPts val="1000"/>
              </a:spcBef>
              <a:spcAft>
                <a:spcPts val="0"/>
              </a:spcAft>
              <a:buSzPts val="1200"/>
              <a:buChar char="●"/>
            </a:pPr>
            <a:r>
              <a:rPr lang="en" sz="1200"/>
              <a:t>Witness information obtained (if applicable)</a:t>
            </a:r>
            <a:endParaRPr sz="1200"/>
          </a:p>
          <a:p>
            <a:pPr indent="-304800" lvl="0" marL="457200" rtl="0" algn="l">
              <a:spcBef>
                <a:spcPts val="1000"/>
              </a:spcBef>
              <a:spcAft>
                <a:spcPts val="0"/>
              </a:spcAft>
              <a:buSzPts val="1200"/>
              <a:buChar char="●"/>
            </a:pPr>
            <a:r>
              <a:rPr lang="en" sz="1200"/>
              <a:t>Evidence received from Respondent</a:t>
            </a:r>
            <a:endParaRPr sz="1200"/>
          </a:p>
          <a:p>
            <a:pPr indent="-304800" lvl="0" marL="457200" rtl="0" algn="l">
              <a:spcBef>
                <a:spcPts val="1000"/>
              </a:spcBef>
              <a:spcAft>
                <a:spcPts val="1000"/>
              </a:spcAft>
              <a:buSzPts val="1200"/>
              <a:buChar char="●"/>
            </a:pPr>
            <a:r>
              <a:rPr lang="en" sz="1200"/>
              <a:t>Lastly, the Investigators will request from the respondent, a written response to the allegations. The Respondent will have one (1) calendar week to submit their response.</a:t>
            </a:r>
            <a:endParaRPr sz="12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39"/>
          <p:cNvSpPr txBox="1"/>
          <p:nvPr>
            <p:ph type="title"/>
          </p:nvPr>
        </p:nvSpPr>
        <p:spPr>
          <a:xfrm>
            <a:off x="3815475" y="1532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9: </a:t>
            </a:r>
            <a:r>
              <a:rPr lang="en" sz="1900"/>
              <a:t>Witnesses interviewed and Evidence Collected</a:t>
            </a:r>
            <a:endParaRPr sz="1900"/>
          </a:p>
        </p:txBody>
      </p:sp>
      <p:sp>
        <p:nvSpPr>
          <p:cNvPr id="212" name="Google Shape;212;p39"/>
          <p:cNvSpPr txBox="1"/>
          <p:nvPr>
            <p:ph idx="1" type="body"/>
          </p:nvPr>
        </p:nvSpPr>
        <p:spPr>
          <a:xfrm>
            <a:off x="311700" y="95932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The Investigators will obtain statements from witnesses provided by the parties involved and, when applicable, other relevant witnesses that were identified by the Investigators.</a:t>
            </a:r>
            <a:endParaRPr sz="1500"/>
          </a:p>
          <a:p>
            <a:pPr indent="-323850" lvl="0" marL="457200" rtl="0" algn="l">
              <a:spcBef>
                <a:spcPts val="1000"/>
              </a:spcBef>
              <a:spcAft>
                <a:spcPts val="0"/>
              </a:spcAft>
              <a:buSzPts val="1500"/>
              <a:buChar char="●"/>
            </a:pPr>
            <a:r>
              <a:rPr lang="en" sz="1500"/>
              <a:t>Additionally, during this step, the investigators will be conducting a diligent search for additional evidence related to the complaint.</a:t>
            </a:r>
            <a:endParaRPr sz="1500"/>
          </a:p>
          <a:p>
            <a:pPr indent="-311150" lvl="1" marL="914400" rtl="0" algn="l">
              <a:spcBef>
                <a:spcPts val="1000"/>
              </a:spcBef>
              <a:spcAft>
                <a:spcPts val="0"/>
              </a:spcAft>
              <a:buSzPts val="1300"/>
              <a:buChar char="●"/>
            </a:pPr>
            <a:r>
              <a:rPr lang="en" sz="1300"/>
              <a:t>Evidence include, but not limited to, the following:</a:t>
            </a:r>
            <a:endParaRPr sz="1300"/>
          </a:p>
          <a:p>
            <a:pPr indent="-311150" lvl="2" marL="1371600" rtl="0" algn="l">
              <a:spcBef>
                <a:spcPts val="1000"/>
              </a:spcBef>
              <a:spcAft>
                <a:spcPts val="0"/>
              </a:spcAft>
              <a:buSzPts val="1300"/>
              <a:buChar char="●"/>
            </a:pPr>
            <a:r>
              <a:rPr lang="en" sz="1300"/>
              <a:t>Emails</a:t>
            </a:r>
            <a:endParaRPr sz="1300"/>
          </a:p>
          <a:p>
            <a:pPr indent="-311150" lvl="2" marL="1371600" rtl="0" algn="l">
              <a:spcBef>
                <a:spcPts val="1000"/>
              </a:spcBef>
              <a:spcAft>
                <a:spcPts val="0"/>
              </a:spcAft>
              <a:buSzPts val="1300"/>
              <a:buChar char="●"/>
            </a:pPr>
            <a:r>
              <a:rPr lang="en" sz="1300"/>
              <a:t>Texts</a:t>
            </a:r>
            <a:endParaRPr sz="1300"/>
          </a:p>
          <a:p>
            <a:pPr indent="-311150" lvl="2" marL="1371600" rtl="0" algn="l">
              <a:spcBef>
                <a:spcPts val="1000"/>
              </a:spcBef>
              <a:spcAft>
                <a:spcPts val="0"/>
              </a:spcAft>
              <a:buSzPts val="1300"/>
              <a:buChar char="●"/>
            </a:pPr>
            <a:r>
              <a:rPr lang="en" sz="1300"/>
              <a:t>WNC</a:t>
            </a:r>
            <a:r>
              <a:rPr lang="en" sz="1300"/>
              <a:t> Security Camera Footage</a:t>
            </a:r>
            <a:endParaRPr sz="1300"/>
          </a:p>
          <a:p>
            <a:pPr indent="-311150" lvl="2" marL="1371600" rtl="0" algn="l">
              <a:spcBef>
                <a:spcPts val="1000"/>
              </a:spcBef>
              <a:spcAft>
                <a:spcPts val="0"/>
              </a:spcAft>
              <a:buSzPts val="1300"/>
              <a:buChar char="●"/>
            </a:pPr>
            <a:r>
              <a:rPr lang="en" sz="1300"/>
              <a:t>Photos</a:t>
            </a:r>
            <a:endParaRPr sz="1300"/>
          </a:p>
          <a:p>
            <a:pPr indent="-311150" lvl="2" marL="1371600" rtl="0" algn="l">
              <a:spcBef>
                <a:spcPts val="1600"/>
              </a:spcBef>
              <a:spcAft>
                <a:spcPts val="1000"/>
              </a:spcAft>
              <a:buSzPts val="1300"/>
              <a:buChar char="●"/>
            </a:pPr>
            <a:r>
              <a:rPr lang="en" sz="1300"/>
              <a:t>Etc.</a:t>
            </a:r>
            <a:endParaRPr sz="13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40"/>
          <p:cNvSpPr txBox="1"/>
          <p:nvPr>
            <p:ph type="title"/>
          </p:nvPr>
        </p:nvSpPr>
        <p:spPr>
          <a:xfrm>
            <a:off x="3834650" y="1628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10: </a:t>
            </a:r>
            <a:r>
              <a:rPr lang="en" sz="1500"/>
              <a:t>Related evidence given to reporting parties and advisors</a:t>
            </a:r>
            <a:endParaRPr sz="1500"/>
          </a:p>
        </p:txBody>
      </p:sp>
      <p:sp>
        <p:nvSpPr>
          <p:cNvPr id="218" name="Google Shape;218;p40"/>
          <p:cNvSpPr txBox="1"/>
          <p:nvPr>
            <p:ph idx="1" type="body"/>
          </p:nvPr>
        </p:nvSpPr>
        <p:spPr>
          <a:xfrm>
            <a:off x="311700" y="1176475"/>
            <a:ext cx="8520600" cy="2874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Once the statements and evidence have been collected, the investigator must provide all </a:t>
            </a:r>
            <a:r>
              <a:rPr lang="en"/>
              <a:t>obtained</a:t>
            </a:r>
            <a:r>
              <a:rPr lang="en"/>
              <a:t> documents to the reporting parties.</a:t>
            </a:r>
            <a:endParaRPr/>
          </a:p>
          <a:p>
            <a:pPr indent="-342900" lvl="0" marL="457200" rtl="0" algn="l">
              <a:spcBef>
                <a:spcPts val="1000"/>
              </a:spcBef>
              <a:spcAft>
                <a:spcPts val="0"/>
              </a:spcAft>
              <a:buSzPts val="1800"/>
              <a:buChar char="●"/>
            </a:pPr>
            <a:r>
              <a:rPr lang="en"/>
              <a:t>The reporting parties and their advisors are to receive the statements and evidence simultaneously.</a:t>
            </a:r>
            <a:endParaRPr/>
          </a:p>
          <a:p>
            <a:pPr indent="-342900" lvl="0" marL="457200" rtl="0" algn="l">
              <a:spcBef>
                <a:spcPts val="1000"/>
              </a:spcBef>
              <a:spcAft>
                <a:spcPts val="1000"/>
              </a:spcAft>
              <a:buSzPts val="1800"/>
              <a:buChar char="●"/>
            </a:pPr>
            <a:r>
              <a:rPr lang="en"/>
              <a:t>The reporting parties and their advisors have ten (10) calendar days to review all related evidence and statements.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41"/>
          <p:cNvSpPr txBox="1"/>
          <p:nvPr>
            <p:ph type="title"/>
          </p:nvPr>
        </p:nvSpPr>
        <p:spPr>
          <a:xfrm>
            <a:off x="3906000" y="1437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11: </a:t>
            </a:r>
            <a:r>
              <a:rPr lang="en" sz="2500"/>
              <a:t>Investigative Report Written</a:t>
            </a:r>
            <a:endParaRPr sz="2500"/>
          </a:p>
        </p:txBody>
      </p:sp>
      <p:sp>
        <p:nvSpPr>
          <p:cNvPr id="224" name="Google Shape;224;p41"/>
          <p:cNvSpPr txBox="1"/>
          <p:nvPr>
            <p:ph idx="1" type="body"/>
          </p:nvPr>
        </p:nvSpPr>
        <p:spPr>
          <a:xfrm>
            <a:off x="311700" y="10358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During the ten (10) day review of the evidence, all parties must be given equal opportunity to submit statements either supporting or questioning the evidence.</a:t>
            </a:r>
            <a:endParaRPr/>
          </a:p>
          <a:p>
            <a:pPr indent="-336550" lvl="1" marL="914400" rtl="0" algn="l">
              <a:spcBef>
                <a:spcPts val="1000"/>
              </a:spcBef>
              <a:spcAft>
                <a:spcPts val="0"/>
              </a:spcAft>
              <a:buSzPts val="1700"/>
              <a:buChar char="●"/>
            </a:pPr>
            <a:r>
              <a:rPr lang="en" sz="1700"/>
              <a:t>If statements were submitted to the Investigators, then the Investigators will take these statements into consideration.</a:t>
            </a:r>
            <a:endParaRPr sz="1700"/>
          </a:p>
          <a:p>
            <a:pPr indent="-342900" lvl="0" marL="457200" rtl="0" algn="l">
              <a:spcBef>
                <a:spcPts val="1000"/>
              </a:spcBef>
              <a:spcAft>
                <a:spcPts val="0"/>
              </a:spcAft>
              <a:buSzPts val="1800"/>
              <a:buChar char="●"/>
            </a:pPr>
            <a:r>
              <a:rPr lang="en"/>
              <a:t>After the parties have submitted their statements or the ten (10) calendar days have past, the investigator will write the Investigative Report.</a:t>
            </a:r>
            <a:endParaRPr/>
          </a:p>
          <a:p>
            <a:pPr indent="-342900" lvl="0" marL="457200" rtl="0" algn="l">
              <a:spcBef>
                <a:spcPts val="1000"/>
              </a:spcBef>
              <a:spcAft>
                <a:spcPts val="1000"/>
              </a:spcAft>
              <a:buSzPts val="1800"/>
              <a:buChar char="●"/>
            </a:pPr>
            <a:r>
              <a:rPr lang="en"/>
              <a:t>The Investigate Report fairly summarizes all statements; summarizes all relevant evidence; and provides a chronology of the events that occurred during the investigation.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4007675" y="125525"/>
            <a:ext cx="4824600" cy="5535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a:t>Sexual Harassment Defined</a:t>
            </a:r>
            <a:endParaRPr/>
          </a:p>
        </p:txBody>
      </p:sp>
      <p:sp>
        <p:nvSpPr>
          <p:cNvPr id="67" name="Google Shape;67;p15"/>
          <p:cNvSpPr txBox="1"/>
          <p:nvPr>
            <p:ph idx="1" type="body"/>
          </p:nvPr>
        </p:nvSpPr>
        <p:spPr>
          <a:xfrm>
            <a:off x="311700" y="1013875"/>
            <a:ext cx="8520600" cy="3443100"/>
          </a:xfrm>
          <a:prstGeom prst="rect">
            <a:avLst/>
          </a:prstGeom>
          <a:noFill/>
          <a:ln>
            <a:noFill/>
          </a:ln>
        </p:spPr>
        <p:txBody>
          <a:bodyPr anchorCtr="0" anchor="t" bIns="91425" lIns="91425" spcFirstLastPara="1" rIns="91425" wrap="square" tIns="91425">
            <a:noAutofit/>
          </a:bodyPr>
          <a:lstStyle/>
          <a:p>
            <a:pPr indent="-336550" lvl="0" marL="457200" rtl="0" algn="l">
              <a:lnSpc>
                <a:spcPct val="115000"/>
              </a:lnSpc>
              <a:spcBef>
                <a:spcPts val="0"/>
              </a:spcBef>
              <a:spcAft>
                <a:spcPts val="0"/>
              </a:spcAft>
              <a:buSzPts val="1700"/>
              <a:buChar char="●"/>
            </a:pPr>
            <a:r>
              <a:rPr lang="en" sz="1700"/>
              <a:t>Title IX utilizes a three-pronged approach, meaning for sexual harassment to occur, one or more of the following must apply:</a:t>
            </a:r>
            <a:endParaRPr sz="1700"/>
          </a:p>
          <a:p>
            <a:pPr indent="-323850" lvl="0" marL="914400" rtl="0" algn="l">
              <a:lnSpc>
                <a:spcPct val="115000"/>
              </a:lnSpc>
              <a:spcBef>
                <a:spcPts val="1000"/>
              </a:spcBef>
              <a:spcAft>
                <a:spcPts val="0"/>
              </a:spcAft>
              <a:buSzPts val="1500"/>
              <a:buAutoNum type="arabicPeriod"/>
            </a:pPr>
            <a:r>
              <a:rPr lang="en" sz="1500"/>
              <a:t>An employee of the recipient conditioning the provision of an aid, benefit, or service of the recipient on an individual’s participation in unwelcome sexual conduct;</a:t>
            </a:r>
            <a:endParaRPr sz="1500"/>
          </a:p>
          <a:p>
            <a:pPr indent="-323850" lvl="0" marL="914400" rtl="0" algn="l">
              <a:lnSpc>
                <a:spcPct val="115000"/>
              </a:lnSpc>
              <a:spcBef>
                <a:spcPts val="1000"/>
              </a:spcBef>
              <a:spcAft>
                <a:spcPts val="0"/>
              </a:spcAft>
              <a:buSzPts val="1500"/>
              <a:buAutoNum type="arabicPeriod" startAt="2"/>
            </a:pPr>
            <a:r>
              <a:rPr lang="en" sz="1500"/>
              <a:t>Unwelcome conduct determined by a reasonable person to be so severe, pervasive, and objectively offensive that it effectively denies a person equal access to the recipient’s education program or activity; or</a:t>
            </a:r>
            <a:endParaRPr sz="1500"/>
          </a:p>
          <a:p>
            <a:pPr indent="-323850" lvl="0" marL="914400" rtl="0" algn="l">
              <a:lnSpc>
                <a:spcPct val="115000"/>
              </a:lnSpc>
              <a:spcBef>
                <a:spcPts val="1000"/>
              </a:spcBef>
              <a:spcAft>
                <a:spcPts val="1000"/>
              </a:spcAft>
              <a:buSzPts val="1500"/>
              <a:buAutoNum type="arabicPeriod" startAt="2"/>
            </a:pPr>
            <a:r>
              <a:rPr lang="en" sz="1500"/>
              <a:t>“Sexual assault” as defined in 20 U.S.C. 1092(f)(6)(A)(v), “dating violence” as defined in 34 U.S.C. 12291(a)(10), “domestic violence” as defined in 34 U.S.C. 12291(a)(8), or “stalking” as defined in 34 U.S.C.12291(a)(30).</a:t>
            </a:r>
            <a:endParaRPr sz="15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42"/>
          <p:cNvSpPr txBox="1"/>
          <p:nvPr>
            <p:ph type="title"/>
          </p:nvPr>
        </p:nvSpPr>
        <p:spPr>
          <a:xfrm>
            <a:off x="3867725" y="1628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12: </a:t>
            </a:r>
            <a:r>
              <a:rPr lang="en" sz="1700"/>
              <a:t>Investigative Report given to appropriate personnel.</a:t>
            </a:r>
            <a:endParaRPr sz="1700"/>
          </a:p>
        </p:txBody>
      </p:sp>
      <p:sp>
        <p:nvSpPr>
          <p:cNvPr id="230" name="Google Shape;230;p42"/>
          <p:cNvSpPr txBox="1"/>
          <p:nvPr>
            <p:ph idx="1" type="body"/>
          </p:nvPr>
        </p:nvSpPr>
        <p:spPr>
          <a:xfrm>
            <a:off x="311700" y="1112400"/>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Once the Investigative Report has been completed, the Investigators will provide the report to the reporting parties and their advisors for another ten (10) day review.</a:t>
            </a:r>
            <a:endParaRPr sz="1500"/>
          </a:p>
          <a:p>
            <a:pPr indent="-323850" lvl="0" marL="457200" rtl="0" algn="l">
              <a:spcBef>
                <a:spcPts val="1000"/>
              </a:spcBef>
              <a:spcAft>
                <a:spcPts val="0"/>
              </a:spcAft>
              <a:buSzPts val="1500"/>
              <a:buChar char="●"/>
            </a:pPr>
            <a:r>
              <a:rPr lang="en" sz="1500"/>
              <a:t>All parties must be given equal opportunity to submit statements either supporting or questioning the Investigative Report.</a:t>
            </a:r>
            <a:endParaRPr sz="1500"/>
          </a:p>
          <a:p>
            <a:pPr indent="-317500" lvl="1" marL="914400" rtl="0" algn="l">
              <a:spcBef>
                <a:spcPts val="1000"/>
              </a:spcBef>
              <a:spcAft>
                <a:spcPts val="0"/>
              </a:spcAft>
              <a:buSzPts val="1400"/>
              <a:buChar char="●"/>
            </a:pPr>
            <a:r>
              <a:rPr lang="en"/>
              <a:t>If statements were submitted, then the Investigators will take these statements into consideration.</a:t>
            </a:r>
            <a:endParaRPr/>
          </a:p>
          <a:p>
            <a:pPr indent="-323850" lvl="0" marL="457200" rtl="0" algn="l">
              <a:spcBef>
                <a:spcPts val="1000"/>
              </a:spcBef>
              <a:spcAft>
                <a:spcPts val="0"/>
              </a:spcAft>
              <a:buSzPts val="1500"/>
              <a:buChar char="●"/>
            </a:pPr>
            <a:r>
              <a:rPr lang="en" sz="1500"/>
              <a:t>After the parties have submitted their statements or the ten (10) calendar days have past, the Investigative Report will be given to the Title IX Coordinator.</a:t>
            </a:r>
            <a:endParaRPr sz="1500"/>
          </a:p>
          <a:p>
            <a:pPr indent="-323850" lvl="0" marL="457200" rtl="0" algn="l">
              <a:spcBef>
                <a:spcPts val="1000"/>
              </a:spcBef>
              <a:spcAft>
                <a:spcPts val="1000"/>
              </a:spcAft>
              <a:buSzPts val="1500"/>
              <a:buChar char="●"/>
            </a:pPr>
            <a:r>
              <a:rPr lang="en" sz="1500"/>
              <a:t>It is the responsibility of the Title IX Coordinator to provide the Investigative Report to the Live-Hearing Decision-maker.</a:t>
            </a:r>
            <a:endParaRPr sz="15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43"/>
          <p:cNvSpPr txBox="1"/>
          <p:nvPr>
            <p:ph type="title"/>
          </p:nvPr>
        </p:nvSpPr>
        <p:spPr>
          <a:xfrm>
            <a:off x="3906000" y="1628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13: </a:t>
            </a:r>
            <a:r>
              <a:rPr lang="en" sz="2500"/>
              <a:t>Live-Hearing Conducted</a:t>
            </a:r>
            <a:endParaRPr sz="2500"/>
          </a:p>
        </p:txBody>
      </p:sp>
      <p:sp>
        <p:nvSpPr>
          <p:cNvPr id="236" name="Google Shape;236;p43"/>
          <p:cNvSpPr txBox="1"/>
          <p:nvPr>
            <p:ph idx="1" type="body"/>
          </p:nvPr>
        </p:nvSpPr>
        <p:spPr>
          <a:xfrm>
            <a:off x="138750" y="959325"/>
            <a:ext cx="8866500" cy="34164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sz="1300"/>
              <a:t>Once the Live-Hearing Decision-Maker is in possession of the Investigative Report, they will conduct the live-hearing.</a:t>
            </a:r>
            <a:endParaRPr sz="1300"/>
          </a:p>
          <a:p>
            <a:pPr indent="-311150" lvl="0" marL="457200" rtl="0" algn="l">
              <a:spcBef>
                <a:spcPts val="1000"/>
              </a:spcBef>
              <a:spcAft>
                <a:spcPts val="0"/>
              </a:spcAft>
              <a:buSzPts val="1300"/>
              <a:buChar char="●"/>
            </a:pPr>
            <a:r>
              <a:rPr lang="en" sz="1300"/>
              <a:t>The Live-hearing must include a cross-examination of the evidence, witness(es), and the statements obtained during the investigation.</a:t>
            </a:r>
            <a:endParaRPr sz="1300"/>
          </a:p>
          <a:p>
            <a:pPr indent="-298450" lvl="1" marL="914400" rtl="0" algn="l">
              <a:spcBef>
                <a:spcPts val="1000"/>
              </a:spcBef>
              <a:spcAft>
                <a:spcPts val="0"/>
              </a:spcAft>
              <a:buSzPts val="1100"/>
              <a:buChar char="○"/>
            </a:pPr>
            <a:r>
              <a:rPr lang="en" sz="1100"/>
              <a:t>The cross-examination is conducted by the party’s advisor. At NO time will the reporting parties themselves directly question the other.</a:t>
            </a:r>
            <a:endParaRPr sz="1100"/>
          </a:p>
          <a:p>
            <a:pPr indent="-311150" lvl="0" marL="457200" rtl="0" algn="l">
              <a:spcBef>
                <a:spcPts val="1000"/>
              </a:spcBef>
              <a:spcAft>
                <a:spcPts val="0"/>
              </a:spcAft>
              <a:buSzPts val="1300"/>
              <a:buChar char="●"/>
            </a:pPr>
            <a:r>
              <a:rPr lang="en" sz="1300"/>
              <a:t>The cross-examination must be conducted directly, orally, and in real time. Additionally, the live-hearing may be conducted with all parties physically present in the same locations or virtually through the assistance of technology.</a:t>
            </a:r>
            <a:endParaRPr sz="1300"/>
          </a:p>
          <a:p>
            <a:pPr indent="-298450" lvl="1" marL="914400" rtl="0" algn="l">
              <a:spcBef>
                <a:spcPts val="1000"/>
              </a:spcBef>
              <a:spcAft>
                <a:spcPts val="0"/>
              </a:spcAft>
              <a:buSzPts val="1100"/>
              <a:buChar char="○"/>
            </a:pPr>
            <a:r>
              <a:rPr lang="en" sz="1100"/>
              <a:t>If the live-hearing is </a:t>
            </a:r>
            <a:r>
              <a:rPr lang="en" sz="1100"/>
              <a:t>held</a:t>
            </a:r>
            <a:r>
              <a:rPr lang="en" sz="1100"/>
              <a:t> virtually, then the technology used must allow the live-hearing to still be held in real time. Additionally, all involved in the Live-Hearing must see and hear each other, and all witnesses.</a:t>
            </a:r>
            <a:endParaRPr sz="1100"/>
          </a:p>
          <a:p>
            <a:pPr indent="-311150" lvl="0" marL="457200" rtl="0" algn="l">
              <a:spcBef>
                <a:spcPts val="1000"/>
              </a:spcBef>
              <a:spcAft>
                <a:spcPts val="1000"/>
              </a:spcAft>
              <a:buSzPts val="1300"/>
              <a:buChar char="●"/>
            </a:pPr>
            <a:r>
              <a:rPr lang="en" sz="1300"/>
              <a:t>The Live-Hearing must either be transcribed or recorded with the use of audio/visual technology. The transcript or recording will be provided to the reporting parties and their advisors for the review.</a:t>
            </a:r>
            <a:endParaRPr sz="13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44"/>
          <p:cNvSpPr txBox="1"/>
          <p:nvPr>
            <p:ph type="title"/>
          </p:nvPr>
        </p:nvSpPr>
        <p:spPr>
          <a:xfrm>
            <a:off x="3834650" y="1532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14: </a:t>
            </a:r>
            <a:r>
              <a:rPr lang="en" sz="1300"/>
              <a:t>Decision-Maker completes the written determination of responsibility</a:t>
            </a:r>
            <a:endParaRPr sz="1300"/>
          </a:p>
        </p:txBody>
      </p:sp>
      <p:sp>
        <p:nvSpPr>
          <p:cNvPr id="242" name="Google Shape;242;p44"/>
          <p:cNvSpPr txBox="1"/>
          <p:nvPr>
            <p:ph idx="1" type="body"/>
          </p:nvPr>
        </p:nvSpPr>
        <p:spPr>
          <a:xfrm>
            <a:off x="258425" y="949800"/>
            <a:ext cx="8520600" cy="34164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Char char="●"/>
            </a:pPr>
            <a:r>
              <a:rPr lang="en" sz="1700"/>
              <a:t>At the conclusion of the Live-Hearing, it is the responsibility of the Live-Hearing Decision-Maker to complete the written determination of responsibility.</a:t>
            </a:r>
            <a:endParaRPr sz="1700"/>
          </a:p>
          <a:p>
            <a:pPr indent="-336550" lvl="0" marL="457200" rtl="0" algn="l">
              <a:spcBef>
                <a:spcPts val="0"/>
              </a:spcBef>
              <a:spcAft>
                <a:spcPts val="0"/>
              </a:spcAft>
              <a:buSzPts val="1700"/>
              <a:buChar char="●"/>
            </a:pPr>
            <a:r>
              <a:rPr lang="en" sz="1700"/>
              <a:t>The written determination of responsibility must be issued within fourteen (14) calendar days.</a:t>
            </a:r>
            <a:endParaRPr sz="1700"/>
          </a:p>
          <a:p>
            <a:pPr indent="-336550" lvl="0" marL="457200" rtl="0" algn="l">
              <a:spcBef>
                <a:spcPts val="0"/>
              </a:spcBef>
              <a:spcAft>
                <a:spcPts val="0"/>
              </a:spcAft>
              <a:buSzPts val="1700"/>
              <a:buChar char="●"/>
            </a:pPr>
            <a:r>
              <a:rPr lang="en" sz="1700"/>
              <a:t>The written determination of responsibility informs the reporting parties of the outcome of the Grievance Procedure.</a:t>
            </a:r>
            <a:endParaRPr sz="1700"/>
          </a:p>
          <a:p>
            <a:pPr indent="-336550" lvl="1" marL="914400" rtl="0" algn="l">
              <a:spcBef>
                <a:spcPts val="0"/>
              </a:spcBef>
              <a:spcAft>
                <a:spcPts val="0"/>
              </a:spcAft>
              <a:buSzPts val="1700"/>
              <a:buChar char="●"/>
            </a:pPr>
            <a:r>
              <a:rPr lang="en" sz="1700"/>
              <a:t>i.e., is the respondent, responsible or not responsible for the alleged incident outlined in the filed complaint.</a:t>
            </a:r>
            <a:endParaRPr sz="1700"/>
          </a:p>
          <a:p>
            <a:pPr indent="-336550" lvl="0" marL="457200" rtl="0" algn="l">
              <a:spcBef>
                <a:spcPts val="0"/>
              </a:spcBef>
              <a:spcAft>
                <a:spcPts val="0"/>
              </a:spcAft>
              <a:buSzPts val="1700"/>
              <a:buChar char="●"/>
            </a:pPr>
            <a:r>
              <a:rPr lang="en" sz="1700"/>
              <a:t>The Decision-Maker must submit the written determination of responsibility to the Title IX Coordinator, the reporting parties, and the advisors simultaneously.</a:t>
            </a:r>
            <a:endParaRPr sz="170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45"/>
          <p:cNvSpPr txBox="1"/>
          <p:nvPr>
            <p:ph type="title"/>
          </p:nvPr>
        </p:nvSpPr>
        <p:spPr>
          <a:xfrm>
            <a:off x="3825075" y="1341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100"/>
              <a:t>Grievance Process Step 15:</a:t>
            </a:r>
            <a:r>
              <a:rPr lang="en"/>
              <a:t> </a:t>
            </a:r>
            <a:r>
              <a:rPr lang="en" sz="1600"/>
              <a:t>If necessary, determination of responsibility appealed</a:t>
            </a:r>
            <a:endParaRPr sz="1600"/>
          </a:p>
        </p:txBody>
      </p:sp>
      <p:sp>
        <p:nvSpPr>
          <p:cNvPr id="248" name="Google Shape;248;p45"/>
          <p:cNvSpPr txBox="1"/>
          <p:nvPr>
            <p:ph idx="1" type="body"/>
          </p:nvPr>
        </p:nvSpPr>
        <p:spPr>
          <a:xfrm>
            <a:off x="267975" y="94980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Per Title 4 - Chapter 8 - Section 13 of the Board of Regents Handbook, any party has five (5) calendar days to appeal the dismissal of the complaint.</a:t>
            </a:r>
            <a:endParaRPr/>
          </a:p>
          <a:p>
            <a:pPr indent="-342900" lvl="0" marL="457200" rtl="0" algn="l">
              <a:spcBef>
                <a:spcPts val="0"/>
              </a:spcBef>
              <a:spcAft>
                <a:spcPts val="0"/>
              </a:spcAft>
              <a:buSzPts val="1800"/>
              <a:buChar char="●"/>
            </a:pPr>
            <a:r>
              <a:rPr lang="en"/>
              <a:t>An appeal can only be filed if it is based on the following:</a:t>
            </a:r>
            <a:endParaRPr/>
          </a:p>
          <a:p>
            <a:pPr indent="-336550" lvl="1" marL="914400" rtl="0" algn="l">
              <a:spcBef>
                <a:spcPts val="0"/>
              </a:spcBef>
              <a:spcAft>
                <a:spcPts val="0"/>
              </a:spcAft>
              <a:buSzPts val="1700"/>
              <a:buChar char="●"/>
            </a:pPr>
            <a:r>
              <a:rPr lang="en" sz="1700"/>
              <a:t>Procedural irregularity that affected the outcome of the matter;</a:t>
            </a:r>
            <a:endParaRPr sz="1700"/>
          </a:p>
          <a:p>
            <a:pPr indent="-336550" lvl="1" marL="914400" rtl="0" algn="l">
              <a:spcBef>
                <a:spcPts val="0"/>
              </a:spcBef>
              <a:spcAft>
                <a:spcPts val="0"/>
              </a:spcAft>
              <a:buSzPts val="1700"/>
              <a:buChar char="●"/>
            </a:pPr>
            <a:r>
              <a:rPr lang="en" sz="1700"/>
              <a:t>New evidence that was not reasonably available at the time the determination regarding responsibility or dismissal was made, that could affect the outcome of the matter;</a:t>
            </a:r>
            <a:endParaRPr sz="1700"/>
          </a:p>
          <a:p>
            <a:pPr indent="-336550" lvl="1" marL="914400" rtl="0" algn="l">
              <a:spcBef>
                <a:spcPts val="0"/>
              </a:spcBef>
              <a:spcAft>
                <a:spcPts val="0"/>
              </a:spcAft>
              <a:buSzPts val="1700"/>
              <a:buChar char="●"/>
            </a:pPr>
            <a:r>
              <a:rPr lang="en" sz="1700"/>
              <a:t>The Title IX Coordinator, investigator(s), or hearing officer(s) had a conflict of interest or bias that affected the outcome of the matter</a:t>
            </a:r>
            <a:endParaRPr sz="1700"/>
          </a:p>
          <a:p>
            <a:pPr indent="-342900" lvl="0" marL="457200" rtl="0" algn="l">
              <a:spcBef>
                <a:spcPts val="0"/>
              </a:spcBef>
              <a:spcAft>
                <a:spcPts val="0"/>
              </a:spcAft>
              <a:buSzPts val="1800"/>
              <a:buChar char="●"/>
            </a:pPr>
            <a:r>
              <a:rPr lang="en"/>
              <a:t>If any appeal has been filed based on the above, then all parties involved must be notified, simultaneously, that an appeal has been filed.</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46"/>
          <p:cNvSpPr txBox="1"/>
          <p:nvPr>
            <p:ph type="title"/>
          </p:nvPr>
        </p:nvSpPr>
        <p:spPr>
          <a:xfrm>
            <a:off x="3825050" y="1724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300"/>
              <a:t>Grievance Process Step 15 Continued:</a:t>
            </a:r>
            <a:endParaRPr sz="2300"/>
          </a:p>
        </p:txBody>
      </p:sp>
      <p:sp>
        <p:nvSpPr>
          <p:cNvPr id="254" name="Google Shape;254;p46"/>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The Decision-Maker for this appeal must be an individual who has not been involved in the Grievance Process at this point.</a:t>
            </a:r>
            <a:endParaRPr sz="1600"/>
          </a:p>
          <a:p>
            <a:pPr indent="-323850" lvl="1" marL="914400" rtl="0" algn="l">
              <a:spcBef>
                <a:spcPts val="0"/>
              </a:spcBef>
              <a:spcAft>
                <a:spcPts val="0"/>
              </a:spcAft>
              <a:buSzPts val="1500"/>
              <a:buChar char="●"/>
            </a:pPr>
            <a:r>
              <a:rPr lang="en" sz="1500"/>
              <a:t>I.E., the Determination Appeal Decision-Maker may NOT be the Title IX Coordinator, Title IX Investigator, Dismissal Appeal Decision-Maker, or Live-Hearing Decision-Maker.</a:t>
            </a:r>
            <a:endParaRPr sz="1500"/>
          </a:p>
          <a:p>
            <a:pPr indent="-330200" lvl="0" marL="457200" rtl="0" algn="l">
              <a:spcBef>
                <a:spcPts val="0"/>
              </a:spcBef>
              <a:spcAft>
                <a:spcPts val="0"/>
              </a:spcAft>
              <a:buSzPts val="1600"/>
              <a:buChar char="●"/>
            </a:pPr>
            <a:r>
              <a:rPr lang="en" sz="1600"/>
              <a:t>During the appeal process, all parties must have an equal opportunity to submit a written statement in support of, or challenging, the dismissal decision. This written statement must be submitted within five (5) calendar days of the determination notice.</a:t>
            </a:r>
            <a:endParaRPr sz="1600"/>
          </a:p>
          <a:p>
            <a:pPr indent="-330200" lvl="0" marL="457200" rtl="0" algn="l">
              <a:spcBef>
                <a:spcPts val="0"/>
              </a:spcBef>
              <a:spcAft>
                <a:spcPts val="0"/>
              </a:spcAft>
              <a:buSzPts val="1600"/>
              <a:buChar char="●"/>
            </a:pPr>
            <a:r>
              <a:rPr lang="en" sz="1600"/>
              <a:t>After the parties have submitted their written statement or the deadline to submit their statement has passed, the Appeal Decision-Maker must issue a written decision within five (5) calendar days to the reporting parties, simultaneously, describing the result of the appeal and rationale for the result.</a:t>
            </a:r>
            <a:endParaRPr sz="160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47"/>
          <p:cNvSpPr txBox="1"/>
          <p:nvPr>
            <p:ph type="title"/>
          </p:nvPr>
        </p:nvSpPr>
        <p:spPr>
          <a:xfrm>
            <a:off x="3800800" y="1245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100"/>
              <a:t>Grievance Process Step 16:</a:t>
            </a:r>
            <a:r>
              <a:rPr lang="en"/>
              <a:t> </a:t>
            </a:r>
            <a:r>
              <a:rPr lang="en" sz="1900"/>
              <a:t>If necessary, sanctions and remedies applied.</a:t>
            </a:r>
            <a:endParaRPr sz="1900"/>
          </a:p>
        </p:txBody>
      </p:sp>
      <p:sp>
        <p:nvSpPr>
          <p:cNvPr id="260" name="Google Shape;260;p47"/>
          <p:cNvSpPr txBox="1"/>
          <p:nvPr>
            <p:ph idx="1" type="body"/>
          </p:nvPr>
        </p:nvSpPr>
        <p:spPr>
          <a:xfrm>
            <a:off x="311700" y="997600"/>
            <a:ext cx="8520600" cy="3416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The written determination of responsibility is considered final when:</a:t>
            </a:r>
            <a:endParaRPr sz="1600"/>
          </a:p>
          <a:p>
            <a:pPr indent="-323850" lvl="1" marL="914400" rtl="0" algn="l">
              <a:spcBef>
                <a:spcPts val="0"/>
              </a:spcBef>
              <a:spcAft>
                <a:spcPts val="0"/>
              </a:spcAft>
              <a:buSzPts val="1500"/>
              <a:buChar char="●"/>
            </a:pPr>
            <a:r>
              <a:rPr lang="en" sz="1500"/>
              <a:t>The date to file an appeal has expired</a:t>
            </a:r>
            <a:endParaRPr sz="1500"/>
          </a:p>
          <a:p>
            <a:pPr indent="-323850" lvl="1" marL="914400" rtl="0" algn="l">
              <a:spcBef>
                <a:spcPts val="0"/>
              </a:spcBef>
              <a:spcAft>
                <a:spcPts val="0"/>
              </a:spcAft>
              <a:buSzPts val="1500"/>
              <a:buChar char="●"/>
            </a:pPr>
            <a:r>
              <a:rPr lang="en" sz="1500"/>
              <a:t>The appeal process is completed</a:t>
            </a:r>
            <a:endParaRPr sz="1500"/>
          </a:p>
          <a:p>
            <a:pPr indent="-330200" lvl="0" marL="457200" rtl="0" algn="l">
              <a:spcBef>
                <a:spcPts val="0"/>
              </a:spcBef>
              <a:spcAft>
                <a:spcPts val="0"/>
              </a:spcAft>
              <a:buSzPts val="1600"/>
              <a:buChar char="●"/>
            </a:pPr>
            <a:r>
              <a:rPr lang="en" sz="1600"/>
              <a:t>Only when the written determination of responsibility is finalized may sanctions and/or remedies be applied.</a:t>
            </a:r>
            <a:endParaRPr sz="1600"/>
          </a:p>
          <a:p>
            <a:pPr indent="-330200" lvl="0" marL="457200" rtl="0" algn="l">
              <a:spcBef>
                <a:spcPts val="0"/>
              </a:spcBef>
              <a:spcAft>
                <a:spcPts val="0"/>
              </a:spcAft>
              <a:buSzPts val="1600"/>
              <a:buChar char="●"/>
            </a:pPr>
            <a:r>
              <a:rPr lang="en" sz="1600"/>
              <a:t>If there are sanctions, then the Decision-Maker will notify the appropriate personnel of the sanctions to be enforced.</a:t>
            </a:r>
            <a:endParaRPr sz="1600"/>
          </a:p>
          <a:p>
            <a:pPr indent="-323850" lvl="1" marL="914400" rtl="0" algn="l">
              <a:spcBef>
                <a:spcPts val="0"/>
              </a:spcBef>
              <a:spcAft>
                <a:spcPts val="0"/>
              </a:spcAft>
              <a:buSzPts val="1500"/>
              <a:buChar char="●"/>
            </a:pPr>
            <a:r>
              <a:rPr lang="en" sz="1500"/>
              <a:t>I.e., if the student is determined responsible, then student conduct will be notified.</a:t>
            </a:r>
            <a:endParaRPr sz="1500"/>
          </a:p>
          <a:p>
            <a:pPr indent="-323850" lvl="2" marL="1371600" rtl="0" algn="l">
              <a:spcBef>
                <a:spcPts val="0"/>
              </a:spcBef>
              <a:spcAft>
                <a:spcPts val="0"/>
              </a:spcAft>
              <a:buSzPts val="1500"/>
              <a:buChar char="●"/>
            </a:pPr>
            <a:r>
              <a:rPr lang="en" sz="1500"/>
              <a:t>If employee, then their department/supervisor will be notified.</a:t>
            </a:r>
            <a:endParaRPr sz="1500"/>
          </a:p>
          <a:p>
            <a:pPr indent="-330200" lvl="0" marL="457200" rtl="0" algn="l">
              <a:spcBef>
                <a:spcPts val="0"/>
              </a:spcBef>
              <a:spcAft>
                <a:spcPts val="0"/>
              </a:spcAft>
              <a:buSzPts val="1600"/>
              <a:buChar char="●"/>
            </a:pPr>
            <a:r>
              <a:rPr lang="en" sz="1600"/>
              <a:t>The Decision-Maker will not provide all information regarding the complaint.</a:t>
            </a:r>
            <a:endParaRPr sz="1600"/>
          </a:p>
          <a:p>
            <a:pPr indent="-323850" lvl="1" marL="914400" rtl="0" algn="l">
              <a:spcBef>
                <a:spcPts val="0"/>
              </a:spcBef>
              <a:spcAft>
                <a:spcPts val="0"/>
              </a:spcAft>
              <a:buSzPts val="1500"/>
              <a:buChar char="●"/>
            </a:pPr>
            <a:r>
              <a:rPr lang="en" sz="1500"/>
              <a:t>ONLY the applicable sanctions may be given.</a:t>
            </a:r>
            <a:endParaRPr sz="1500"/>
          </a:p>
          <a:p>
            <a:pPr indent="-330200" lvl="0" marL="457200" rtl="0" algn="l">
              <a:spcBef>
                <a:spcPts val="0"/>
              </a:spcBef>
              <a:spcAft>
                <a:spcPts val="0"/>
              </a:spcAft>
              <a:buSzPts val="1600"/>
              <a:buChar char="●"/>
            </a:pPr>
            <a:r>
              <a:rPr lang="en" sz="1600"/>
              <a:t>It is the responsibility of the Title IX Coordinator to apply any remedies, if applicable.</a:t>
            </a:r>
            <a:endParaRPr sz="160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48"/>
          <p:cNvSpPr txBox="1"/>
          <p:nvPr>
            <p:ph type="title"/>
          </p:nvPr>
        </p:nvSpPr>
        <p:spPr>
          <a:xfrm>
            <a:off x="3906000" y="1341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100"/>
              <a:t>Grievance Process Step 17:</a:t>
            </a:r>
            <a:r>
              <a:rPr lang="en"/>
              <a:t> </a:t>
            </a:r>
            <a:r>
              <a:rPr lang="en" sz="1700"/>
              <a:t>If necessary, Title IX Coordinator follows-up with department to ensure sanctions/remedies applied</a:t>
            </a:r>
            <a:endParaRPr sz="1700"/>
          </a:p>
        </p:txBody>
      </p:sp>
      <p:sp>
        <p:nvSpPr>
          <p:cNvPr id="266" name="Google Shape;266;p48"/>
          <p:cNvSpPr txBox="1"/>
          <p:nvPr>
            <p:ph idx="1" type="body"/>
          </p:nvPr>
        </p:nvSpPr>
        <p:spPr>
          <a:xfrm>
            <a:off x="311700" y="1284550"/>
            <a:ext cx="8520600" cy="27231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It is the responsibility of the Title IX Coordinator to ensure all remedies and/or sanctions have been issued.</a:t>
            </a:r>
            <a:endParaRPr/>
          </a:p>
          <a:p>
            <a:pPr indent="-342900" lvl="0" marL="457200" rtl="0" algn="l">
              <a:spcBef>
                <a:spcPts val="1000"/>
              </a:spcBef>
              <a:spcAft>
                <a:spcPts val="1000"/>
              </a:spcAft>
              <a:buSzPts val="1800"/>
              <a:buChar char="●"/>
            </a:pPr>
            <a:r>
              <a:rPr lang="en"/>
              <a:t>Once all remedies and/or sanctions have been applied, the Grievance Procedure ends, and the case is closed.</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4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The Decision-Maker</a:t>
            </a:r>
            <a:endParaRPr/>
          </a:p>
        </p:txBody>
      </p:sp>
      <p:sp>
        <p:nvSpPr>
          <p:cNvPr id="272" name="Google Shape;272;p4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The Requirements</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50"/>
          <p:cNvSpPr txBox="1"/>
          <p:nvPr>
            <p:ph type="title"/>
          </p:nvPr>
        </p:nvSpPr>
        <p:spPr>
          <a:xfrm>
            <a:off x="3748550" y="2106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The Requirements of the Decision-Maker</a:t>
            </a:r>
            <a:endParaRPr sz="2100"/>
          </a:p>
        </p:txBody>
      </p:sp>
      <p:sp>
        <p:nvSpPr>
          <p:cNvPr id="278" name="Google Shape;278;p50"/>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In order to become a Decision-Maker you must: </a:t>
            </a:r>
            <a:endParaRPr/>
          </a:p>
          <a:p>
            <a:pPr indent="-336550" lvl="1" marL="914400" rtl="0" algn="l">
              <a:spcBef>
                <a:spcPts val="1000"/>
              </a:spcBef>
              <a:spcAft>
                <a:spcPts val="0"/>
              </a:spcAft>
              <a:buSzPts val="1700"/>
              <a:buChar char="●"/>
            </a:pPr>
            <a:r>
              <a:rPr lang="en" sz="1700"/>
              <a:t>Understand relevancy</a:t>
            </a:r>
            <a:endParaRPr sz="1700"/>
          </a:p>
          <a:p>
            <a:pPr indent="-336550" lvl="1" marL="914400" rtl="0" algn="l">
              <a:spcBef>
                <a:spcPts val="1000"/>
              </a:spcBef>
              <a:spcAft>
                <a:spcPts val="0"/>
              </a:spcAft>
              <a:buSzPts val="1700"/>
              <a:buChar char="●"/>
            </a:pPr>
            <a:r>
              <a:rPr lang="en" sz="1700"/>
              <a:t>Understand how to weigh the evidence</a:t>
            </a:r>
            <a:endParaRPr sz="1700"/>
          </a:p>
          <a:p>
            <a:pPr indent="-336550" lvl="1" marL="914400" rtl="0" algn="l">
              <a:spcBef>
                <a:spcPts val="1000"/>
              </a:spcBef>
              <a:spcAft>
                <a:spcPts val="0"/>
              </a:spcAft>
              <a:buSzPts val="1700"/>
              <a:buChar char="●"/>
            </a:pPr>
            <a:r>
              <a:rPr lang="en" sz="1700"/>
              <a:t>Serve Impartially</a:t>
            </a:r>
            <a:endParaRPr sz="1700"/>
          </a:p>
          <a:p>
            <a:pPr indent="-336550" lvl="1" marL="914400" rtl="0" algn="l">
              <a:spcBef>
                <a:spcPts val="1600"/>
              </a:spcBef>
              <a:spcAft>
                <a:spcPts val="1000"/>
              </a:spcAft>
              <a:buSzPts val="1700"/>
              <a:buChar char="●"/>
            </a:pPr>
            <a:r>
              <a:rPr lang="en" sz="1700"/>
              <a:t>Recognize bias and stereotypes Understand where the burden of proof rests</a:t>
            </a:r>
            <a:endParaRPr sz="170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51"/>
          <p:cNvSpPr txBox="1"/>
          <p:nvPr>
            <p:ph type="title"/>
          </p:nvPr>
        </p:nvSpPr>
        <p:spPr>
          <a:xfrm>
            <a:off x="3853750" y="958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Relevance</a:t>
            </a:r>
            <a:endParaRPr/>
          </a:p>
        </p:txBody>
      </p:sp>
      <p:sp>
        <p:nvSpPr>
          <p:cNvPr id="284" name="Google Shape;284;p51"/>
          <p:cNvSpPr txBox="1"/>
          <p:nvPr>
            <p:ph idx="1" type="body"/>
          </p:nvPr>
        </p:nvSpPr>
        <p:spPr>
          <a:xfrm>
            <a:off x="311700" y="78720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“Relevant” means a question or evidence having any tendency to make the existence of any fact that is of consequence to the determination of the action more or less probable than it would be without the question or evidence</a:t>
            </a:r>
            <a:endParaRPr/>
          </a:p>
          <a:p>
            <a:pPr indent="-323850" lvl="1" marL="914400" rtl="0" algn="l">
              <a:spcBef>
                <a:spcPts val="1000"/>
              </a:spcBef>
              <a:spcAft>
                <a:spcPts val="0"/>
              </a:spcAft>
              <a:buSzPts val="1500"/>
              <a:buChar char="○"/>
            </a:pPr>
            <a:r>
              <a:rPr lang="en" sz="1500"/>
              <a:t>(Title 4 - Chapter 8 - Section - 13).</a:t>
            </a:r>
            <a:endParaRPr sz="1500"/>
          </a:p>
          <a:p>
            <a:pPr indent="-342900" lvl="0" marL="457200" rtl="0" algn="l">
              <a:spcBef>
                <a:spcPts val="1000"/>
              </a:spcBef>
              <a:spcAft>
                <a:spcPts val="0"/>
              </a:spcAft>
              <a:buSzPts val="1800"/>
              <a:buChar char="●"/>
            </a:pPr>
            <a:r>
              <a:rPr lang="en"/>
              <a:t>The Decision-Maker must consider the relevancy of questions and evidence, both inculpatory and exculpatory</a:t>
            </a:r>
            <a:endParaRPr/>
          </a:p>
          <a:p>
            <a:pPr indent="-323850" lvl="1" marL="914400" rtl="0" algn="l">
              <a:spcBef>
                <a:spcPts val="1000"/>
              </a:spcBef>
              <a:spcAft>
                <a:spcPts val="0"/>
              </a:spcAft>
              <a:buSzPts val="1500"/>
              <a:buChar char="○"/>
            </a:pPr>
            <a:r>
              <a:rPr lang="en" sz="1500"/>
              <a:t>Inculpatory: causing blame; to be imputed; to incriminate. Evidence favorable to the complainant.</a:t>
            </a:r>
            <a:endParaRPr sz="1500"/>
          </a:p>
          <a:p>
            <a:pPr indent="-323850" lvl="1" marL="914400" rtl="0" algn="l">
              <a:spcBef>
                <a:spcPts val="1600"/>
              </a:spcBef>
              <a:spcAft>
                <a:spcPts val="1000"/>
              </a:spcAft>
              <a:buSzPts val="1500"/>
              <a:buChar char="○"/>
            </a:pPr>
            <a:r>
              <a:rPr lang="en" sz="1500"/>
              <a:t>Exculpatory: anything that clears someone or something of guilt. Evidence favorable to the respondent.</a:t>
            </a:r>
            <a:endParaRPr sz="15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959850" y="106400"/>
            <a:ext cx="4872300" cy="5631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a:t>Meaning of Prong 1</a:t>
            </a:r>
            <a:endParaRPr/>
          </a:p>
        </p:txBody>
      </p:sp>
      <p:sp>
        <p:nvSpPr>
          <p:cNvPr id="73" name="Google Shape;73;p16"/>
          <p:cNvSpPr txBox="1"/>
          <p:nvPr>
            <p:ph idx="1" type="body"/>
          </p:nvPr>
        </p:nvSpPr>
        <p:spPr>
          <a:xfrm>
            <a:off x="311700" y="1195600"/>
            <a:ext cx="8520600" cy="32424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Char char="●"/>
            </a:pPr>
            <a:r>
              <a:rPr lang="en"/>
              <a:t>An employee of the recipient conditioning the provision of an aid, benefit, or service of the recipient on an individual’s participation in unwelcome sexual conduct</a:t>
            </a:r>
            <a:endParaRPr/>
          </a:p>
          <a:p>
            <a:pPr indent="-342900" lvl="1" marL="914400" rtl="0" algn="l">
              <a:lnSpc>
                <a:spcPct val="115000"/>
              </a:lnSpc>
              <a:spcBef>
                <a:spcPts val="1000"/>
              </a:spcBef>
              <a:spcAft>
                <a:spcPts val="0"/>
              </a:spcAft>
              <a:buSzPts val="1800"/>
              <a:buChar char="●"/>
            </a:pPr>
            <a:r>
              <a:rPr lang="en" sz="1800"/>
              <a:t>Quid Pro Quo</a:t>
            </a:r>
            <a:endParaRPr/>
          </a:p>
          <a:p>
            <a:pPr indent="-342900" lvl="2" marL="1371600" rtl="0" algn="l">
              <a:lnSpc>
                <a:spcPct val="115000"/>
              </a:lnSpc>
              <a:spcBef>
                <a:spcPts val="1000"/>
              </a:spcBef>
              <a:spcAft>
                <a:spcPts val="0"/>
              </a:spcAft>
              <a:buSzPts val="1800"/>
              <a:buChar char="●"/>
            </a:pPr>
            <a:r>
              <a:rPr lang="en" sz="1800"/>
              <a:t>This for that…</a:t>
            </a:r>
            <a:endParaRPr/>
          </a:p>
          <a:p>
            <a:pPr indent="-342900" lvl="1" marL="914400" rtl="0" algn="l">
              <a:lnSpc>
                <a:spcPct val="115000"/>
              </a:lnSpc>
              <a:spcBef>
                <a:spcPts val="1000"/>
              </a:spcBef>
              <a:spcAft>
                <a:spcPts val="1000"/>
              </a:spcAft>
              <a:buSzPts val="1800"/>
              <a:buChar char="●"/>
            </a:pPr>
            <a:r>
              <a:rPr lang="en" sz="1800"/>
              <a:t>One incident is sufficient to initiate a Title IX grievance process</a:t>
            </a:r>
            <a:endParaRPr sz="180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52"/>
          <p:cNvSpPr txBox="1"/>
          <p:nvPr>
            <p:ph type="title"/>
          </p:nvPr>
        </p:nvSpPr>
        <p:spPr>
          <a:xfrm>
            <a:off x="3767675" y="1341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Types and Weight of Evidence</a:t>
            </a:r>
            <a:endParaRPr/>
          </a:p>
        </p:txBody>
      </p:sp>
      <p:sp>
        <p:nvSpPr>
          <p:cNvPr id="290" name="Google Shape;290;p52"/>
          <p:cNvSpPr txBox="1"/>
          <p:nvPr>
            <p:ph idx="1" type="body"/>
          </p:nvPr>
        </p:nvSpPr>
        <p:spPr>
          <a:xfrm>
            <a:off x="95700" y="706825"/>
            <a:ext cx="44763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Direct</a:t>
            </a:r>
            <a:endParaRPr sz="1400"/>
          </a:p>
          <a:p>
            <a:pPr indent="-311150" lvl="1" marL="914400" rtl="0" algn="l">
              <a:spcBef>
                <a:spcPts val="1000"/>
              </a:spcBef>
              <a:spcAft>
                <a:spcPts val="0"/>
              </a:spcAft>
              <a:buSzPts val="1300"/>
              <a:buChar char="●"/>
            </a:pPr>
            <a:r>
              <a:rPr lang="en" sz="1300"/>
              <a:t>Supports the case exactly</a:t>
            </a:r>
            <a:endParaRPr sz="1300"/>
          </a:p>
          <a:p>
            <a:pPr indent="-311150" lvl="2" marL="1371600" rtl="0" algn="l">
              <a:spcBef>
                <a:spcPts val="1000"/>
              </a:spcBef>
              <a:spcAft>
                <a:spcPts val="0"/>
              </a:spcAft>
              <a:buSzPts val="1300"/>
              <a:buChar char="●"/>
            </a:pPr>
            <a:r>
              <a:rPr lang="en" sz="1300"/>
              <a:t>Video surveillance showing the respondent’s actions</a:t>
            </a:r>
            <a:endParaRPr sz="1300"/>
          </a:p>
          <a:p>
            <a:pPr indent="-311150" lvl="2" marL="1371600" rtl="0" algn="l">
              <a:spcBef>
                <a:spcPts val="1000"/>
              </a:spcBef>
              <a:spcAft>
                <a:spcPts val="0"/>
              </a:spcAft>
              <a:buSzPts val="1300"/>
              <a:buChar char="●"/>
            </a:pPr>
            <a:r>
              <a:rPr lang="en" sz="1300"/>
              <a:t>Legally obtained / admissible audio recordings that capture the sexual remarks</a:t>
            </a:r>
            <a:endParaRPr sz="1300"/>
          </a:p>
          <a:p>
            <a:pPr indent="-311150" lvl="2" marL="1371600" rtl="0" algn="l">
              <a:spcBef>
                <a:spcPts val="1000"/>
              </a:spcBef>
              <a:spcAft>
                <a:spcPts val="0"/>
              </a:spcAft>
              <a:buSzPts val="1300"/>
              <a:buChar char="●"/>
            </a:pPr>
            <a:r>
              <a:rPr lang="en" sz="1300"/>
              <a:t>Alleged</a:t>
            </a:r>
            <a:r>
              <a:rPr lang="en" sz="1300"/>
              <a:t> incident witnessed by multiple others and all give same statement </a:t>
            </a:r>
            <a:endParaRPr sz="1300"/>
          </a:p>
          <a:p>
            <a:pPr indent="-311150" lvl="2" marL="1371600" rtl="0" algn="l">
              <a:spcBef>
                <a:spcPts val="1000"/>
              </a:spcBef>
              <a:spcAft>
                <a:spcPts val="0"/>
              </a:spcAft>
              <a:buSzPts val="1300"/>
              <a:buChar char="●"/>
            </a:pPr>
            <a:r>
              <a:rPr lang="en" sz="1300"/>
              <a:t>Respondent admits to conducting the alleged behavior/act</a:t>
            </a:r>
            <a:endParaRPr sz="1300"/>
          </a:p>
          <a:p>
            <a:pPr indent="-311150" lvl="1" marL="914400" rtl="0" algn="l">
              <a:spcBef>
                <a:spcPts val="1000"/>
              </a:spcBef>
              <a:spcAft>
                <a:spcPts val="1000"/>
              </a:spcAft>
              <a:buSzPts val="1300"/>
              <a:buChar char="●"/>
            </a:pPr>
            <a:r>
              <a:rPr lang="en" sz="1300"/>
              <a:t>Best Evidence, great weight given when determining responsibility</a:t>
            </a:r>
            <a:endParaRPr sz="1300"/>
          </a:p>
        </p:txBody>
      </p:sp>
      <p:sp>
        <p:nvSpPr>
          <p:cNvPr id="291" name="Google Shape;291;p52"/>
          <p:cNvSpPr txBox="1"/>
          <p:nvPr/>
        </p:nvSpPr>
        <p:spPr>
          <a:xfrm>
            <a:off x="4572000" y="706825"/>
            <a:ext cx="4433700" cy="35649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Clr>
                <a:srgbClr val="001379"/>
              </a:buClr>
              <a:buSzPts val="1400"/>
              <a:buChar char="●"/>
            </a:pPr>
            <a:r>
              <a:rPr lang="en">
                <a:solidFill>
                  <a:srgbClr val="001379"/>
                </a:solidFill>
              </a:rPr>
              <a:t>Corroborating</a:t>
            </a:r>
            <a:endParaRPr>
              <a:solidFill>
                <a:srgbClr val="001379"/>
              </a:solidFill>
            </a:endParaRPr>
          </a:p>
          <a:p>
            <a:pPr indent="-311150" lvl="1" marL="914400" rtl="0" algn="l">
              <a:lnSpc>
                <a:spcPct val="115000"/>
              </a:lnSpc>
              <a:spcBef>
                <a:spcPts val="1000"/>
              </a:spcBef>
              <a:spcAft>
                <a:spcPts val="0"/>
              </a:spcAft>
              <a:buClr>
                <a:srgbClr val="001379"/>
              </a:buClr>
              <a:buSzPts val="1300"/>
              <a:buChar char="●"/>
            </a:pPr>
            <a:r>
              <a:rPr lang="en" sz="1300">
                <a:solidFill>
                  <a:srgbClr val="001379"/>
                </a:solidFill>
              </a:rPr>
              <a:t>Evidence that supports other evidence</a:t>
            </a:r>
            <a:endParaRPr sz="1300">
              <a:solidFill>
                <a:srgbClr val="001379"/>
              </a:solidFill>
            </a:endParaRPr>
          </a:p>
          <a:p>
            <a:pPr indent="-311150" lvl="2" marL="1371600" rtl="0" algn="l">
              <a:lnSpc>
                <a:spcPct val="115000"/>
              </a:lnSpc>
              <a:spcBef>
                <a:spcPts val="1000"/>
              </a:spcBef>
              <a:spcAft>
                <a:spcPts val="0"/>
              </a:spcAft>
              <a:buClr>
                <a:srgbClr val="001379"/>
              </a:buClr>
              <a:buSzPts val="1300"/>
              <a:buChar char="●"/>
            </a:pPr>
            <a:r>
              <a:rPr lang="en" sz="1300">
                <a:solidFill>
                  <a:srgbClr val="001379"/>
                </a:solidFill>
              </a:rPr>
              <a:t>There was a witness present during the incident and their statement supports either the complainant or respondent.</a:t>
            </a:r>
            <a:endParaRPr sz="1300">
              <a:solidFill>
                <a:srgbClr val="001379"/>
              </a:solidFill>
            </a:endParaRPr>
          </a:p>
          <a:p>
            <a:pPr indent="-311150" lvl="2" marL="1371600" rtl="0" algn="l">
              <a:lnSpc>
                <a:spcPct val="115000"/>
              </a:lnSpc>
              <a:spcBef>
                <a:spcPts val="1000"/>
              </a:spcBef>
              <a:spcAft>
                <a:spcPts val="0"/>
              </a:spcAft>
              <a:buClr>
                <a:srgbClr val="001379"/>
              </a:buClr>
              <a:buSzPts val="1300"/>
              <a:buChar char="●"/>
            </a:pPr>
            <a:r>
              <a:rPr lang="en" sz="1300">
                <a:solidFill>
                  <a:srgbClr val="001379"/>
                </a:solidFill>
              </a:rPr>
              <a:t>Emails / texts / photos / etc. that supports either the complainant or respondent.</a:t>
            </a:r>
            <a:endParaRPr sz="1300">
              <a:solidFill>
                <a:srgbClr val="001379"/>
              </a:solidFill>
            </a:endParaRPr>
          </a:p>
          <a:p>
            <a:pPr indent="-311150" lvl="1" marL="914400" rtl="0" algn="l">
              <a:lnSpc>
                <a:spcPct val="115000"/>
              </a:lnSpc>
              <a:spcBef>
                <a:spcPts val="1600"/>
              </a:spcBef>
              <a:spcAft>
                <a:spcPts val="1000"/>
              </a:spcAft>
              <a:buClr>
                <a:srgbClr val="001379"/>
              </a:buClr>
              <a:buSzPts val="1300"/>
              <a:buChar char="●"/>
            </a:pPr>
            <a:r>
              <a:rPr lang="en" sz="1300">
                <a:solidFill>
                  <a:srgbClr val="001379"/>
                </a:solidFill>
              </a:rPr>
              <a:t>2nd best evidence, good weight given when determining responsibility</a:t>
            </a:r>
            <a:endParaRPr sz="1800">
              <a:solidFill>
                <a:srgbClr val="001379"/>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53"/>
          <p:cNvSpPr txBox="1"/>
          <p:nvPr>
            <p:ph type="title"/>
          </p:nvPr>
        </p:nvSpPr>
        <p:spPr>
          <a:xfrm>
            <a:off x="3767675" y="1054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Types and Weight of Evidence</a:t>
            </a:r>
            <a:endParaRPr/>
          </a:p>
        </p:txBody>
      </p:sp>
      <p:sp>
        <p:nvSpPr>
          <p:cNvPr id="297" name="Google Shape;297;p53"/>
          <p:cNvSpPr txBox="1"/>
          <p:nvPr>
            <p:ph idx="1" type="body"/>
          </p:nvPr>
        </p:nvSpPr>
        <p:spPr>
          <a:xfrm>
            <a:off x="38275" y="678125"/>
            <a:ext cx="29841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Character</a:t>
            </a:r>
            <a:endParaRPr/>
          </a:p>
          <a:p>
            <a:pPr indent="-317500" lvl="1" marL="914400" rtl="0" algn="l">
              <a:spcBef>
                <a:spcPts val="1000"/>
              </a:spcBef>
              <a:spcAft>
                <a:spcPts val="0"/>
              </a:spcAft>
              <a:buSzPts val="1400"/>
              <a:buChar char="●"/>
            </a:pPr>
            <a:r>
              <a:rPr lang="en"/>
              <a:t>Not useful</a:t>
            </a:r>
            <a:endParaRPr/>
          </a:p>
          <a:p>
            <a:pPr indent="-317500" lvl="2" marL="1371600" rtl="0" algn="l">
              <a:spcBef>
                <a:spcPts val="1000"/>
              </a:spcBef>
              <a:spcAft>
                <a:spcPts val="0"/>
              </a:spcAft>
              <a:buSzPts val="1400"/>
              <a:buChar char="●"/>
            </a:pPr>
            <a:r>
              <a:rPr lang="en"/>
              <a:t>He/she good person / bad apple</a:t>
            </a:r>
            <a:endParaRPr/>
          </a:p>
          <a:p>
            <a:pPr indent="-317500" lvl="2" marL="1371600" rtl="0" algn="l">
              <a:spcBef>
                <a:spcPts val="1000"/>
              </a:spcBef>
              <a:spcAft>
                <a:spcPts val="0"/>
              </a:spcAft>
              <a:buSzPts val="1400"/>
              <a:buChar char="●"/>
            </a:pPr>
            <a:r>
              <a:rPr lang="en"/>
              <a:t>Demeanor during interview / live-hearing</a:t>
            </a:r>
            <a:endParaRPr/>
          </a:p>
          <a:p>
            <a:pPr indent="-317500" lvl="2" marL="1371600" rtl="0" algn="l">
              <a:spcBef>
                <a:spcPts val="1000"/>
              </a:spcBef>
              <a:spcAft>
                <a:spcPts val="0"/>
              </a:spcAft>
              <a:buSzPts val="1400"/>
              <a:buChar char="●"/>
            </a:pPr>
            <a:r>
              <a:rPr lang="en"/>
              <a:t>He/she is creepy, so they definitely did it</a:t>
            </a:r>
            <a:endParaRPr/>
          </a:p>
          <a:p>
            <a:pPr indent="-317500" lvl="1" marL="914400" rtl="0" algn="l">
              <a:spcBef>
                <a:spcPts val="1000"/>
              </a:spcBef>
              <a:spcAft>
                <a:spcPts val="1000"/>
              </a:spcAft>
              <a:buSzPts val="1400"/>
              <a:buChar char="●"/>
            </a:pPr>
            <a:r>
              <a:rPr lang="en"/>
              <a:t>No weight given</a:t>
            </a:r>
            <a:endParaRPr/>
          </a:p>
        </p:txBody>
      </p:sp>
      <p:sp>
        <p:nvSpPr>
          <p:cNvPr id="298" name="Google Shape;298;p53"/>
          <p:cNvSpPr txBox="1"/>
          <p:nvPr/>
        </p:nvSpPr>
        <p:spPr>
          <a:xfrm>
            <a:off x="3022375" y="663000"/>
            <a:ext cx="6121500" cy="3817500"/>
          </a:xfrm>
          <a:prstGeom prst="rect">
            <a:avLst/>
          </a:prstGeom>
          <a:noFill/>
          <a:ln>
            <a:noFill/>
          </a:ln>
        </p:spPr>
        <p:txBody>
          <a:bodyPr anchorCtr="0" anchor="t" bIns="91425" lIns="91425" spcFirstLastPara="1" rIns="91425" wrap="square" tIns="91425">
            <a:noAutofit/>
          </a:bodyPr>
          <a:lstStyle/>
          <a:p>
            <a:pPr indent="-317500" lvl="0" marL="457200" rtl="0" algn="l">
              <a:lnSpc>
                <a:spcPct val="100000"/>
              </a:lnSpc>
              <a:spcBef>
                <a:spcPts val="0"/>
              </a:spcBef>
              <a:spcAft>
                <a:spcPts val="0"/>
              </a:spcAft>
              <a:buClr>
                <a:srgbClr val="001379"/>
              </a:buClr>
              <a:buSzPts val="1400"/>
              <a:buChar char="●"/>
            </a:pPr>
            <a:r>
              <a:rPr lang="en">
                <a:solidFill>
                  <a:srgbClr val="001379"/>
                </a:solidFill>
              </a:rPr>
              <a:t>Circumstantial</a:t>
            </a:r>
            <a:endParaRPr>
              <a:solidFill>
                <a:srgbClr val="001379"/>
              </a:solidFill>
            </a:endParaRPr>
          </a:p>
          <a:p>
            <a:pPr indent="-298450" lvl="1" marL="914400" rtl="0" algn="l">
              <a:lnSpc>
                <a:spcPct val="100000"/>
              </a:lnSpc>
              <a:spcBef>
                <a:spcPts val="1000"/>
              </a:spcBef>
              <a:spcAft>
                <a:spcPts val="0"/>
              </a:spcAft>
              <a:buClr>
                <a:srgbClr val="001379"/>
              </a:buClr>
              <a:buSzPts val="1100"/>
              <a:buChar char="●"/>
            </a:pPr>
            <a:r>
              <a:rPr lang="en" sz="1100">
                <a:solidFill>
                  <a:srgbClr val="001379"/>
                </a:solidFill>
              </a:rPr>
              <a:t>Evidence can be used to INFER but not PROVE a conclusion. Opposite of Direct.</a:t>
            </a:r>
            <a:endParaRPr sz="1100">
              <a:solidFill>
                <a:srgbClr val="001379"/>
              </a:solidFill>
            </a:endParaRPr>
          </a:p>
          <a:p>
            <a:pPr indent="-311150" lvl="2" marL="1371600" rtl="0" algn="l">
              <a:lnSpc>
                <a:spcPct val="100000"/>
              </a:lnSpc>
              <a:spcBef>
                <a:spcPts val="1000"/>
              </a:spcBef>
              <a:spcAft>
                <a:spcPts val="0"/>
              </a:spcAft>
              <a:buClr>
                <a:srgbClr val="001379"/>
              </a:buClr>
              <a:buSzPts val="1300"/>
              <a:buChar char="●"/>
            </a:pPr>
            <a:r>
              <a:rPr lang="en" sz="1300">
                <a:solidFill>
                  <a:srgbClr val="001379"/>
                </a:solidFill>
              </a:rPr>
              <a:t>Alleged patterned evidence. I.e.,</a:t>
            </a:r>
            <a:endParaRPr sz="1300">
              <a:solidFill>
                <a:srgbClr val="001379"/>
              </a:solidFill>
            </a:endParaRPr>
          </a:p>
          <a:p>
            <a:pPr indent="-298450" lvl="3" marL="1828800" rtl="0" algn="l">
              <a:lnSpc>
                <a:spcPct val="100000"/>
              </a:lnSpc>
              <a:spcBef>
                <a:spcPts val="1000"/>
              </a:spcBef>
              <a:spcAft>
                <a:spcPts val="0"/>
              </a:spcAft>
              <a:buClr>
                <a:srgbClr val="001379"/>
              </a:buClr>
              <a:buSzPts val="1100"/>
              <a:buChar char="●"/>
            </a:pPr>
            <a:r>
              <a:rPr lang="en" sz="1100">
                <a:solidFill>
                  <a:srgbClr val="001379"/>
                </a:solidFill>
              </a:rPr>
              <a:t>The respondent has allegedly conducted the same behavior in the past</a:t>
            </a:r>
            <a:endParaRPr sz="1100">
              <a:solidFill>
                <a:srgbClr val="001379"/>
              </a:solidFill>
            </a:endParaRPr>
          </a:p>
          <a:p>
            <a:pPr indent="-311150" lvl="2" marL="1371600" rtl="0" algn="l">
              <a:lnSpc>
                <a:spcPct val="100000"/>
              </a:lnSpc>
              <a:spcBef>
                <a:spcPts val="1000"/>
              </a:spcBef>
              <a:spcAft>
                <a:spcPts val="0"/>
              </a:spcAft>
              <a:buClr>
                <a:srgbClr val="001379"/>
              </a:buClr>
              <a:buSzPts val="1300"/>
              <a:buChar char="●"/>
            </a:pPr>
            <a:r>
              <a:rPr lang="en" sz="1300">
                <a:solidFill>
                  <a:srgbClr val="001379"/>
                </a:solidFill>
              </a:rPr>
              <a:t>Controversial</a:t>
            </a:r>
            <a:endParaRPr sz="1300">
              <a:solidFill>
                <a:srgbClr val="001379"/>
              </a:solidFill>
            </a:endParaRPr>
          </a:p>
          <a:p>
            <a:pPr indent="-298450" lvl="3" marL="1828800" rtl="0" algn="l">
              <a:lnSpc>
                <a:spcPct val="100000"/>
              </a:lnSpc>
              <a:spcBef>
                <a:spcPts val="1000"/>
              </a:spcBef>
              <a:spcAft>
                <a:spcPts val="0"/>
              </a:spcAft>
              <a:buClr>
                <a:srgbClr val="001379"/>
              </a:buClr>
              <a:buSzPts val="1100"/>
              <a:buChar char="●"/>
            </a:pPr>
            <a:r>
              <a:rPr lang="en" sz="1100">
                <a:solidFill>
                  <a:srgbClr val="001379"/>
                </a:solidFill>
              </a:rPr>
              <a:t>Just because an individual has done it in the past, does not prove they did the behavior this time</a:t>
            </a:r>
            <a:endParaRPr sz="1100">
              <a:solidFill>
                <a:srgbClr val="001379"/>
              </a:solidFill>
            </a:endParaRPr>
          </a:p>
          <a:p>
            <a:pPr indent="-311150" lvl="2" marL="1371600" rtl="0" algn="l">
              <a:lnSpc>
                <a:spcPct val="100000"/>
              </a:lnSpc>
              <a:spcBef>
                <a:spcPts val="1000"/>
              </a:spcBef>
              <a:spcAft>
                <a:spcPts val="0"/>
              </a:spcAft>
              <a:buClr>
                <a:srgbClr val="001379"/>
              </a:buClr>
              <a:buSzPts val="1300"/>
              <a:buChar char="●"/>
            </a:pPr>
            <a:r>
              <a:rPr lang="en" sz="1300">
                <a:solidFill>
                  <a:srgbClr val="001379"/>
                </a:solidFill>
              </a:rPr>
              <a:t>Hearsay,</a:t>
            </a:r>
            <a:endParaRPr sz="1300">
              <a:solidFill>
                <a:srgbClr val="001379"/>
              </a:solidFill>
            </a:endParaRPr>
          </a:p>
          <a:p>
            <a:pPr indent="-298450" lvl="3" marL="1828800" rtl="0" algn="l">
              <a:lnSpc>
                <a:spcPct val="100000"/>
              </a:lnSpc>
              <a:spcBef>
                <a:spcPts val="1000"/>
              </a:spcBef>
              <a:spcAft>
                <a:spcPts val="0"/>
              </a:spcAft>
              <a:buClr>
                <a:srgbClr val="001379"/>
              </a:buClr>
              <a:buSzPts val="1100"/>
              <a:buChar char="●"/>
            </a:pPr>
            <a:r>
              <a:rPr lang="en" sz="1100">
                <a:solidFill>
                  <a:srgbClr val="001379"/>
                </a:solidFill>
              </a:rPr>
              <a:t>She said he did this, he said he did not. (no corroborating evidence)</a:t>
            </a:r>
            <a:endParaRPr sz="1100">
              <a:solidFill>
                <a:srgbClr val="001379"/>
              </a:solidFill>
            </a:endParaRPr>
          </a:p>
          <a:p>
            <a:pPr indent="-304800" lvl="1" marL="914400" rtl="0" algn="l">
              <a:lnSpc>
                <a:spcPct val="100000"/>
              </a:lnSpc>
              <a:spcBef>
                <a:spcPts val="1000"/>
              </a:spcBef>
              <a:spcAft>
                <a:spcPts val="0"/>
              </a:spcAft>
              <a:buClr>
                <a:srgbClr val="001379"/>
              </a:buClr>
              <a:buSzPts val="1200"/>
              <a:buChar char="●"/>
            </a:pPr>
            <a:r>
              <a:rPr lang="en" sz="1200">
                <a:solidFill>
                  <a:srgbClr val="001379"/>
                </a:solidFill>
              </a:rPr>
              <a:t>In Title IX Grievance Procedure, determinations are NOT to be made based on inference.</a:t>
            </a:r>
            <a:endParaRPr sz="1200">
              <a:solidFill>
                <a:srgbClr val="001379"/>
              </a:solidFill>
            </a:endParaRPr>
          </a:p>
          <a:p>
            <a:pPr indent="-304800" lvl="1" marL="914400" rtl="0" algn="l">
              <a:lnSpc>
                <a:spcPct val="100000"/>
              </a:lnSpc>
              <a:spcBef>
                <a:spcPts val="1600"/>
              </a:spcBef>
              <a:spcAft>
                <a:spcPts val="0"/>
              </a:spcAft>
              <a:buClr>
                <a:srgbClr val="001379"/>
              </a:buClr>
              <a:buSzPts val="1200"/>
              <a:buChar char="●"/>
            </a:pPr>
            <a:r>
              <a:rPr lang="en" sz="1200">
                <a:solidFill>
                  <a:srgbClr val="001379"/>
                </a:solidFill>
              </a:rPr>
              <a:t>No weight given</a:t>
            </a:r>
            <a:endParaRPr sz="1200">
              <a:solidFill>
                <a:srgbClr val="001379"/>
              </a:solidFill>
            </a:endParaRPr>
          </a:p>
          <a:p>
            <a:pPr indent="0" lvl="0" marL="0" rtl="0" algn="l">
              <a:spcBef>
                <a:spcPts val="1000"/>
              </a:spcBef>
              <a:spcAft>
                <a:spcPts val="1000"/>
              </a:spcAft>
              <a:buNone/>
            </a:pPr>
            <a:r>
              <a:t/>
            </a:r>
            <a:endParaRPr sz="800">
              <a:solidFill>
                <a:srgbClr val="001379"/>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54"/>
          <p:cNvSpPr txBox="1"/>
          <p:nvPr>
            <p:ph type="title"/>
          </p:nvPr>
        </p:nvSpPr>
        <p:spPr>
          <a:xfrm>
            <a:off x="3844200" y="863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Being Impartial</a:t>
            </a:r>
            <a:endParaRPr/>
          </a:p>
        </p:txBody>
      </p:sp>
      <p:sp>
        <p:nvSpPr>
          <p:cNvPr id="304" name="Google Shape;304;p54"/>
          <p:cNvSpPr txBox="1"/>
          <p:nvPr>
            <p:ph idx="1" type="body"/>
          </p:nvPr>
        </p:nvSpPr>
        <p:spPr>
          <a:xfrm>
            <a:off x="105150" y="659000"/>
            <a:ext cx="89337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There can be no conflicts of interest. If there is a conflict of interest, then one can not be the Decision-Maker.</a:t>
            </a:r>
            <a:endParaRPr sz="1400"/>
          </a:p>
          <a:p>
            <a:pPr indent="-317500" lvl="0" marL="457200" rtl="0" algn="l">
              <a:spcBef>
                <a:spcPts val="1000"/>
              </a:spcBef>
              <a:spcAft>
                <a:spcPts val="0"/>
              </a:spcAft>
              <a:buSzPts val="1400"/>
              <a:buChar char="●"/>
            </a:pPr>
            <a:r>
              <a:rPr lang="en" sz="1400"/>
              <a:t>The Decision-Maker can not be for or against complainants or respondents generally or an individual complainant or respondent.</a:t>
            </a:r>
            <a:endParaRPr sz="1400"/>
          </a:p>
          <a:p>
            <a:pPr indent="-317500" lvl="0" marL="457200" rtl="0" algn="l">
              <a:spcBef>
                <a:spcPts val="1000"/>
              </a:spcBef>
              <a:spcAft>
                <a:spcPts val="0"/>
              </a:spcAft>
              <a:buSzPts val="1400"/>
              <a:buChar char="●"/>
            </a:pPr>
            <a:r>
              <a:rPr lang="en" sz="1400"/>
              <a:t>If a complainant is given an opportunity, then the respondent must be given the same opportunity and vice versa.</a:t>
            </a:r>
            <a:endParaRPr sz="1400"/>
          </a:p>
          <a:p>
            <a:pPr indent="-317500" lvl="0" marL="457200" rtl="0" algn="l">
              <a:spcBef>
                <a:spcPts val="1000"/>
              </a:spcBef>
              <a:spcAft>
                <a:spcPts val="0"/>
              </a:spcAft>
              <a:buSzPts val="1400"/>
              <a:buChar char="●"/>
            </a:pPr>
            <a:r>
              <a:rPr lang="en" sz="1400"/>
              <a:t>The Decision-Maker will avoid prejudgment of the facts at issue.</a:t>
            </a:r>
            <a:endParaRPr sz="1400"/>
          </a:p>
          <a:p>
            <a:pPr indent="-317500" lvl="0" marL="457200" rtl="0" algn="l">
              <a:spcBef>
                <a:spcPts val="1000"/>
              </a:spcBef>
              <a:spcAft>
                <a:spcPts val="0"/>
              </a:spcAft>
              <a:buSzPts val="1400"/>
              <a:buChar char="●"/>
            </a:pPr>
            <a:r>
              <a:rPr lang="en" sz="1400"/>
              <a:t>The Decision-Maker will treat all parties the same regardless of their status as a complainant, respondent, or witness.</a:t>
            </a:r>
            <a:endParaRPr sz="1400"/>
          </a:p>
          <a:p>
            <a:pPr indent="-317500" lvl="0" marL="457200" rtl="0" algn="l">
              <a:spcBef>
                <a:spcPts val="1000"/>
              </a:spcBef>
              <a:spcAft>
                <a:spcPts val="0"/>
              </a:spcAft>
              <a:buSzPts val="1400"/>
              <a:buChar char="●"/>
            </a:pPr>
            <a:r>
              <a:rPr lang="en" sz="1400"/>
              <a:t>The Decision-Maker must keep in mind that the respondent is not responsible for the alleged conduct until a determination regarding responsibility is made at the conclusion of the complaint process.</a:t>
            </a:r>
            <a:endParaRPr sz="1400"/>
          </a:p>
          <a:p>
            <a:pPr indent="-317500" lvl="0" marL="457200" rtl="0" algn="l">
              <a:spcBef>
                <a:spcPts val="1000"/>
              </a:spcBef>
              <a:spcAft>
                <a:spcPts val="1000"/>
              </a:spcAft>
              <a:buSzPts val="1400"/>
              <a:buChar char="●"/>
            </a:pPr>
            <a:r>
              <a:rPr lang="en" sz="1400"/>
              <a:t>The Decision-Maker will be free of bias and avoid making decisions based on stereotypes.</a:t>
            </a:r>
            <a:endParaRPr sz="140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55"/>
          <p:cNvSpPr txBox="1"/>
          <p:nvPr>
            <p:ph type="title"/>
          </p:nvPr>
        </p:nvSpPr>
        <p:spPr>
          <a:xfrm>
            <a:off x="3825075" y="1150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Bias and Stereotypes</a:t>
            </a:r>
            <a:endParaRPr/>
          </a:p>
        </p:txBody>
      </p:sp>
      <p:sp>
        <p:nvSpPr>
          <p:cNvPr id="310" name="Google Shape;310;p55"/>
          <p:cNvSpPr txBox="1"/>
          <p:nvPr>
            <p:ph idx="1" type="body"/>
          </p:nvPr>
        </p:nvSpPr>
        <p:spPr>
          <a:xfrm>
            <a:off x="311700" y="758500"/>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A Decision-Maker must be free of bias and stereotypes.</a:t>
            </a:r>
            <a:endParaRPr sz="1400"/>
          </a:p>
          <a:p>
            <a:pPr indent="-304800" lvl="1" marL="914400" rtl="0" algn="l">
              <a:spcBef>
                <a:spcPts val="1000"/>
              </a:spcBef>
              <a:spcAft>
                <a:spcPts val="0"/>
              </a:spcAft>
              <a:buSzPts val="1200"/>
              <a:buChar char="●"/>
            </a:pPr>
            <a:r>
              <a:rPr lang="en" sz="1200"/>
              <a:t>A bias is a feeling or preference that interferes with an impartial judgment for or against; usually considered to be unfair.</a:t>
            </a:r>
            <a:endParaRPr sz="1200"/>
          </a:p>
          <a:p>
            <a:pPr indent="-304800" lvl="1" marL="914400" rtl="0" algn="l">
              <a:spcBef>
                <a:spcPts val="1000"/>
              </a:spcBef>
              <a:spcAft>
                <a:spcPts val="0"/>
              </a:spcAft>
              <a:buSzPts val="1200"/>
              <a:buChar char="●"/>
            </a:pPr>
            <a:r>
              <a:rPr lang="en" sz="1200"/>
              <a:t>A stereotype is a widely held, but fixed and oversimplified image or idea of a particular group of people, lacking any individuality.</a:t>
            </a:r>
            <a:endParaRPr sz="1200"/>
          </a:p>
          <a:p>
            <a:pPr indent="-317500" lvl="0" marL="457200" rtl="0" algn="l">
              <a:spcBef>
                <a:spcPts val="1000"/>
              </a:spcBef>
              <a:spcAft>
                <a:spcPts val="0"/>
              </a:spcAft>
              <a:buSzPts val="1400"/>
              <a:buChar char="●"/>
            </a:pPr>
            <a:r>
              <a:rPr lang="en" sz="1400"/>
              <a:t>Examples of biases and sex stereotypes to refrain from:</a:t>
            </a:r>
            <a:endParaRPr sz="1400"/>
          </a:p>
          <a:p>
            <a:pPr indent="-304800" lvl="1" marL="914400" rtl="0" algn="l">
              <a:spcBef>
                <a:spcPts val="1000"/>
              </a:spcBef>
              <a:spcAft>
                <a:spcPts val="0"/>
              </a:spcAft>
              <a:buSzPts val="1200"/>
              <a:buChar char="●"/>
            </a:pPr>
            <a:r>
              <a:rPr lang="en" sz="1200"/>
              <a:t>The complainant is automatically right because they’re the victim.</a:t>
            </a:r>
            <a:endParaRPr sz="1200"/>
          </a:p>
          <a:p>
            <a:pPr indent="-304800" lvl="2" marL="1371600" rtl="0" algn="l">
              <a:spcBef>
                <a:spcPts val="1000"/>
              </a:spcBef>
              <a:spcAft>
                <a:spcPts val="0"/>
              </a:spcAft>
              <a:buSzPts val="1200"/>
              <a:buChar char="●"/>
            </a:pPr>
            <a:r>
              <a:rPr lang="en" sz="1200"/>
              <a:t>Determination of responsibility will only be made at the END of Grievance Procedure and must be based upon the preponderance of the evidence.</a:t>
            </a:r>
            <a:endParaRPr sz="1200"/>
          </a:p>
          <a:p>
            <a:pPr indent="-304800" lvl="1" marL="914400" rtl="0" algn="l">
              <a:spcBef>
                <a:spcPts val="1000"/>
              </a:spcBef>
              <a:spcAft>
                <a:spcPts val="0"/>
              </a:spcAft>
              <a:buSzPts val="1200"/>
              <a:buChar char="●"/>
            </a:pPr>
            <a:r>
              <a:rPr lang="en" sz="1200"/>
              <a:t>Only men can sexually harass others</a:t>
            </a:r>
            <a:endParaRPr sz="1200"/>
          </a:p>
          <a:p>
            <a:pPr indent="-304800" lvl="2" marL="1371600" rtl="0" algn="l">
              <a:spcBef>
                <a:spcPts val="1600"/>
              </a:spcBef>
              <a:spcAft>
                <a:spcPts val="1000"/>
              </a:spcAft>
              <a:buSzPts val="1200"/>
              <a:buChar char="●"/>
            </a:pPr>
            <a:r>
              <a:rPr lang="en" sz="1200"/>
              <a:t>One’s gender, sex, sexual orientation, etc. must NOT be used against them when determining responsibility.</a:t>
            </a:r>
            <a:endParaRPr sz="120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56"/>
          <p:cNvSpPr txBox="1"/>
          <p:nvPr>
            <p:ph type="title"/>
          </p:nvPr>
        </p:nvSpPr>
        <p:spPr>
          <a:xfrm>
            <a:off x="3834625" y="767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Bias and Stereotypes</a:t>
            </a:r>
            <a:endParaRPr/>
          </a:p>
        </p:txBody>
      </p:sp>
      <p:sp>
        <p:nvSpPr>
          <p:cNvPr id="316" name="Google Shape;316;p56"/>
          <p:cNvSpPr txBox="1"/>
          <p:nvPr>
            <p:ph idx="1" type="body"/>
          </p:nvPr>
        </p:nvSpPr>
        <p:spPr>
          <a:xfrm>
            <a:off x="311700" y="649450"/>
            <a:ext cx="8520600" cy="3416400"/>
          </a:xfrm>
          <a:prstGeom prst="rect">
            <a:avLst/>
          </a:prstGeom>
        </p:spPr>
        <p:txBody>
          <a:bodyPr anchorCtr="0" anchor="t" bIns="91425" lIns="91425" spcFirstLastPara="1" rIns="91425" wrap="square" tIns="91425">
            <a:noAutofit/>
          </a:bodyPr>
          <a:lstStyle/>
          <a:p>
            <a:pPr indent="-304800" lvl="0" marL="457200" rtl="0" algn="l">
              <a:lnSpc>
                <a:spcPct val="100000"/>
              </a:lnSpc>
              <a:spcBef>
                <a:spcPts val="0"/>
              </a:spcBef>
              <a:spcAft>
                <a:spcPts val="0"/>
              </a:spcAft>
              <a:buSzPts val="1200"/>
              <a:buChar char="●"/>
            </a:pPr>
            <a:r>
              <a:rPr lang="en" sz="1200"/>
              <a:t>Conscious or Explicit:</a:t>
            </a:r>
            <a:endParaRPr sz="1200"/>
          </a:p>
          <a:p>
            <a:pPr indent="-298450" lvl="1" marL="914400" rtl="0" algn="l">
              <a:lnSpc>
                <a:spcPct val="100000"/>
              </a:lnSpc>
              <a:spcBef>
                <a:spcPts val="1000"/>
              </a:spcBef>
              <a:spcAft>
                <a:spcPts val="0"/>
              </a:spcAft>
              <a:buSzPts val="1100"/>
              <a:buChar char="○"/>
            </a:pPr>
            <a:r>
              <a:rPr lang="en" sz="1100"/>
              <a:t>In the case of explicit or conscious bias, the person is very clear about his or her feelings and attitudes, and related behaviors are conducted with intent.</a:t>
            </a:r>
            <a:endParaRPr sz="1100"/>
          </a:p>
          <a:p>
            <a:pPr indent="-298450" lvl="1" marL="914400" rtl="0" algn="l">
              <a:lnSpc>
                <a:spcPct val="100000"/>
              </a:lnSpc>
              <a:spcBef>
                <a:spcPts val="1000"/>
              </a:spcBef>
              <a:spcAft>
                <a:spcPts val="0"/>
              </a:spcAft>
              <a:buSzPts val="1100"/>
              <a:buChar char="○"/>
            </a:pPr>
            <a:r>
              <a:rPr lang="en" sz="1100"/>
              <a:t>This type of bias is processed neurologically at a conscious level as declarative, semantic memory, and in words.</a:t>
            </a:r>
            <a:endParaRPr sz="1100"/>
          </a:p>
          <a:p>
            <a:pPr indent="-298450" lvl="1" marL="914400" rtl="0" algn="l">
              <a:lnSpc>
                <a:spcPct val="100000"/>
              </a:lnSpc>
              <a:spcBef>
                <a:spcPts val="1000"/>
              </a:spcBef>
              <a:spcAft>
                <a:spcPts val="0"/>
              </a:spcAft>
              <a:buSzPts val="1100"/>
              <a:buChar char="○"/>
            </a:pPr>
            <a:r>
              <a:rPr lang="en" sz="1100"/>
              <a:t>Conscious bias in its extreme is characterized by overt negative behavior that can be expressed through physical and verbal harassment or through more subtle means such as exclusion.</a:t>
            </a:r>
            <a:endParaRPr sz="1100"/>
          </a:p>
          <a:p>
            <a:pPr indent="-304800" lvl="0" marL="457200" rtl="0" algn="l">
              <a:lnSpc>
                <a:spcPct val="100000"/>
              </a:lnSpc>
              <a:spcBef>
                <a:spcPts val="1000"/>
              </a:spcBef>
              <a:spcAft>
                <a:spcPts val="0"/>
              </a:spcAft>
              <a:buSzPts val="1200"/>
              <a:buChar char="●"/>
            </a:pPr>
            <a:r>
              <a:rPr lang="en" sz="1200"/>
              <a:t>Unconscious or Implicit:</a:t>
            </a:r>
            <a:endParaRPr sz="1200"/>
          </a:p>
          <a:p>
            <a:pPr indent="-298450" lvl="1" marL="914400" rtl="0" algn="l">
              <a:lnSpc>
                <a:spcPct val="100000"/>
              </a:lnSpc>
              <a:spcBef>
                <a:spcPts val="1000"/>
              </a:spcBef>
              <a:spcAft>
                <a:spcPts val="0"/>
              </a:spcAft>
              <a:buSzPts val="1100"/>
              <a:buChar char="○"/>
            </a:pPr>
            <a:r>
              <a:rPr lang="en" sz="1100"/>
              <a:t>Implicit or unconscious bias operates outside of the person’s </a:t>
            </a:r>
            <a:r>
              <a:rPr lang="en" sz="1100"/>
              <a:t>awareness</a:t>
            </a:r>
            <a:r>
              <a:rPr lang="en" sz="1100"/>
              <a:t>.</a:t>
            </a:r>
            <a:endParaRPr sz="1100"/>
          </a:p>
          <a:p>
            <a:pPr indent="-298450" lvl="1" marL="914400" rtl="0" algn="l">
              <a:lnSpc>
                <a:spcPct val="100000"/>
              </a:lnSpc>
              <a:spcBef>
                <a:spcPts val="1000"/>
              </a:spcBef>
              <a:spcAft>
                <a:spcPts val="0"/>
              </a:spcAft>
              <a:buSzPts val="1100"/>
              <a:buChar char="○"/>
            </a:pPr>
            <a:r>
              <a:rPr lang="en" sz="1100"/>
              <a:t>It can be in direct contradiction to a person’s beliefs and values.</a:t>
            </a:r>
            <a:endParaRPr sz="1100"/>
          </a:p>
          <a:p>
            <a:pPr indent="-298450" lvl="1" marL="914400" rtl="0" algn="l">
              <a:lnSpc>
                <a:spcPct val="100000"/>
              </a:lnSpc>
              <a:spcBef>
                <a:spcPts val="1000"/>
              </a:spcBef>
              <a:spcAft>
                <a:spcPts val="0"/>
              </a:spcAft>
              <a:buSzPts val="1100"/>
              <a:buChar char="○"/>
            </a:pPr>
            <a:r>
              <a:rPr lang="en" sz="1100"/>
              <a:t>Implicit bias is dangerous in that it automatically seeps into a person’s affect or behavior and is outside of the full awareness of that individual.</a:t>
            </a:r>
            <a:endParaRPr sz="1100"/>
          </a:p>
          <a:p>
            <a:pPr indent="-304800" lvl="0" marL="457200" rtl="0" algn="l">
              <a:lnSpc>
                <a:spcPct val="100000"/>
              </a:lnSpc>
              <a:spcBef>
                <a:spcPts val="1000"/>
              </a:spcBef>
              <a:spcAft>
                <a:spcPts val="0"/>
              </a:spcAft>
              <a:buSzPts val="1200"/>
              <a:buChar char="●"/>
            </a:pPr>
            <a:r>
              <a:rPr lang="en" sz="1200"/>
              <a:t>Implicit bias can interfere with decision-making, and professional relationships such that the goals that are established are compromised.</a:t>
            </a:r>
            <a:endParaRPr sz="1200"/>
          </a:p>
          <a:p>
            <a:pPr indent="-298450" lvl="1" marL="914400" rtl="0" algn="l">
              <a:lnSpc>
                <a:spcPct val="100000"/>
              </a:lnSpc>
              <a:spcBef>
                <a:spcPts val="1600"/>
              </a:spcBef>
              <a:spcAft>
                <a:spcPts val="1000"/>
              </a:spcAft>
              <a:buSzPts val="1100"/>
              <a:buChar char="○"/>
            </a:pPr>
            <a:r>
              <a:rPr lang="en" sz="1100"/>
              <a:t>These bises are associated with stereotyping.</a:t>
            </a:r>
            <a:endParaRPr sz="1100"/>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57"/>
          <p:cNvSpPr txBox="1"/>
          <p:nvPr>
            <p:ph type="title"/>
          </p:nvPr>
        </p:nvSpPr>
        <p:spPr>
          <a:xfrm>
            <a:off x="3834650" y="1245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600"/>
              <a:t>Overcoming Bias and Stereotypes</a:t>
            </a:r>
            <a:endParaRPr sz="2600"/>
          </a:p>
        </p:txBody>
      </p:sp>
      <p:sp>
        <p:nvSpPr>
          <p:cNvPr id="322" name="Google Shape;322;p57"/>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To overcome biases, we must:</a:t>
            </a:r>
            <a:endParaRPr/>
          </a:p>
          <a:p>
            <a:pPr indent="-317500" lvl="1" marL="914400" rtl="0" algn="l">
              <a:spcBef>
                <a:spcPts val="1000"/>
              </a:spcBef>
              <a:spcAft>
                <a:spcPts val="0"/>
              </a:spcAft>
              <a:buSzPts val="1400"/>
              <a:buChar char="○"/>
            </a:pPr>
            <a:r>
              <a:rPr lang="en"/>
              <a:t>First, recognize that we have them.</a:t>
            </a:r>
            <a:endParaRPr/>
          </a:p>
          <a:p>
            <a:pPr indent="-317500" lvl="2" marL="1371600" rtl="0" algn="l">
              <a:spcBef>
                <a:spcPts val="1000"/>
              </a:spcBef>
              <a:spcAft>
                <a:spcPts val="0"/>
              </a:spcAft>
              <a:buSzPts val="1400"/>
              <a:buChar char="■"/>
            </a:pPr>
            <a:r>
              <a:rPr lang="en"/>
              <a:t>Be honest with yourself and admit to having the biases</a:t>
            </a:r>
            <a:endParaRPr/>
          </a:p>
          <a:p>
            <a:pPr indent="-317500" lvl="1" marL="914400" rtl="0" algn="l">
              <a:spcBef>
                <a:spcPts val="1000"/>
              </a:spcBef>
              <a:spcAft>
                <a:spcPts val="0"/>
              </a:spcAft>
              <a:buSzPts val="1400"/>
              <a:buChar char="○"/>
            </a:pPr>
            <a:r>
              <a:rPr lang="en"/>
              <a:t>Second, understand why we have them.</a:t>
            </a:r>
            <a:endParaRPr/>
          </a:p>
          <a:p>
            <a:pPr indent="-317500" lvl="2" marL="1371600" rtl="0" algn="l">
              <a:spcBef>
                <a:spcPts val="1000"/>
              </a:spcBef>
              <a:spcAft>
                <a:spcPts val="0"/>
              </a:spcAft>
              <a:buSzPts val="1400"/>
              <a:buChar char="■"/>
            </a:pPr>
            <a:r>
              <a:rPr lang="en"/>
              <a:t>Was it taught by your environment or did a negative experience cause the bias?</a:t>
            </a:r>
            <a:endParaRPr/>
          </a:p>
          <a:p>
            <a:pPr indent="-317500" lvl="1" marL="914400" rtl="0" algn="l">
              <a:spcBef>
                <a:spcPts val="1000"/>
              </a:spcBef>
              <a:spcAft>
                <a:spcPts val="0"/>
              </a:spcAft>
              <a:buSzPts val="1400"/>
              <a:buChar char="○"/>
            </a:pPr>
            <a:r>
              <a:rPr lang="en"/>
              <a:t>Third, make a conscious effort not to let them control our decisions.</a:t>
            </a:r>
            <a:endParaRPr/>
          </a:p>
          <a:p>
            <a:pPr indent="-317500" lvl="2" marL="1371600" rtl="0" algn="l">
              <a:spcBef>
                <a:spcPts val="1600"/>
              </a:spcBef>
              <a:spcAft>
                <a:spcPts val="1000"/>
              </a:spcAft>
              <a:buSzPts val="1400"/>
              <a:buChar char="■"/>
            </a:pPr>
            <a:r>
              <a:rPr lang="en"/>
              <a:t>Take control of the bias! Understand the cause and work out the solution to let it go!</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58"/>
          <p:cNvSpPr txBox="1"/>
          <p:nvPr>
            <p:ph type="title"/>
          </p:nvPr>
        </p:nvSpPr>
        <p:spPr>
          <a:xfrm>
            <a:off x="3906000" y="958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Burden of Proof</a:t>
            </a:r>
            <a:endParaRPr/>
          </a:p>
        </p:txBody>
      </p:sp>
      <p:sp>
        <p:nvSpPr>
          <p:cNvPr id="328" name="Google Shape;328;p58"/>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The burden rests on WNC</a:t>
            </a:r>
            <a:endParaRPr/>
          </a:p>
          <a:p>
            <a:pPr indent="-323850" lvl="1" marL="914400" rtl="0" algn="l">
              <a:spcBef>
                <a:spcPts val="1000"/>
              </a:spcBef>
              <a:spcAft>
                <a:spcPts val="0"/>
              </a:spcAft>
              <a:buSzPts val="1500"/>
              <a:buChar char="○"/>
            </a:pPr>
            <a:r>
              <a:rPr lang="en" sz="1500"/>
              <a:t>The Burden of proof and the burden of gathering evidence sufficient to reach a determination regarding responsibility rests on WNC and not on the reporting parties.</a:t>
            </a:r>
            <a:endParaRPr sz="1500"/>
          </a:p>
          <a:p>
            <a:pPr indent="-342900" lvl="0" marL="457200" rtl="0" algn="l">
              <a:spcBef>
                <a:spcPts val="1000"/>
              </a:spcBef>
              <a:spcAft>
                <a:spcPts val="0"/>
              </a:spcAft>
              <a:buSzPts val="1800"/>
              <a:buChar char="●"/>
            </a:pPr>
            <a:r>
              <a:rPr lang="en"/>
              <a:t>When making a determination, the evidentiary standard of Preponderance is to be used.</a:t>
            </a:r>
            <a:endParaRPr/>
          </a:p>
          <a:p>
            <a:pPr indent="-323850" lvl="1" marL="914400" rtl="0" algn="l">
              <a:spcBef>
                <a:spcPts val="1600"/>
              </a:spcBef>
              <a:spcAft>
                <a:spcPts val="1000"/>
              </a:spcAft>
              <a:buSzPts val="1500"/>
              <a:buChar char="○"/>
            </a:pPr>
            <a:r>
              <a:rPr lang="en" sz="1500"/>
              <a:t>Preponderance of the evidence means the evidence establishes that it is more likely than not that the prohibited conduct occurred (I.e., 50% plus a feather).</a:t>
            </a:r>
            <a:endParaRPr sz="1500"/>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5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The Decision-Maker</a:t>
            </a:r>
            <a:endParaRPr/>
          </a:p>
        </p:txBody>
      </p:sp>
      <p:sp>
        <p:nvSpPr>
          <p:cNvPr id="334" name="Google Shape;334;p5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Understanding your role</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60"/>
          <p:cNvSpPr txBox="1"/>
          <p:nvPr>
            <p:ph type="title"/>
          </p:nvPr>
        </p:nvSpPr>
        <p:spPr>
          <a:xfrm>
            <a:off x="3834625" y="1341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 Role of the Decision Maker</a:t>
            </a:r>
            <a:endParaRPr/>
          </a:p>
        </p:txBody>
      </p:sp>
      <p:sp>
        <p:nvSpPr>
          <p:cNvPr id="340" name="Google Shape;340;p60"/>
          <p:cNvSpPr txBox="1"/>
          <p:nvPr>
            <p:ph idx="1" type="body"/>
          </p:nvPr>
        </p:nvSpPr>
        <p:spPr>
          <a:xfrm>
            <a:off x="311700" y="76805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As a Decision-Maker you will either facilitate an Appeal or the Live-Hearing.</a:t>
            </a:r>
            <a:endParaRPr/>
          </a:p>
          <a:p>
            <a:pPr indent="-342900" lvl="0" marL="457200" rtl="0" algn="l">
              <a:spcBef>
                <a:spcPts val="1000"/>
              </a:spcBef>
              <a:spcAft>
                <a:spcPts val="0"/>
              </a:spcAft>
              <a:buSzPts val="1800"/>
              <a:buChar char="●"/>
            </a:pPr>
            <a:r>
              <a:rPr lang="en"/>
              <a:t>Each complaint is unique. There could be up to three Decision-Makers for one complaint:</a:t>
            </a:r>
            <a:endParaRPr/>
          </a:p>
          <a:p>
            <a:pPr indent="-336550" lvl="1" marL="914400" rtl="0" algn="l">
              <a:spcBef>
                <a:spcPts val="1000"/>
              </a:spcBef>
              <a:spcAft>
                <a:spcPts val="0"/>
              </a:spcAft>
              <a:buSzPts val="1700"/>
              <a:buChar char="○"/>
            </a:pPr>
            <a:r>
              <a:rPr lang="en" sz="1700"/>
              <a:t>Dismissal appeal Decision-Maker</a:t>
            </a:r>
            <a:endParaRPr sz="1700"/>
          </a:p>
          <a:p>
            <a:pPr indent="-336550" lvl="1" marL="914400" rtl="0" algn="l">
              <a:spcBef>
                <a:spcPts val="1000"/>
              </a:spcBef>
              <a:spcAft>
                <a:spcPts val="0"/>
              </a:spcAft>
              <a:buSzPts val="1700"/>
              <a:buChar char="○"/>
            </a:pPr>
            <a:r>
              <a:rPr lang="en" sz="1700"/>
              <a:t>Live-Hearing Decision-Maker</a:t>
            </a:r>
            <a:endParaRPr sz="1700"/>
          </a:p>
          <a:p>
            <a:pPr indent="-336550" lvl="1" marL="914400" rtl="0" algn="l">
              <a:spcBef>
                <a:spcPts val="1000"/>
              </a:spcBef>
              <a:spcAft>
                <a:spcPts val="0"/>
              </a:spcAft>
              <a:buSzPts val="1700"/>
              <a:buChar char="○"/>
            </a:pPr>
            <a:r>
              <a:rPr lang="en" sz="1700"/>
              <a:t>Determination Appeal Decision-Maker</a:t>
            </a:r>
            <a:endParaRPr sz="1700"/>
          </a:p>
          <a:p>
            <a:pPr indent="-342900" lvl="0" marL="457200" rtl="0" algn="l">
              <a:spcBef>
                <a:spcPts val="1000"/>
              </a:spcBef>
              <a:spcAft>
                <a:spcPts val="1000"/>
              </a:spcAft>
              <a:buSzPts val="1800"/>
              <a:buChar char="●"/>
            </a:pPr>
            <a:r>
              <a:rPr lang="en"/>
              <a:t>Having a separate Decision-Maker each step ensures that the decision(s) was determined based on fact, was made by exercising independent judgment, and was free from bias.</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4" name="Shape 344"/>
        <p:cNvGrpSpPr/>
        <p:nvPr/>
      </p:nvGrpSpPr>
      <p:grpSpPr>
        <a:xfrm>
          <a:off x="0" y="0"/>
          <a:ext cx="0" cy="0"/>
          <a:chOff x="0" y="0"/>
          <a:chExt cx="0" cy="0"/>
        </a:xfrm>
      </p:grpSpPr>
      <p:sp>
        <p:nvSpPr>
          <p:cNvPr id="345" name="Google Shape;345;p61"/>
          <p:cNvSpPr txBox="1"/>
          <p:nvPr>
            <p:ph type="title"/>
          </p:nvPr>
        </p:nvSpPr>
        <p:spPr>
          <a:xfrm>
            <a:off x="3906000" y="1054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Appeal Decision-Maker</a:t>
            </a:r>
            <a:endParaRPr/>
          </a:p>
        </p:txBody>
      </p:sp>
      <p:sp>
        <p:nvSpPr>
          <p:cNvPr id="346" name="Google Shape;346;p61"/>
          <p:cNvSpPr txBox="1"/>
          <p:nvPr>
            <p:ph idx="1" type="body"/>
          </p:nvPr>
        </p:nvSpPr>
        <p:spPr>
          <a:xfrm>
            <a:off x="311700" y="7871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There is only ONE appeal process, regardless of the type (dismissal or determination).</a:t>
            </a:r>
            <a:endParaRPr/>
          </a:p>
          <a:p>
            <a:pPr indent="-342900" lvl="0" marL="457200" rtl="0" algn="l">
              <a:spcBef>
                <a:spcPts val="1000"/>
              </a:spcBef>
              <a:spcAft>
                <a:spcPts val="0"/>
              </a:spcAft>
              <a:buSzPts val="1800"/>
              <a:buChar char="●"/>
            </a:pPr>
            <a:r>
              <a:rPr lang="en"/>
              <a:t>As stated, an appeal must be based on:</a:t>
            </a:r>
            <a:endParaRPr/>
          </a:p>
          <a:p>
            <a:pPr indent="-323850" lvl="1" marL="914400" rtl="0" algn="l">
              <a:spcBef>
                <a:spcPts val="1000"/>
              </a:spcBef>
              <a:spcAft>
                <a:spcPts val="0"/>
              </a:spcAft>
              <a:buSzPts val="1500"/>
              <a:buChar char="○"/>
            </a:pPr>
            <a:r>
              <a:rPr lang="en" sz="1500"/>
              <a:t>Procedural irregularity that affected the outcome of the matter;</a:t>
            </a:r>
            <a:endParaRPr sz="1500"/>
          </a:p>
          <a:p>
            <a:pPr indent="-323850" lvl="1" marL="914400" rtl="0" algn="l">
              <a:spcBef>
                <a:spcPts val="1000"/>
              </a:spcBef>
              <a:spcAft>
                <a:spcPts val="0"/>
              </a:spcAft>
              <a:buSzPts val="1500"/>
              <a:buChar char="○"/>
            </a:pPr>
            <a:r>
              <a:rPr lang="en" sz="1500"/>
              <a:t>New evidence that was not reasonably available at the time the determination regarding responsibility or dismissal was made, that could affect the outcome of the matter;</a:t>
            </a:r>
            <a:endParaRPr sz="1500"/>
          </a:p>
          <a:p>
            <a:pPr indent="-323850" lvl="1" marL="914400" rtl="0" algn="l">
              <a:spcBef>
                <a:spcPts val="1000"/>
              </a:spcBef>
              <a:spcAft>
                <a:spcPts val="0"/>
              </a:spcAft>
              <a:buSzPts val="1500"/>
              <a:buChar char="○"/>
            </a:pPr>
            <a:r>
              <a:rPr lang="en" sz="1500"/>
              <a:t>The Title IX Coordinator, investigator(s), or hearing officer(s) had a conflict of interest or bias that affected the outcome of the matter</a:t>
            </a:r>
            <a:endParaRPr sz="1500"/>
          </a:p>
          <a:p>
            <a:pPr indent="-342900" lvl="0" marL="457200" rtl="0" algn="l">
              <a:spcBef>
                <a:spcPts val="1000"/>
              </a:spcBef>
              <a:spcAft>
                <a:spcPts val="1000"/>
              </a:spcAft>
              <a:buSzPts val="1800"/>
              <a:buChar char="●"/>
            </a:pPr>
            <a:r>
              <a:rPr lang="en"/>
              <a:t>It is your responsibility as the Appeal Decision-Maker to review the appeal and issue a written decision.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969425" y="95650"/>
            <a:ext cx="4838400" cy="592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a:t>Meaning of Prong 2</a:t>
            </a:r>
            <a:endParaRPr/>
          </a:p>
        </p:txBody>
      </p:sp>
      <p:sp>
        <p:nvSpPr>
          <p:cNvPr id="79" name="Google Shape;79;p17"/>
          <p:cNvSpPr txBox="1"/>
          <p:nvPr>
            <p:ph idx="1" type="body"/>
          </p:nvPr>
        </p:nvSpPr>
        <p:spPr>
          <a:xfrm>
            <a:off x="287125" y="889525"/>
            <a:ext cx="8520600" cy="35490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SzPts val="1400"/>
              <a:buChar char="●"/>
            </a:pPr>
            <a:r>
              <a:rPr lang="en" sz="1400"/>
              <a:t>Unwelcome conduct determined by a reasonable person to be so severe, pervasive, and objectively offensive that it effectively denies a person equal access to the recipient’s education program or activity.</a:t>
            </a:r>
            <a:endParaRPr sz="1400"/>
          </a:p>
          <a:p>
            <a:pPr indent="-311150" lvl="1" marL="914400" rtl="0" algn="l">
              <a:lnSpc>
                <a:spcPct val="115000"/>
              </a:lnSpc>
              <a:spcBef>
                <a:spcPts val="1000"/>
              </a:spcBef>
              <a:spcAft>
                <a:spcPts val="0"/>
              </a:spcAft>
              <a:buSzPts val="1300"/>
              <a:buChar char="●"/>
            </a:pPr>
            <a:r>
              <a:rPr b="1" lang="en" sz="1300" u="sng"/>
              <a:t>Third Party</a:t>
            </a:r>
            <a:r>
              <a:rPr b="1" lang="en" sz="1300"/>
              <a:t> - </a:t>
            </a:r>
            <a:r>
              <a:rPr lang="en" sz="1300"/>
              <a:t>Sexual conduct which is welcomed and reciprocated but creates a hostile environment for others.</a:t>
            </a:r>
            <a:endParaRPr sz="1300"/>
          </a:p>
          <a:p>
            <a:pPr indent="-311150" lvl="1" marL="914400" rtl="0" algn="l">
              <a:lnSpc>
                <a:spcPct val="115000"/>
              </a:lnSpc>
              <a:spcBef>
                <a:spcPts val="1000"/>
              </a:spcBef>
              <a:spcAft>
                <a:spcPts val="0"/>
              </a:spcAft>
              <a:buSzPts val="1300"/>
              <a:buChar char="●"/>
            </a:pPr>
            <a:r>
              <a:rPr b="1" lang="en" sz="1300" u="sng"/>
              <a:t>Sexual Favoritism</a:t>
            </a:r>
            <a:r>
              <a:rPr b="1" lang="en" sz="1300"/>
              <a:t> -</a:t>
            </a:r>
            <a:r>
              <a:rPr lang="en" sz="1300"/>
              <a:t> Sexual conduct that is welcomed and reciprocated, but results in unfair treatment of others.</a:t>
            </a:r>
            <a:endParaRPr sz="1300"/>
          </a:p>
          <a:p>
            <a:pPr indent="-311150" lvl="1" marL="914400" rtl="0" algn="l">
              <a:lnSpc>
                <a:spcPct val="115000"/>
              </a:lnSpc>
              <a:spcBef>
                <a:spcPts val="1000"/>
              </a:spcBef>
              <a:spcAft>
                <a:spcPts val="0"/>
              </a:spcAft>
              <a:buSzPts val="1300"/>
              <a:buChar char="●"/>
            </a:pPr>
            <a:r>
              <a:rPr b="1" lang="en" sz="1300" u="sng"/>
              <a:t>Sex-Based</a:t>
            </a:r>
            <a:r>
              <a:rPr b="1" lang="en" sz="1300"/>
              <a:t> -</a:t>
            </a:r>
            <a:r>
              <a:rPr lang="en" sz="1300"/>
              <a:t> Any harassing conduct which is based on gender can constitute sexual harassment.</a:t>
            </a:r>
            <a:endParaRPr sz="1300"/>
          </a:p>
          <a:p>
            <a:pPr indent="-311150" lvl="1" marL="914400" rtl="0" algn="l">
              <a:lnSpc>
                <a:spcPct val="115000"/>
              </a:lnSpc>
              <a:spcBef>
                <a:spcPts val="1000"/>
              </a:spcBef>
              <a:spcAft>
                <a:spcPts val="0"/>
              </a:spcAft>
              <a:buSzPts val="1300"/>
              <a:buChar char="●"/>
            </a:pPr>
            <a:r>
              <a:rPr b="1" lang="en" sz="1300" u="sng"/>
              <a:t>Hostile Environment</a:t>
            </a:r>
            <a:r>
              <a:rPr b="1" lang="en" sz="1300"/>
              <a:t> -</a:t>
            </a:r>
            <a:r>
              <a:rPr lang="en" sz="1300"/>
              <a:t> Jokes, images, posters, slurs, derogatory comments, etc. that involve sexual content.</a:t>
            </a:r>
            <a:endParaRPr sz="1300"/>
          </a:p>
          <a:p>
            <a:pPr indent="-317500" lvl="0" marL="457200" rtl="0" algn="l">
              <a:lnSpc>
                <a:spcPct val="115000"/>
              </a:lnSpc>
              <a:spcBef>
                <a:spcPts val="1000"/>
              </a:spcBef>
              <a:spcAft>
                <a:spcPts val="1000"/>
              </a:spcAft>
              <a:buSzPts val="1400"/>
              <a:buChar char="●"/>
            </a:pPr>
            <a:r>
              <a:rPr lang="en" sz="1400"/>
              <a:t>This behavior is so frequent or serious that it effectively denies a person equal access to the educational program or activity.</a:t>
            </a:r>
            <a:endParaRPr sz="1400"/>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62"/>
          <p:cNvSpPr txBox="1"/>
          <p:nvPr>
            <p:ph type="title"/>
          </p:nvPr>
        </p:nvSpPr>
        <p:spPr>
          <a:xfrm>
            <a:off x="3863325" y="958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 Appeal Process</a:t>
            </a:r>
            <a:endParaRPr/>
          </a:p>
        </p:txBody>
      </p:sp>
      <p:sp>
        <p:nvSpPr>
          <p:cNvPr id="352" name="Google Shape;352;p62"/>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Once the reporting parties have been notified of either the dismissal or of the determination of responsibility, they have five (5) calendar days to file an appeal.</a:t>
            </a:r>
            <a:endParaRPr/>
          </a:p>
          <a:p>
            <a:pPr indent="-342900" lvl="0" marL="457200" rtl="0" algn="l">
              <a:spcBef>
                <a:spcPts val="1000"/>
              </a:spcBef>
              <a:spcAft>
                <a:spcPts val="0"/>
              </a:spcAft>
              <a:buSzPts val="1800"/>
              <a:buChar char="●"/>
            </a:pPr>
            <a:r>
              <a:rPr lang="en"/>
              <a:t>If an appeal has been filed, then the parties involved, and their advisors, must be notified, simultaneously.</a:t>
            </a:r>
            <a:endParaRPr/>
          </a:p>
          <a:p>
            <a:pPr indent="-342900" lvl="0" marL="457200" rtl="0" algn="l">
              <a:spcBef>
                <a:spcPts val="1000"/>
              </a:spcBef>
              <a:spcAft>
                <a:spcPts val="1000"/>
              </a:spcAft>
              <a:buSzPts val="1800"/>
              <a:buChar char="●"/>
            </a:pPr>
            <a:r>
              <a:rPr lang="en"/>
              <a:t>When all have been notified, the parties have five (5) calendar days to submit a statement in either support of, or challenging, either the dismissal or determination.</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6" name="Shape 356"/>
        <p:cNvGrpSpPr/>
        <p:nvPr/>
      </p:nvGrpSpPr>
      <p:grpSpPr>
        <a:xfrm>
          <a:off x="0" y="0"/>
          <a:ext cx="0" cy="0"/>
          <a:chOff x="0" y="0"/>
          <a:chExt cx="0" cy="0"/>
        </a:xfrm>
      </p:grpSpPr>
      <p:sp>
        <p:nvSpPr>
          <p:cNvPr id="357" name="Google Shape;357;p63"/>
          <p:cNvSpPr txBox="1"/>
          <p:nvPr>
            <p:ph type="title"/>
          </p:nvPr>
        </p:nvSpPr>
        <p:spPr>
          <a:xfrm>
            <a:off x="3819925" y="1532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 Appeal Process Continued</a:t>
            </a:r>
            <a:endParaRPr/>
          </a:p>
        </p:txBody>
      </p:sp>
      <p:sp>
        <p:nvSpPr>
          <p:cNvPr id="358" name="Google Shape;358;p63"/>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As the Appeal Decision-Maker, you must give all parties an equal opportunity to submit their statements.</a:t>
            </a:r>
            <a:endParaRPr/>
          </a:p>
          <a:p>
            <a:pPr indent="-342900" lvl="0" marL="457200" rtl="0" algn="l">
              <a:spcBef>
                <a:spcPts val="1000"/>
              </a:spcBef>
              <a:spcAft>
                <a:spcPts val="0"/>
              </a:spcAft>
              <a:buSzPts val="1800"/>
              <a:buChar char="●"/>
            </a:pPr>
            <a:r>
              <a:rPr lang="en"/>
              <a:t>Once the Appeal Decision-Maker has received the statements or the five (5) calendar days have passed, they will then conduct a review of the appeal.</a:t>
            </a:r>
            <a:endParaRPr/>
          </a:p>
          <a:p>
            <a:pPr indent="-342900" lvl="0" marL="457200" rtl="0" algn="l">
              <a:spcBef>
                <a:spcPts val="1000"/>
              </a:spcBef>
              <a:spcAft>
                <a:spcPts val="1000"/>
              </a:spcAft>
              <a:buSzPts val="1800"/>
              <a:buChar char="●"/>
            </a:pPr>
            <a:r>
              <a:rPr lang="en"/>
              <a:t>Within five (5) calendar days of receiving the statements from the parties involved or the deadline to submit a statement has expired, The Appeal Decision-Maker must issue a written decision to the parties involved and their advisors.</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2" name="Shape 362"/>
        <p:cNvGrpSpPr/>
        <p:nvPr/>
      </p:nvGrpSpPr>
      <p:grpSpPr>
        <a:xfrm>
          <a:off x="0" y="0"/>
          <a:ext cx="0" cy="0"/>
          <a:chOff x="0" y="0"/>
          <a:chExt cx="0" cy="0"/>
        </a:xfrm>
      </p:grpSpPr>
      <p:sp>
        <p:nvSpPr>
          <p:cNvPr id="363" name="Google Shape;363;p64"/>
          <p:cNvSpPr txBox="1"/>
          <p:nvPr>
            <p:ph type="title"/>
          </p:nvPr>
        </p:nvSpPr>
        <p:spPr>
          <a:xfrm>
            <a:off x="3834625" y="1054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 Review of Appeal</a:t>
            </a:r>
            <a:endParaRPr/>
          </a:p>
        </p:txBody>
      </p:sp>
      <p:sp>
        <p:nvSpPr>
          <p:cNvPr id="364" name="Google Shape;364;p64"/>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1000"/>
              </a:spcAft>
              <a:buSzPts val="1800"/>
              <a:buChar char="●"/>
            </a:pPr>
            <a:r>
              <a:rPr lang="en"/>
              <a:t>Per Title 4 - Chapter 8 - Section 13, “The review on appeal is limited to the record, except in appeals based on newly discovered evidence that could affect the outcome of the matter and that was not reasonably available at the time the determination regarding responsibility or dismissal was made. In such appeals, newly discovered evidence may be considered on appeal notwithstanding its absence from the record.”</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65"/>
          <p:cNvSpPr txBox="1"/>
          <p:nvPr>
            <p:ph type="title"/>
          </p:nvPr>
        </p:nvSpPr>
        <p:spPr>
          <a:xfrm>
            <a:off x="3844175" y="1953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500"/>
              <a:t>The Review of Appeal - Breakdown</a:t>
            </a:r>
            <a:endParaRPr sz="2500"/>
          </a:p>
        </p:txBody>
      </p:sp>
      <p:sp>
        <p:nvSpPr>
          <p:cNvPr id="370" name="Google Shape;370;p65"/>
          <p:cNvSpPr txBox="1"/>
          <p:nvPr>
            <p:ph idx="1" type="body"/>
          </p:nvPr>
        </p:nvSpPr>
        <p:spPr>
          <a:xfrm>
            <a:off x="268000" y="672400"/>
            <a:ext cx="8520600" cy="37179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Procedural irregularity or a Facilitator of the Title IX Grievance Procedure had a bias</a:t>
            </a:r>
            <a:endParaRPr sz="1600"/>
          </a:p>
          <a:p>
            <a:pPr indent="-311150" lvl="1" marL="914400" rtl="0" algn="l">
              <a:spcBef>
                <a:spcPts val="1000"/>
              </a:spcBef>
              <a:spcAft>
                <a:spcPts val="0"/>
              </a:spcAft>
              <a:buSzPts val="1300"/>
              <a:buChar char="●"/>
            </a:pPr>
            <a:r>
              <a:rPr lang="en" sz="1300"/>
              <a:t>Review of record only</a:t>
            </a:r>
            <a:endParaRPr sz="1300"/>
          </a:p>
          <a:p>
            <a:pPr indent="-311150" lvl="2" marL="1371600" rtl="0" algn="l">
              <a:spcBef>
                <a:spcPts val="1000"/>
              </a:spcBef>
              <a:spcAft>
                <a:spcPts val="0"/>
              </a:spcAft>
              <a:buSzPts val="1300"/>
              <a:buChar char="●"/>
            </a:pPr>
            <a:r>
              <a:rPr lang="en" sz="1300"/>
              <a:t>Investigative </a:t>
            </a:r>
            <a:r>
              <a:rPr lang="en" sz="1300"/>
              <a:t>Report</a:t>
            </a:r>
            <a:r>
              <a:rPr lang="en" sz="1300"/>
              <a:t> </a:t>
            </a:r>
            <a:endParaRPr sz="1300"/>
          </a:p>
          <a:p>
            <a:pPr indent="-311150" lvl="2" marL="1371600" rtl="0" algn="l">
              <a:spcBef>
                <a:spcPts val="1000"/>
              </a:spcBef>
              <a:spcAft>
                <a:spcPts val="0"/>
              </a:spcAft>
              <a:buSzPts val="1300"/>
              <a:buChar char="●"/>
            </a:pPr>
            <a:r>
              <a:rPr lang="en" sz="1300"/>
              <a:t>Transcript or recording of Live-Hearing</a:t>
            </a:r>
            <a:endParaRPr sz="1300"/>
          </a:p>
          <a:p>
            <a:pPr indent="-311150" lvl="2" marL="1371600" rtl="0" algn="l">
              <a:spcBef>
                <a:spcPts val="1000"/>
              </a:spcBef>
              <a:spcAft>
                <a:spcPts val="0"/>
              </a:spcAft>
              <a:buSzPts val="1300"/>
              <a:buChar char="●"/>
            </a:pPr>
            <a:r>
              <a:rPr lang="en" sz="1300"/>
              <a:t>Etc.</a:t>
            </a:r>
            <a:endParaRPr sz="1300"/>
          </a:p>
          <a:p>
            <a:pPr indent="-330200" lvl="0" marL="457200" rtl="0" algn="l">
              <a:spcBef>
                <a:spcPts val="1000"/>
              </a:spcBef>
              <a:spcAft>
                <a:spcPts val="0"/>
              </a:spcAft>
              <a:buSzPts val="1600"/>
              <a:buChar char="●"/>
            </a:pPr>
            <a:r>
              <a:rPr lang="en" sz="1600"/>
              <a:t>Appeals based on newly discovered evidence</a:t>
            </a:r>
            <a:endParaRPr sz="1600"/>
          </a:p>
          <a:p>
            <a:pPr indent="-311150" lvl="1" marL="914400" rtl="0" algn="l">
              <a:spcBef>
                <a:spcPts val="1000"/>
              </a:spcBef>
              <a:spcAft>
                <a:spcPts val="0"/>
              </a:spcAft>
              <a:buSzPts val="1300"/>
              <a:buChar char="●"/>
            </a:pPr>
            <a:r>
              <a:rPr lang="en" sz="1300"/>
              <a:t>Review of record</a:t>
            </a:r>
            <a:endParaRPr sz="1300"/>
          </a:p>
          <a:p>
            <a:pPr indent="-311150" lvl="1" marL="914400" rtl="0" algn="l">
              <a:spcBef>
                <a:spcPts val="1000"/>
              </a:spcBef>
              <a:spcAft>
                <a:spcPts val="0"/>
              </a:spcAft>
              <a:buSzPts val="1300"/>
              <a:buChar char="●"/>
            </a:pPr>
            <a:r>
              <a:rPr lang="en" sz="1300"/>
              <a:t>Evaluation of newly discovered evidence</a:t>
            </a:r>
            <a:endParaRPr sz="1300"/>
          </a:p>
          <a:p>
            <a:pPr indent="-311150" lvl="2" marL="1371600" rtl="0" algn="l">
              <a:spcBef>
                <a:spcPts val="1000"/>
              </a:spcBef>
              <a:spcAft>
                <a:spcPts val="0"/>
              </a:spcAft>
              <a:buSzPts val="1300"/>
              <a:buChar char="●"/>
            </a:pPr>
            <a:r>
              <a:rPr lang="en" sz="1300"/>
              <a:t>Is the newly discovered evidence</a:t>
            </a:r>
            <a:endParaRPr sz="1300"/>
          </a:p>
          <a:p>
            <a:pPr indent="-311150" lvl="2" marL="1371600" rtl="0" algn="l">
              <a:spcBef>
                <a:spcPts val="1600"/>
              </a:spcBef>
              <a:spcAft>
                <a:spcPts val="1000"/>
              </a:spcAft>
              <a:buSzPts val="1300"/>
              <a:buChar char="●"/>
            </a:pPr>
            <a:r>
              <a:rPr lang="en" sz="1300"/>
              <a:t>Based on the preponderance of the evidence, does the newly discovered evidence change the determination to dismiss the complaint / does it change the determination of responsibility.</a:t>
            </a:r>
            <a:endParaRPr sz="1300"/>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66"/>
          <p:cNvSpPr txBox="1"/>
          <p:nvPr>
            <p:ph type="title"/>
          </p:nvPr>
        </p:nvSpPr>
        <p:spPr>
          <a:xfrm>
            <a:off x="3834625" y="958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 Written Decision</a:t>
            </a:r>
            <a:endParaRPr/>
          </a:p>
        </p:txBody>
      </p:sp>
      <p:sp>
        <p:nvSpPr>
          <p:cNvPr id="376" name="Google Shape;376;p66"/>
          <p:cNvSpPr txBox="1"/>
          <p:nvPr>
            <p:ph idx="1" type="body"/>
          </p:nvPr>
        </p:nvSpPr>
        <p:spPr>
          <a:xfrm>
            <a:off x="311700" y="668575"/>
            <a:ext cx="8520600" cy="34164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sz="1300"/>
              <a:t>The written decision must include:</a:t>
            </a:r>
            <a:endParaRPr sz="1300"/>
          </a:p>
          <a:p>
            <a:pPr indent="-298450" lvl="1" marL="914400" rtl="0" algn="l">
              <a:spcBef>
                <a:spcPts val="1000"/>
              </a:spcBef>
              <a:spcAft>
                <a:spcPts val="0"/>
              </a:spcAft>
              <a:buSzPts val="1100"/>
              <a:buChar char="●"/>
            </a:pPr>
            <a:r>
              <a:rPr lang="en" sz="1100"/>
              <a:t>The result of the appeal</a:t>
            </a:r>
            <a:endParaRPr sz="1100"/>
          </a:p>
          <a:p>
            <a:pPr indent="-298450" lvl="1" marL="914400" rtl="0" algn="l">
              <a:spcBef>
                <a:spcPts val="1000"/>
              </a:spcBef>
              <a:spcAft>
                <a:spcPts val="0"/>
              </a:spcAft>
              <a:buSzPts val="1100"/>
              <a:buChar char="●"/>
            </a:pPr>
            <a:r>
              <a:rPr lang="en" sz="1100"/>
              <a:t>Rationale for the decision</a:t>
            </a:r>
            <a:endParaRPr sz="1100"/>
          </a:p>
          <a:p>
            <a:pPr indent="-311150" lvl="0" marL="457200" rtl="0" algn="l">
              <a:spcBef>
                <a:spcPts val="1000"/>
              </a:spcBef>
              <a:spcAft>
                <a:spcPts val="0"/>
              </a:spcAft>
              <a:buSzPts val="1300"/>
              <a:buChar char="●"/>
            </a:pPr>
            <a:r>
              <a:rPr lang="en" sz="1300"/>
              <a:t>The evidentiary standard of preponderance must be used in determining the result of the appeal.</a:t>
            </a:r>
            <a:endParaRPr sz="1300"/>
          </a:p>
          <a:p>
            <a:pPr indent="-298450" lvl="1" marL="914400" rtl="0" algn="l">
              <a:spcBef>
                <a:spcPts val="1000"/>
              </a:spcBef>
              <a:spcAft>
                <a:spcPts val="0"/>
              </a:spcAft>
              <a:buSzPts val="1100"/>
              <a:buChar char="●"/>
            </a:pPr>
            <a:r>
              <a:rPr lang="en" sz="1100"/>
              <a:t>Preponderance means the evidence establishes that it is more likely than not that the prohibited conduct occurred (I.e., 50% plus a feather).</a:t>
            </a:r>
            <a:endParaRPr sz="1100"/>
          </a:p>
          <a:p>
            <a:pPr indent="-311150" lvl="0" marL="457200" rtl="0" algn="l">
              <a:spcBef>
                <a:spcPts val="1000"/>
              </a:spcBef>
              <a:spcAft>
                <a:spcPts val="0"/>
              </a:spcAft>
              <a:buSzPts val="1300"/>
              <a:buChar char="●"/>
            </a:pPr>
            <a:r>
              <a:rPr lang="en" sz="1300"/>
              <a:t>If the appeal is approved, then the outcome is determined by the type of appeal.</a:t>
            </a:r>
            <a:endParaRPr sz="1300"/>
          </a:p>
          <a:p>
            <a:pPr indent="-298450" lvl="1" marL="914400" rtl="0" algn="l">
              <a:spcBef>
                <a:spcPts val="1000"/>
              </a:spcBef>
              <a:spcAft>
                <a:spcPts val="0"/>
              </a:spcAft>
              <a:buSzPts val="1100"/>
              <a:buChar char="●"/>
            </a:pPr>
            <a:r>
              <a:rPr lang="en" sz="1100"/>
              <a:t> If the Dismissal Appeal is approved, then the </a:t>
            </a:r>
            <a:r>
              <a:rPr lang="en" sz="1100"/>
              <a:t>Grievance</a:t>
            </a:r>
            <a:r>
              <a:rPr lang="en" sz="1100"/>
              <a:t> Procedure resumes</a:t>
            </a:r>
            <a:endParaRPr sz="1100"/>
          </a:p>
          <a:p>
            <a:pPr indent="-298450" lvl="1" marL="914400" rtl="0" algn="l">
              <a:spcBef>
                <a:spcPts val="1000"/>
              </a:spcBef>
              <a:spcAft>
                <a:spcPts val="0"/>
              </a:spcAft>
              <a:buSzPts val="1100"/>
              <a:buChar char="●"/>
            </a:pPr>
            <a:r>
              <a:rPr lang="en" sz="1100"/>
              <a:t>If the Determination Appeal is approved, then the determination of responsibility is overturned.</a:t>
            </a:r>
            <a:endParaRPr sz="1100"/>
          </a:p>
          <a:p>
            <a:pPr indent="-298450" lvl="2" marL="1371600" rtl="0" algn="l">
              <a:spcBef>
                <a:spcPts val="1000"/>
              </a:spcBef>
              <a:spcAft>
                <a:spcPts val="0"/>
              </a:spcAft>
              <a:buSzPts val="1100"/>
              <a:buChar char="●"/>
            </a:pPr>
            <a:r>
              <a:rPr lang="en" sz="1100"/>
              <a:t>I.e., If the respondent was not responsible it is overturned and they are now responsible, and vice versa.</a:t>
            </a:r>
            <a:endParaRPr sz="1100"/>
          </a:p>
          <a:p>
            <a:pPr indent="-298450" lvl="2" marL="1371600" rtl="0" algn="l">
              <a:spcBef>
                <a:spcPts val="1600"/>
              </a:spcBef>
              <a:spcAft>
                <a:spcPts val="1000"/>
              </a:spcAft>
              <a:buSzPts val="1100"/>
              <a:buChar char="●"/>
            </a:pPr>
            <a:r>
              <a:rPr lang="en" sz="1100"/>
              <a:t>If the respondent is now found responsible, then the Appeal Decision-Maker must state the sanctions and/or remedies issued (If Applicable).</a:t>
            </a:r>
            <a:endParaRPr sz="1100"/>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0" name="Shape 380"/>
        <p:cNvGrpSpPr/>
        <p:nvPr/>
      </p:nvGrpSpPr>
      <p:grpSpPr>
        <a:xfrm>
          <a:off x="0" y="0"/>
          <a:ext cx="0" cy="0"/>
          <a:chOff x="0" y="0"/>
          <a:chExt cx="0" cy="0"/>
        </a:xfrm>
      </p:grpSpPr>
      <p:sp>
        <p:nvSpPr>
          <p:cNvPr id="381" name="Google Shape;381;p67"/>
          <p:cNvSpPr/>
          <p:nvPr/>
        </p:nvSpPr>
        <p:spPr>
          <a:xfrm>
            <a:off x="306075" y="918225"/>
            <a:ext cx="1779000" cy="1071300"/>
          </a:xfrm>
          <a:prstGeom prst="roundRect">
            <a:avLst>
              <a:gd fmla="val 16667" name="adj"/>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88900" lvl="0" marL="0" rtl="0" algn="ctr">
              <a:spcBef>
                <a:spcPts val="0"/>
              </a:spcBef>
              <a:spcAft>
                <a:spcPts val="0"/>
              </a:spcAft>
              <a:buClr>
                <a:srgbClr val="001379"/>
              </a:buClr>
              <a:buSzPts val="1400"/>
              <a:buAutoNum type="arabicPeriod"/>
            </a:pPr>
            <a:r>
              <a:rPr lang="en">
                <a:solidFill>
                  <a:srgbClr val="001379"/>
                </a:solidFill>
              </a:rPr>
              <a:t>Appeal Filed within 5 calendar days</a:t>
            </a:r>
            <a:endParaRPr>
              <a:solidFill>
                <a:srgbClr val="001379"/>
              </a:solidFill>
            </a:endParaRPr>
          </a:p>
        </p:txBody>
      </p:sp>
      <p:sp>
        <p:nvSpPr>
          <p:cNvPr id="382" name="Google Shape;382;p67"/>
          <p:cNvSpPr/>
          <p:nvPr/>
        </p:nvSpPr>
        <p:spPr>
          <a:xfrm>
            <a:off x="6609375" y="927825"/>
            <a:ext cx="1645200" cy="1071300"/>
          </a:xfrm>
          <a:prstGeom prst="roundRect">
            <a:avLst>
              <a:gd fmla="val 16667" name="adj"/>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001379"/>
                </a:solidFill>
              </a:rPr>
              <a:t>3. Reporting parties submit their statements within 5 calendar days</a:t>
            </a:r>
            <a:endParaRPr>
              <a:solidFill>
                <a:srgbClr val="001379"/>
              </a:solidFill>
            </a:endParaRPr>
          </a:p>
        </p:txBody>
      </p:sp>
      <p:sp>
        <p:nvSpPr>
          <p:cNvPr id="383" name="Google Shape;383;p67"/>
          <p:cNvSpPr/>
          <p:nvPr/>
        </p:nvSpPr>
        <p:spPr>
          <a:xfrm>
            <a:off x="3318975" y="927825"/>
            <a:ext cx="1645200" cy="1071300"/>
          </a:xfrm>
          <a:prstGeom prst="roundRect">
            <a:avLst>
              <a:gd fmla="val 16667" name="adj"/>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001379"/>
                </a:solidFill>
              </a:rPr>
              <a:t>2. Reporting parties and Advisors notified of filed appeal</a:t>
            </a:r>
            <a:endParaRPr>
              <a:solidFill>
                <a:srgbClr val="001379"/>
              </a:solidFill>
            </a:endParaRPr>
          </a:p>
        </p:txBody>
      </p:sp>
      <p:sp>
        <p:nvSpPr>
          <p:cNvPr id="384" name="Google Shape;384;p67"/>
          <p:cNvSpPr/>
          <p:nvPr/>
        </p:nvSpPr>
        <p:spPr>
          <a:xfrm>
            <a:off x="306075" y="2571750"/>
            <a:ext cx="1645200" cy="1071300"/>
          </a:xfrm>
          <a:prstGeom prst="roundRect">
            <a:avLst>
              <a:gd fmla="val 16667" name="adj"/>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001379"/>
                </a:solidFill>
              </a:rPr>
              <a:t>6. Written decision issued to all, simultaneously</a:t>
            </a:r>
            <a:endParaRPr>
              <a:solidFill>
                <a:srgbClr val="001379"/>
              </a:solidFill>
            </a:endParaRPr>
          </a:p>
        </p:txBody>
      </p:sp>
      <p:sp>
        <p:nvSpPr>
          <p:cNvPr id="385" name="Google Shape;385;p67"/>
          <p:cNvSpPr/>
          <p:nvPr/>
        </p:nvSpPr>
        <p:spPr>
          <a:xfrm>
            <a:off x="3318975" y="2571750"/>
            <a:ext cx="1645200" cy="1071300"/>
          </a:xfrm>
          <a:prstGeom prst="roundRect">
            <a:avLst>
              <a:gd fmla="val 16667" name="adj"/>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001379"/>
                </a:solidFill>
              </a:rPr>
              <a:t>5. Review of appeal and written decision initiated</a:t>
            </a:r>
            <a:endParaRPr>
              <a:solidFill>
                <a:srgbClr val="001379"/>
              </a:solidFill>
            </a:endParaRPr>
          </a:p>
        </p:txBody>
      </p:sp>
      <p:sp>
        <p:nvSpPr>
          <p:cNvPr id="386" name="Google Shape;386;p67"/>
          <p:cNvSpPr/>
          <p:nvPr/>
        </p:nvSpPr>
        <p:spPr>
          <a:xfrm>
            <a:off x="6702425" y="2571750"/>
            <a:ext cx="1645200" cy="1071300"/>
          </a:xfrm>
          <a:prstGeom prst="roundRect">
            <a:avLst>
              <a:gd fmla="val 16667" name="adj"/>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001379"/>
                </a:solidFill>
              </a:rPr>
              <a:t>4. Statements Received or 5 calendar days have passed</a:t>
            </a:r>
            <a:endParaRPr>
              <a:solidFill>
                <a:srgbClr val="001379"/>
              </a:solidFill>
            </a:endParaRPr>
          </a:p>
        </p:txBody>
      </p:sp>
      <p:sp>
        <p:nvSpPr>
          <p:cNvPr id="387" name="Google Shape;387;p67"/>
          <p:cNvSpPr/>
          <p:nvPr/>
        </p:nvSpPr>
        <p:spPr>
          <a:xfrm>
            <a:off x="1884275" y="1348725"/>
            <a:ext cx="1645200" cy="229500"/>
          </a:xfrm>
          <a:prstGeom prst="mathMinus">
            <a:avLst>
              <a:gd fmla="val 23520" name="adj1"/>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8" name="Google Shape;388;p67"/>
          <p:cNvSpPr/>
          <p:nvPr/>
        </p:nvSpPr>
        <p:spPr>
          <a:xfrm>
            <a:off x="4686775" y="1415600"/>
            <a:ext cx="2219100" cy="162600"/>
          </a:xfrm>
          <a:prstGeom prst="mathMinus">
            <a:avLst>
              <a:gd fmla="val 29427" name="adj1"/>
            </a:avLst>
          </a:prstGeom>
          <a:solidFill>
            <a:srgbClr val="000000"/>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67"/>
          <p:cNvSpPr/>
          <p:nvPr/>
        </p:nvSpPr>
        <p:spPr>
          <a:xfrm>
            <a:off x="7393725" y="1023450"/>
            <a:ext cx="76500" cy="2525100"/>
          </a:xfrm>
          <a:prstGeom prst="mathMinus">
            <a:avLst>
              <a:gd fmla="val 23520" name="adj1"/>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67"/>
          <p:cNvSpPr/>
          <p:nvPr/>
        </p:nvSpPr>
        <p:spPr>
          <a:xfrm>
            <a:off x="4629400" y="3079875"/>
            <a:ext cx="2381700" cy="162600"/>
          </a:xfrm>
          <a:prstGeom prst="mathMinus">
            <a:avLst>
              <a:gd fmla="val 41174" name="adj1"/>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67"/>
          <p:cNvSpPr/>
          <p:nvPr/>
        </p:nvSpPr>
        <p:spPr>
          <a:xfrm>
            <a:off x="1712100" y="3079875"/>
            <a:ext cx="1865100" cy="162600"/>
          </a:xfrm>
          <a:prstGeom prst="mathMinus">
            <a:avLst>
              <a:gd fmla="val 23520" name="adj1"/>
            </a:avLst>
          </a:prstGeom>
          <a:solidFill>
            <a:srgbClr val="000000"/>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5" name="Shape 395"/>
        <p:cNvGrpSpPr/>
        <p:nvPr/>
      </p:nvGrpSpPr>
      <p:grpSpPr>
        <a:xfrm>
          <a:off x="0" y="0"/>
          <a:ext cx="0" cy="0"/>
          <a:chOff x="0" y="0"/>
          <a:chExt cx="0" cy="0"/>
        </a:xfrm>
      </p:grpSpPr>
      <p:sp>
        <p:nvSpPr>
          <p:cNvPr id="396" name="Google Shape;396;p68"/>
          <p:cNvSpPr txBox="1"/>
          <p:nvPr>
            <p:ph type="title"/>
          </p:nvPr>
        </p:nvSpPr>
        <p:spPr>
          <a:xfrm>
            <a:off x="3839050" y="1532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600"/>
              <a:t>The Live-Hearing Decision-Maker</a:t>
            </a:r>
            <a:endParaRPr sz="2600"/>
          </a:p>
        </p:txBody>
      </p:sp>
      <p:sp>
        <p:nvSpPr>
          <p:cNvPr id="397" name="Google Shape;397;p68"/>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The Decision-Maker is responsible for:</a:t>
            </a:r>
            <a:endParaRPr/>
          </a:p>
          <a:p>
            <a:pPr indent="-336550" lvl="1" marL="914400" rtl="0" algn="l">
              <a:spcBef>
                <a:spcPts val="1000"/>
              </a:spcBef>
              <a:spcAft>
                <a:spcPts val="0"/>
              </a:spcAft>
              <a:buSzPts val="1700"/>
              <a:buChar char="○"/>
            </a:pPr>
            <a:r>
              <a:rPr lang="en" sz="1700"/>
              <a:t>Conducting the Live-Hearing</a:t>
            </a:r>
            <a:endParaRPr sz="1700"/>
          </a:p>
          <a:p>
            <a:pPr indent="-336550" lvl="1" marL="914400" rtl="0" algn="l">
              <a:spcBef>
                <a:spcPts val="1000"/>
              </a:spcBef>
              <a:spcAft>
                <a:spcPts val="0"/>
              </a:spcAft>
              <a:buSzPts val="1700"/>
              <a:buChar char="○"/>
            </a:pPr>
            <a:r>
              <a:rPr lang="en" sz="1700"/>
              <a:t>Facilitating the Cross-Examination</a:t>
            </a:r>
            <a:endParaRPr sz="1700"/>
          </a:p>
          <a:p>
            <a:pPr indent="-336550" lvl="1" marL="914400" rtl="0" algn="l">
              <a:spcBef>
                <a:spcPts val="1000"/>
              </a:spcBef>
              <a:spcAft>
                <a:spcPts val="0"/>
              </a:spcAft>
              <a:buSzPts val="1700"/>
              <a:buChar char="○"/>
            </a:pPr>
            <a:r>
              <a:rPr lang="en" sz="1700"/>
              <a:t>Objectively evaluating the relevance of questions and evidence</a:t>
            </a:r>
            <a:endParaRPr sz="1700"/>
          </a:p>
          <a:p>
            <a:pPr indent="-336550" lvl="1" marL="914400" rtl="0" algn="l">
              <a:spcBef>
                <a:spcPts val="1600"/>
              </a:spcBef>
              <a:spcAft>
                <a:spcPts val="1000"/>
              </a:spcAft>
              <a:buSzPts val="1700"/>
              <a:buChar char="○"/>
            </a:pPr>
            <a:r>
              <a:rPr lang="en" sz="1700"/>
              <a:t>Issues the written determination</a:t>
            </a:r>
            <a:endParaRPr sz="1700"/>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1" name="Shape 401"/>
        <p:cNvGrpSpPr/>
        <p:nvPr/>
      </p:nvGrpSpPr>
      <p:grpSpPr>
        <a:xfrm>
          <a:off x="0" y="0"/>
          <a:ext cx="0" cy="0"/>
          <a:chOff x="0" y="0"/>
          <a:chExt cx="0" cy="0"/>
        </a:xfrm>
      </p:grpSpPr>
      <p:sp>
        <p:nvSpPr>
          <p:cNvPr id="402" name="Google Shape;402;p69"/>
          <p:cNvSpPr txBox="1"/>
          <p:nvPr>
            <p:ph type="title"/>
          </p:nvPr>
        </p:nvSpPr>
        <p:spPr>
          <a:xfrm>
            <a:off x="3978100" y="958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 Live-Hearing</a:t>
            </a:r>
            <a:endParaRPr/>
          </a:p>
        </p:txBody>
      </p:sp>
      <p:sp>
        <p:nvSpPr>
          <p:cNvPr id="403" name="Google Shape;403;p69"/>
          <p:cNvSpPr txBox="1"/>
          <p:nvPr>
            <p:ph idx="1" type="body"/>
          </p:nvPr>
        </p:nvSpPr>
        <p:spPr>
          <a:xfrm>
            <a:off x="311700" y="668575"/>
            <a:ext cx="8520600" cy="34164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Char char="●"/>
            </a:pPr>
            <a:r>
              <a:rPr lang="en" sz="1700"/>
              <a:t>The Decision-Maker is responsible for scheduling the Live-Hearing</a:t>
            </a:r>
            <a:endParaRPr sz="1700"/>
          </a:p>
          <a:p>
            <a:pPr indent="-323850" lvl="1" marL="914400" rtl="0" algn="l">
              <a:spcBef>
                <a:spcPts val="1000"/>
              </a:spcBef>
              <a:spcAft>
                <a:spcPts val="0"/>
              </a:spcAft>
              <a:buSzPts val="1500"/>
              <a:buChar char="●"/>
            </a:pPr>
            <a:r>
              <a:rPr lang="en" sz="1500"/>
              <a:t>Remember, the Live-Hearing can not take place before ten (10) days have passed since the reporting parties and advisors have received the Investigative Report.</a:t>
            </a:r>
            <a:endParaRPr sz="1500"/>
          </a:p>
          <a:p>
            <a:pPr indent="-323850" lvl="1" marL="914400" rtl="0" algn="l">
              <a:spcBef>
                <a:spcPts val="1000"/>
              </a:spcBef>
              <a:spcAft>
                <a:spcPts val="0"/>
              </a:spcAft>
              <a:buSzPts val="1500"/>
              <a:buChar char="●"/>
            </a:pPr>
            <a:r>
              <a:rPr lang="en" sz="1500"/>
              <a:t>Written notice of the date, time, location, participants, and purpose of all scheduled meetings or hearings must be provided to all the reporting parties, their advisors, and witnesses.</a:t>
            </a:r>
            <a:endParaRPr sz="1500"/>
          </a:p>
          <a:p>
            <a:pPr indent="-336550" lvl="0" marL="457200" rtl="0" algn="l">
              <a:spcBef>
                <a:spcPts val="1000"/>
              </a:spcBef>
              <a:spcAft>
                <a:spcPts val="0"/>
              </a:spcAft>
              <a:buSzPts val="1700"/>
              <a:buChar char="●"/>
            </a:pPr>
            <a:r>
              <a:rPr lang="en" sz="1700"/>
              <a:t>As stated in the Grievance Procedure Slides, the reporting parties MUST have an advisor. If they do not have an </a:t>
            </a:r>
            <a:r>
              <a:rPr lang="en" sz="1700"/>
              <a:t>advisor</a:t>
            </a:r>
            <a:r>
              <a:rPr lang="en" sz="1700"/>
              <a:t>, then one must be provided.</a:t>
            </a:r>
            <a:endParaRPr sz="1700"/>
          </a:p>
          <a:p>
            <a:pPr indent="-336550" lvl="0" marL="457200" rtl="0" algn="l">
              <a:spcBef>
                <a:spcPts val="1000"/>
              </a:spcBef>
              <a:spcAft>
                <a:spcPts val="0"/>
              </a:spcAft>
              <a:buSzPts val="1700"/>
              <a:buChar char="●"/>
            </a:pPr>
            <a:r>
              <a:rPr lang="en" sz="1700"/>
              <a:t>The live hearing will be </a:t>
            </a:r>
            <a:r>
              <a:rPr lang="en" sz="1700"/>
              <a:t>held</a:t>
            </a:r>
            <a:r>
              <a:rPr lang="en" sz="1700"/>
              <a:t> virtually, with the reporting parties in separate rooms.</a:t>
            </a:r>
            <a:endParaRPr sz="1700"/>
          </a:p>
          <a:p>
            <a:pPr indent="-323850" lvl="1" marL="914400" rtl="0" algn="l">
              <a:spcBef>
                <a:spcPts val="1600"/>
              </a:spcBef>
              <a:spcAft>
                <a:spcPts val="1000"/>
              </a:spcAft>
              <a:buSzPts val="1500"/>
              <a:buChar char="●"/>
            </a:pPr>
            <a:r>
              <a:rPr lang="en" sz="1500"/>
              <a:t>All participants involved in the Live-Hearing MUST always see and hear each other.</a:t>
            </a:r>
            <a:endParaRPr sz="1500"/>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7" name="Shape 407"/>
        <p:cNvGrpSpPr/>
        <p:nvPr/>
      </p:nvGrpSpPr>
      <p:grpSpPr>
        <a:xfrm>
          <a:off x="0" y="0"/>
          <a:ext cx="0" cy="0"/>
          <a:chOff x="0" y="0"/>
          <a:chExt cx="0" cy="0"/>
        </a:xfrm>
      </p:grpSpPr>
      <p:sp>
        <p:nvSpPr>
          <p:cNvPr id="408" name="Google Shape;408;p70"/>
          <p:cNvSpPr txBox="1"/>
          <p:nvPr>
            <p:ph type="title"/>
          </p:nvPr>
        </p:nvSpPr>
        <p:spPr>
          <a:xfrm>
            <a:off x="3805925" y="1054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 Live-Hearing Continued</a:t>
            </a:r>
            <a:endParaRPr/>
          </a:p>
        </p:txBody>
      </p:sp>
      <p:sp>
        <p:nvSpPr>
          <p:cNvPr id="409" name="Google Shape;409;p70"/>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Char char="●"/>
            </a:pPr>
            <a:r>
              <a:rPr lang="en" sz="1700"/>
              <a:t>It is the responsibility of the Decision-maker to coordinate with OTS to prepare the rooms with the necessary technology to facilitate the virtual LIve-Hearing.</a:t>
            </a:r>
            <a:endParaRPr sz="1700"/>
          </a:p>
          <a:p>
            <a:pPr indent="-323850" lvl="1" marL="914400" rtl="0" algn="l">
              <a:spcBef>
                <a:spcPts val="1000"/>
              </a:spcBef>
              <a:spcAft>
                <a:spcPts val="0"/>
              </a:spcAft>
              <a:buSzPts val="1500"/>
              <a:buChar char="●"/>
            </a:pPr>
            <a:r>
              <a:rPr lang="en" sz="1500"/>
              <a:t>Additionally, if the Decision-Maker needs training, then they will coordinate with OTS to receive such training.</a:t>
            </a:r>
            <a:endParaRPr sz="1500"/>
          </a:p>
          <a:p>
            <a:pPr indent="-336550" lvl="0" marL="457200" rtl="0" algn="l">
              <a:spcBef>
                <a:spcPts val="1000"/>
              </a:spcBef>
              <a:spcAft>
                <a:spcPts val="0"/>
              </a:spcAft>
              <a:buSzPts val="1700"/>
              <a:buChar char="●"/>
            </a:pPr>
            <a:r>
              <a:rPr lang="en" sz="1700"/>
              <a:t>The Live-Hearing must be recorded or transcribed.</a:t>
            </a:r>
            <a:endParaRPr sz="1700"/>
          </a:p>
          <a:p>
            <a:pPr indent="-336550" lvl="0" marL="457200" rtl="0" algn="l">
              <a:spcBef>
                <a:spcPts val="1000"/>
              </a:spcBef>
              <a:spcAft>
                <a:spcPts val="0"/>
              </a:spcAft>
              <a:buSzPts val="1700"/>
              <a:buChar char="●"/>
            </a:pPr>
            <a:r>
              <a:rPr lang="en" sz="1700"/>
              <a:t>The audio recording, audiovisual recording, or transcript will be made available to the parties for inspection and review.</a:t>
            </a:r>
            <a:endParaRPr sz="1700"/>
          </a:p>
          <a:p>
            <a:pPr indent="-336550" lvl="0" marL="457200" rtl="0" algn="l">
              <a:spcBef>
                <a:spcPts val="1000"/>
              </a:spcBef>
              <a:spcAft>
                <a:spcPts val="1000"/>
              </a:spcAft>
              <a:buSzPts val="1700"/>
              <a:buChar char="●"/>
            </a:pPr>
            <a:r>
              <a:rPr lang="en" sz="1700"/>
              <a:t>The Decision-Maker is responsible for ensuring the Live-Hearing is ADA Complaint. If any individual participating in the Live-Hearing needs an accommodation, then the accommodation will be provided, within reason.</a:t>
            </a:r>
            <a:endParaRPr sz="1700"/>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3" name="Shape 413"/>
        <p:cNvGrpSpPr/>
        <p:nvPr/>
      </p:nvGrpSpPr>
      <p:grpSpPr>
        <a:xfrm>
          <a:off x="0" y="0"/>
          <a:ext cx="0" cy="0"/>
          <a:chOff x="0" y="0"/>
          <a:chExt cx="0" cy="0"/>
        </a:xfrm>
      </p:grpSpPr>
      <p:sp>
        <p:nvSpPr>
          <p:cNvPr id="414" name="Google Shape;414;p71"/>
          <p:cNvSpPr txBox="1"/>
          <p:nvPr>
            <p:ph type="title"/>
          </p:nvPr>
        </p:nvSpPr>
        <p:spPr>
          <a:xfrm>
            <a:off x="3863325" y="958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 Live-Hearing Continued</a:t>
            </a:r>
            <a:endParaRPr/>
          </a:p>
        </p:txBody>
      </p:sp>
      <p:sp>
        <p:nvSpPr>
          <p:cNvPr id="415" name="Google Shape;415;p71"/>
          <p:cNvSpPr txBox="1"/>
          <p:nvPr>
            <p:ph idx="1" type="body"/>
          </p:nvPr>
        </p:nvSpPr>
        <p:spPr>
          <a:xfrm>
            <a:off x="311700" y="76805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The Decision-Maker must give all reporting parties equal opportunity to review and inspect the evidence; not restrict the reporting party’s opportunity to call upon witness; and not restrict the reporting party’s advisors in submitting relevant questions.</a:t>
            </a:r>
            <a:endParaRPr/>
          </a:p>
          <a:p>
            <a:pPr indent="-342900" lvl="0" marL="457200" rtl="0" algn="l">
              <a:spcBef>
                <a:spcPts val="1000"/>
              </a:spcBef>
              <a:spcAft>
                <a:spcPts val="0"/>
              </a:spcAft>
              <a:buSzPts val="1800"/>
              <a:buChar char="●"/>
            </a:pPr>
            <a:r>
              <a:rPr lang="en"/>
              <a:t>The Decision-Maker is charged with maintaining the decorum of the Live-Hearing.</a:t>
            </a:r>
            <a:endParaRPr/>
          </a:p>
          <a:p>
            <a:pPr indent="-330200" lvl="1" marL="914400" rtl="0" algn="l">
              <a:spcBef>
                <a:spcPts val="1000"/>
              </a:spcBef>
              <a:spcAft>
                <a:spcPts val="0"/>
              </a:spcAft>
              <a:buSzPts val="1600"/>
              <a:buChar char="●"/>
            </a:pPr>
            <a:r>
              <a:rPr lang="en" sz="1600"/>
              <a:t>They must ensure the reporting party treat each other with dignity and respect.</a:t>
            </a:r>
            <a:endParaRPr sz="1600"/>
          </a:p>
          <a:p>
            <a:pPr indent="-330200" lvl="1" marL="914400" rtl="0" algn="l">
              <a:spcBef>
                <a:spcPts val="1000"/>
              </a:spcBef>
              <a:spcAft>
                <a:spcPts val="0"/>
              </a:spcAft>
              <a:buSzPts val="1600"/>
              <a:buChar char="●"/>
            </a:pPr>
            <a:r>
              <a:rPr lang="en" sz="1600"/>
              <a:t>They must ensure the reporting party do NOT have direct communication with each other.</a:t>
            </a:r>
            <a:endParaRPr sz="1600"/>
          </a:p>
          <a:p>
            <a:pPr indent="-342900" lvl="0" marL="457200" rtl="0" algn="l">
              <a:spcBef>
                <a:spcPts val="1000"/>
              </a:spcBef>
              <a:spcAft>
                <a:spcPts val="1000"/>
              </a:spcAft>
              <a:buSzPts val="1800"/>
              <a:buChar char="●"/>
            </a:pPr>
            <a:r>
              <a:rPr lang="en"/>
              <a:t>During the Live-Hearing, a cross-examination must occur.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978100" y="95875"/>
            <a:ext cx="4829700" cy="564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Meaning of Prong 3</a:t>
            </a:r>
            <a:endParaRPr/>
          </a:p>
        </p:txBody>
      </p:sp>
      <p:sp>
        <p:nvSpPr>
          <p:cNvPr id="85" name="Google Shape;85;p18"/>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“Sexual assault” as defined in 20 U.S.C. 1092(f)(6)(A)(v), “dating violence” as defined in 34 U.S.C. 122291(a)(10), “domestic violence” as defined in 34 U.S.C. 12291(a)(8), or “stalking” as defined in 34 U.S.C. 122291(a)(30).</a:t>
            </a:r>
            <a:endParaRPr/>
          </a:p>
          <a:p>
            <a:pPr indent="-342900" lvl="1" marL="914400" rtl="0" algn="l">
              <a:spcBef>
                <a:spcPts val="1000"/>
              </a:spcBef>
              <a:spcAft>
                <a:spcPts val="0"/>
              </a:spcAft>
              <a:buSzPts val="1800"/>
              <a:buChar char="●"/>
            </a:pPr>
            <a:r>
              <a:rPr lang="en" sz="1800"/>
              <a:t>Title IX now considers acts of Sexual Violence to be under the umbrella of Sexual Harassment.</a:t>
            </a:r>
            <a:endParaRPr sz="1800"/>
          </a:p>
          <a:p>
            <a:pPr indent="-342900" lvl="1" marL="914400" rtl="0" algn="l">
              <a:spcBef>
                <a:spcPts val="1600"/>
              </a:spcBef>
              <a:spcAft>
                <a:spcPts val="1000"/>
              </a:spcAft>
              <a:buSzPts val="1800"/>
              <a:buChar char="●"/>
            </a:pPr>
            <a:r>
              <a:rPr lang="en" sz="1800"/>
              <a:t>One incident is sufficient to initiate a Title IX grievance process</a:t>
            </a:r>
            <a:endParaRPr sz="1800"/>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9" name="Shape 419"/>
        <p:cNvGrpSpPr/>
        <p:nvPr/>
      </p:nvGrpSpPr>
      <p:grpSpPr>
        <a:xfrm>
          <a:off x="0" y="0"/>
          <a:ext cx="0" cy="0"/>
          <a:chOff x="0" y="0"/>
          <a:chExt cx="0" cy="0"/>
        </a:xfrm>
      </p:grpSpPr>
      <p:sp>
        <p:nvSpPr>
          <p:cNvPr id="420" name="Google Shape;420;p72"/>
          <p:cNvSpPr txBox="1"/>
          <p:nvPr>
            <p:ph type="title"/>
          </p:nvPr>
        </p:nvSpPr>
        <p:spPr>
          <a:xfrm>
            <a:off x="3834650" y="1628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 Cross-Examination</a:t>
            </a:r>
            <a:endParaRPr/>
          </a:p>
        </p:txBody>
      </p:sp>
      <p:sp>
        <p:nvSpPr>
          <p:cNvPr id="421" name="Google Shape;421;p72"/>
          <p:cNvSpPr txBox="1"/>
          <p:nvPr>
            <p:ph idx="1" type="body"/>
          </p:nvPr>
        </p:nvSpPr>
        <p:spPr>
          <a:xfrm>
            <a:off x="311700" y="863550"/>
            <a:ext cx="8520600" cy="34164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sz="1300"/>
              <a:t>Cross examination simply means that a party’s advisor asks questions that might challenge the other party’s statements or allegations. By hearing each party’s version of events and hearing each answer about the version of events; the neutral/</a:t>
            </a:r>
            <a:r>
              <a:rPr lang="en" sz="1300"/>
              <a:t>unbiased</a:t>
            </a:r>
            <a:r>
              <a:rPr lang="en" sz="1300"/>
              <a:t> decision maker is more likely to </a:t>
            </a:r>
            <a:r>
              <a:rPr lang="en" sz="1300"/>
              <a:t>reach</a:t>
            </a:r>
            <a:r>
              <a:rPr lang="en" sz="1300"/>
              <a:t> an accurate determination regarding responsibility.</a:t>
            </a:r>
            <a:endParaRPr sz="1300"/>
          </a:p>
          <a:p>
            <a:pPr indent="-311150" lvl="0" marL="457200" rtl="0" algn="l">
              <a:spcBef>
                <a:spcPts val="1000"/>
              </a:spcBef>
              <a:spcAft>
                <a:spcPts val="0"/>
              </a:spcAft>
              <a:buSzPts val="1300"/>
              <a:buChar char="●"/>
            </a:pPr>
            <a:r>
              <a:rPr lang="en" sz="1300"/>
              <a:t>It is the right of the reporting parties or the witness(es) to determine if they wish to participate in the cross-examination or to not participate.</a:t>
            </a:r>
            <a:endParaRPr sz="1300"/>
          </a:p>
          <a:p>
            <a:pPr indent="-311150" lvl="0" marL="457200" rtl="0" algn="l">
              <a:spcBef>
                <a:spcPts val="1000"/>
              </a:spcBef>
              <a:spcAft>
                <a:spcPts val="0"/>
              </a:spcAft>
              <a:buSzPts val="1300"/>
              <a:buChar char="●"/>
            </a:pPr>
            <a:r>
              <a:rPr lang="en" sz="1300"/>
              <a:t>No one will be intimidated, threatened, coerced, forced, or discriminated against for deciding to not participate in the cross-examination.</a:t>
            </a:r>
            <a:endParaRPr sz="1300"/>
          </a:p>
          <a:p>
            <a:pPr indent="-311150" lvl="0" marL="457200" rtl="0" algn="l">
              <a:spcBef>
                <a:spcPts val="1000"/>
              </a:spcBef>
              <a:spcAft>
                <a:spcPts val="0"/>
              </a:spcAft>
              <a:buSzPts val="1300"/>
              <a:buChar char="●"/>
            </a:pPr>
            <a:r>
              <a:rPr lang="en" sz="1300"/>
              <a:t>In the event an individual does not wish to participate in the cross-examination, then this may NOT be used against them.</a:t>
            </a:r>
            <a:endParaRPr sz="1300"/>
          </a:p>
          <a:p>
            <a:pPr indent="-304800" lvl="1" marL="914400" rtl="0" algn="l">
              <a:spcBef>
                <a:spcPts val="1600"/>
              </a:spcBef>
              <a:spcAft>
                <a:spcPts val="1000"/>
              </a:spcAft>
              <a:buSzPts val="1200"/>
              <a:buChar char="●"/>
            </a:pPr>
            <a:r>
              <a:rPr lang="en" sz="1200"/>
              <a:t>I.E., if the respondent does not participate in the cross-examination, then it does not mean they are responsible for the alleged incident in the complaint. Additionally, if the </a:t>
            </a:r>
            <a:r>
              <a:rPr lang="en" sz="1200"/>
              <a:t>complainant</a:t>
            </a:r>
            <a:r>
              <a:rPr lang="en" sz="1200"/>
              <a:t> does not participate, then it does not mean they lied about the incident.</a:t>
            </a:r>
            <a:endParaRPr sz="1200"/>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5" name="Shape 425"/>
        <p:cNvGrpSpPr/>
        <p:nvPr/>
      </p:nvGrpSpPr>
      <p:grpSpPr>
        <a:xfrm>
          <a:off x="0" y="0"/>
          <a:ext cx="0" cy="0"/>
          <a:chOff x="0" y="0"/>
          <a:chExt cx="0" cy="0"/>
        </a:xfrm>
      </p:grpSpPr>
      <p:sp>
        <p:nvSpPr>
          <p:cNvPr id="426" name="Google Shape;426;p73"/>
          <p:cNvSpPr txBox="1"/>
          <p:nvPr>
            <p:ph type="title"/>
          </p:nvPr>
        </p:nvSpPr>
        <p:spPr>
          <a:xfrm>
            <a:off x="3815500" y="1532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600"/>
              <a:t>The Cross-Examination Continued</a:t>
            </a:r>
            <a:endParaRPr sz="2600"/>
          </a:p>
        </p:txBody>
      </p:sp>
      <p:sp>
        <p:nvSpPr>
          <p:cNvPr id="427" name="Google Shape;427;p73"/>
          <p:cNvSpPr txBox="1"/>
          <p:nvPr>
            <p:ph idx="1" type="body"/>
          </p:nvPr>
        </p:nvSpPr>
        <p:spPr>
          <a:xfrm>
            <a:off x="311700" y="725950"/>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The Decision-Maker will exclude the statement of any individual who does not submit to cross-examination and will evaluate any evidence that doesn’t involve </a:t>
            </a:r>
            <a:r>
              <a:rPr lang="en" sz="1400"/>
              <a:t>those</a:t>
            </a:r>
            <a:r>
              <a:rPr lang="en" sz="1400"/>
              <a:t> statements.</a:t>
            </a:r>
            <a:endParaRPr sz="1400"/>
          </a:p>
          <a:p>
            <a:pPr indent="-311150" lvl="1" marL="914400" rtl="0" algn="l">
              <a:spcBef>
                <a:spcPts val="1000"/>
              </a:spcBef>
              <a:spcAft>
                <a:spcPts val="0"/>
              </a:spcAft>
              <a:buSzPts val="1300"/>
              <a:buChar char="●"/>
            </a:pPr>
            <a:r>
              <a:rPr lang="en" sz="1300"/>
              <a:t>For example, the complainant’s statement may not be used, but the text messages they submitted may be used in determining responsibility.</a:t>
            </a:r>
            <a:endParaRPr sz="1300"/>
          </a:p>
          <a:p>
            <a:pPr indent="-317500" lvl="0" marL="457200" rtl="0" algn="l">
              <a:spcBef>
                <a:spcPts val="1000"/>
              </a:spcBef>
              <a:spcAft>
                <a:spcPts val="0"/>
              </a:spcAft>
              <a:buSzPts val="1400"/>
              <a:buChar char="●"/>
            </a:pPr>
            <a:r>
              <a:rPr lang="en" sz="1400"/>
              <a:t>The cross-examination must be conducted:</a:t>
            </a:r>
            <a:endParaRPr sz="1400"/>
          </a:p>
          <a:p>
            <a:pPr indent="-311150" lvl="1" marL="914400" rtl="0" algn="l">
              <a:spcBef>
                <a:spcPts val="1000"/>
              </a:spcBef>
              <a:spcAft>
                <a:spcPts val="0"/>
              </a:spcAft>
              <a:buSzPts val="1300"/>
              <a:buChar char="●"/>
            </a:pPr>
            <a:r>
              <a:rPr lang="en" sz="1300"/>
              <a:t>Directly</a:t>
            </a:r>
            <a:endParaRPr sz="1300"/>
          </a:p>
          <a:p>
            <a:pPr indent="-311150" lvl="1" marL="914400" rtl="0" algn="l">
              <a:spcBef>
                <a:spcPts val="1000"/>
              </a:spcBef>
              <a:spcAft>
                <a:spcPts val="0"/>
              </a:spcAft>
              <a:buSzPts val="1300"/>
              <a:buChar char="●"/>
            </a:pPr>
            <a:r>
              <a:rPr lang="en" sz="1300"/>
              <a:t>Orally</a:t>
            </a:r>
            <a:endParaRPr sz="1300"/>
          </a:p>
          <a:p>
            <a:pPr indent="-311150" lvl="1" marL="914400" rtl="0" algn="l">
              <a:spcBef>
                <a:spcPts val="1000"/>
              </a:spcBef>
              <a:spcAft>
                <a:spcPts val="0"/>
              </a:spcAft>
              <a:buSzPts val="1300"/>
              <a:buChar char="●"/>
            </a:pPr>
            <a:r>
              <a:rPr lang="en" sz="1300"/>
              <a:t>In real time</a:t>
            </a:r>
            <a:endParaRPr sz="1300"/>
          </a:p>
          <a:p>
            <a:pPr indent="-311150" lvl="1" marL="914400" rtl="0" algn="l">
              <a:spcBef>
                <a:spcPts val="1000"/>
              </a:spcBef>
              <a:spcAft>
                <a:spcPts val="0"/>
              </a:spcAft>
              <a:buSzPts val="1300"/>
              <a:buChar char="●"/>
            </a:pPr>
            <a:r>
              <a:rPr lang="en" sz="1300"/>
              <a:t>Never directly from the </a:t>
            </a:r>
            <a:r>
              <a:rPr lang="en" sz="1300"/>
              <a:t>reporting</a:t>
            </a:r>
            <a:r>
              <a:rPr lang="en" sz="1300"/>
              <a:t> parties</a:t>
            </a:r>
            <a:endParaRPr sz="1300"/>
          </a:p>
          <a:p>
            <a:pPr indent="-317500" lvl="0" marL="457200" rtl="0" algn="l">
              <a:spcBef>
                <a:spcPts val="1000"/>
              </a:spcBef>
              <a:spcAft>
                <a:spcPts val="1000"/>
              </a:spcAft>
              <a:buSzPts val="1400"/>
              <a:buChar char="●"/>
            </a:pPr>
            <a:r>
              <a:rPr lang="en" sz="1400"/>
              <a:t>Before a complainant, respondent, or witness answers a cross-examination or other question, the Decision-Maker must first determine whether the question is relevant and explain any decision to exclude a question as not relevant.</a:t>
            </a:r>
            <a:endParaRPr sz="1400"/>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1" name="Shape 431"/>
        <p:cNvGrpSpPr/>
        <p:nvPr/>
      </p:nvGrpSpPr>
      <p:grpSpPr>
        <a:xfrm>
          <a:off x="0" y="0"/>
          <a:ext cx="0" cy="0"/>
          <a:chOff x="0" y="0"/>
          <a:chExt cx="0" cy="0"/>
        </a:xfrm>
      </p:grpSpPr>
      <p:sp>
        <p:nvSpPr>
          <p:cNvPr id="432" name="Google Shape;432;p74"/>
          <p:cNvSpPr txBox="1"/>
          <p:nvPr>
            <p:ph type="title"/>
          </p:nvPr>
        </p:nvSpPr>
        <p:spPr>
          <a:xfrm>
            <a:off x="3815500" y="1532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600"/>
              <a:t>The Cross-Examination Continued</a:t>
            </a:r>
            <a:endParaRPr sz="2600"/>
          </a:p>
        </p:txBody>
      </p:sp>
      <p:sp>
        <p:nvSpPr>
          <p:cNvPr id="433" name="Google Shape;433;p74"/>
          <p:cNvSpPr txBox="1"/>
          <p:nvPr>
            <p:ph idx="1" type="body"/>
          </p:nvPr>
        </p:nvSpPr>
        <p:spPr>
          <a:xfrm>
            <a:off x="311700" y="72597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At NO time will questions be asked regarding information that is protected under a legally recognized privilege.</a:t>
            </a:r>
            <a:endParaRPr sz="1500"/>
          </a:p>
          <a:p>
            <a:pPr indent="-317500" lvl="1" marL="914400" rtl="0" algn="l">
              <a:spcBef>
                <a:spcPts val="1000"/>
              </a:spcBef>
              <a:spcAft>
                <a:spcPts val="0"/>
              </a:spcAft>
              <a:buSzPts val="1400"/>
              <a:buChar char="●"/>
            </a:pPr>
            <a:r>
              <a:rPr lang="en"/>
              <a:t>Doctor-Patient confidentiality</a:t>
            </a:r>
            <a:endParaRPr/>
          </a:p>
          <a:p>
            <a:pPr indent="-317500" lvl="1" marL="914400" rtl="0" algn="l">
              <a:spcBef>
                <a:spcPts val="1000"/>
              </a:spcBef>
              <a:spcAft>
                <a:spcPts val="0"/>
              </a:spcAft>
              <a:buSzPts val="1400"/>
              <a:buChar char="●"/>
            </a:pPr>
            <a:r>
              <a:rPr lang="en"/>
              <a:t>Attorney-Client privilege</a:t>
            </a:r>
            <a:endParaRPr/>
          </a:p>
          <a:p>
            <a:pPr indent="-317500" lvl="1" marL="914400" rtl="0" algn="l">
              <a:spcBef>
                <a:spcPts val="1000"/>
              </a:spcBef>
              <a:spcAft>
                <a:spcPts val="0"/>
              </a:spcAft>
              <a:buSzPts val="1400"/>
              <a:buChar char="●"/>
            </a:pPr>
            <a:r>
              <a:rPr lang="en"/>
              <a:t>FERPA or HIPPA</a:t>
            </a:r>
            <a:endParaRPr/>
          </a:p>
          <a:p>
            <a:pPr indent="-317500" lvl="1" marL="914400" rtl="0" algn="l">
              <a:spcBef>
                <a:spcPts val="1000"/>
              </a:spcBef>
              <a:spcAft>
                <a:spcPts val="0"/>
              </a:spcAft>
              <a:buSzPts val="1400"/>
              <a:buChar char="●"/>
            </a:pPr>
            <a:r>
              <a:rPr lang="en"/>
              <a:t>Etc.</a:t>
            </a:r>
            <a:endParaRPr/>
          </a:p>
          <a:p>
            <a:pPr indent="-323850" lvl="0" marL="457200" rtl="0" algn="l">
              <a:spcBef>
                <a:spcPts val="1000"/>
              </a:spcBef>
              <a:spcAft>
                <a:spcPts val="1000"/>
              </a:spcAft>
              <a:buSzPts val="1500"/>
              <a:buChar char="●"/>
            </a:pPr>
            <a:r>
              <a:rPr lang="en" sz="1500"/>
              <a:t>Questions and evidence about the complainant’s sexual </a:t>
            </a:r>
            <a:r>
              <a:rPr lang="en" sz="1500"/>
              <a:t>predisposition</a:t>
            </a:r>
            <a:r>
              <a:rPr lang="en" sz="1500"/>
              <a:t> or prior sexual behavior are NOT relevant, unless such questions and evidence about the complainant’s prior sexual behavior are offered to prove that someone other than the respondent committed the conduct alleged by the </a:t>
            </a:r>
            <a:r>
              <a:rPr lang="en" sz="1500"/>
              <a:t>complainant</a:t>
            </a:r>
            <a:r>
              <a:rPr lang="en" sz="1500"/>
              <a:t>, or if the questions and evidence concern </a:t>
            </a:r>
            <a:r>
              <a:rPr lang="en" sz="1500"/>
              <a:t>specific</a:t>
            </a:r>
            <a:r>
              <a:rPr lang="en" sz="1500"/>
              <a:t> incidents of the complainant’s prior sexual behavior with respect to the respondent and are offered to prove </a:t>
            </a:r>
            <a:r>
              <a:rPr lang="en" sz="1500"/>
              <a:t>consent</a:t>
            </a:r>
            <a:r>
              <a:rPr lang="en" sz="1500"/>
              <a:t>.</a:t>
            </a:r>
            <a:endParaRPr sz="1500"/>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7" name="Shape 437"/>
        <p:cNvGrpSpPr/>
        <p:nvPr/>
      </p:nvGrpSpPr>
      <p:grpSpPr>
        <a:xfrm>
          <a:off x="0" y="0"/>
          <a:ext cx="0" cy="0"/>
          <a:chOff x="0" y="0"/>
          <a:chExt cx="0" cy="0"/>
        </a:xfrm>
      </p:grpSpPr>
      <p:sp>
        <p:nvSpPr>
          <p:cNvPr id="438" name="Google Shape;438;p75"/>
          <p:cNvSpPr txBox="1"/>
          <p:nvPr>
            <p:ph type="title"/>
          </p:nvPr>
        </p:nvSpPr>
        <p:spPr>
          <a:xfrm>
            <a:off x="3844200" y="1341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Consent</a:t>
            </a:r>
            <a:endParaRPr/>
          </a:p>
        </p:txBody>
      </p:sp>
      <p:sp>
        <p:nvSpPr>
          <p:cNvPr id="439" name="Google Shape;439;p75"/>
          <p:cNvSpPr txBox="1"/>
          <p:nvPr>
            <p:ph idx="1" type="body"/>
          </p:nvPr>
        </p:nvSpPr>
        <p:spPr>
          <a:xfrm>
            <a:off x="54750" y="706825"/>
            <a:ext cx="4517100" cy="3874800"/>
          </a:xfrm>
          <a:prstGeom prst="rect">
            <a:avLst/>
          </a:prstGeom>
        </p:spPr>
        <p:txBody>
          <a:bodyPr anchorCtr="0" anchor="t" bIns="91425" lIns="91425" spcFirstLastPara="1" rIns="91425" wrap="square" tIns="91425">
            <a:noAutofit/>
          </a:bodyPr>
          <a:lstStyle/>
          <a:p>
            <a:pPr indent="-304800" lvl="0" marL="457200" rtl="0" algn="l">
              <a:spcBef>
                <a:spcPts val="0"/>
              </a:spcBef>
              <a:spcAft>
                <a:spcPts val="0"/>
              </a:spcAft>
              <a:buSzPts val="1200"/>
              <a:buChar char="●"/>
            </a:pPr>
            <a:r>
              <a:rPr lang="en" sz="1200"/>
              <a:t>Conduct is unwelcome if it is done in the absence of consent.</a:t>
            </a:r>
            <a:endParaRPr sz="1200"/>
          </a:p>
          <a:p>
            <a:pPr indent="-304800" lvl="0" marL="457200" rtl="0" algn="l">
              <a:spcBef>
                <a:spcPts val="1000"/>
              </a:spcBef>
              <a:spcAft>
                <a:spcPts val="0"/>
              </a:spcAft>
              <a:buSzPts val="1200"/>
              <a:buChar char="●"/>
            </a:pPr>
            <a:r>
              <a:rPr lang="en" sz="1200"/>
              <a:t>“Consent” means an affirmative, clear, unambiguous, knowing, informed, and voluntary agreement between all participants to engage in sexual activity.</a:t>
            </a:r>
            <a:endParaRPr sz="1200"/>
          </a:p>
          <a:p>
            <a:pPr indent="-298450" lvl="1" marL="914400" rtl="0" algn="l">
              <a:spcBef>
                <a:spcPts val="1000"/>
              </a:spcBef>
              <a:spcAft>
                <a:spcPts val="0"/>
              </a:spcAft>
              <a:buSzPts val="1100"/>
              <a:buChar char="●"/>
            </a:pPr>
            <a:r>
              <a:rPr lang="en" sz="1100"/>
              <a:t>Consent is active, not passive. Silence or lack of resistance cannot be interpreted as consent.</a:t>
            </a:r>
            <a:endParaRPr sz="1100"/>
          </a:p>
          <a:p>
            <a:pPr indent="-298450" lvl="1" marL="914400" rtl="0" algn="l">
              <a:spcBef>
                <a:spcPts val="1000"/>
              </a:spcBef>
              <a:spcAft>
                <a:spcPts val="0"/>
              </a:spcAft>
              <a:buSzPts val="1100"/>
              <a:buChar char="●"/>
            </a:pPr>
            <a:r>
              <a:rPr lang="en" sz="1100"/>
              <a:t>Seeking and having consent accepted is the responsibility of the person(s) initiating each specific sexual act regardless of whether the person initiating the act is under the influence of drugs and/or </a:t>
            </a:r>
            <a:r>
              <a:rPr lang="en" sz="1100"/>
              <a:t>alcohol</a:t>
            </a:r>
            <a:r>
              <a:rPr lang="en" sz="1100"/>
              <a:t>.</a:t>
            </a:r>
            <a:endParaRPr sz="1100"/>
          </a:p>
          <a:p>
            <a:pPr indent="-298450" lvl="1" marL="914400" rtl="0" algn="l">
              <a:spcBef>
                <a:spcPts val="1000"/>
              </a:spcBef>
              <a:spcAft>
                <a:spcPts val="0"/>
              </a:spcAft>
              <a:buSzPts val="1100"/>
              <a:buChar char="●"/>
            </a:pPr>
            <a:r>
              <a:rPr lang="en" sz="1100"/>
              <a:t>The existence of a dating relationship or past sexual relations between the participants does not constitute consent to any other sexual act.</a:t>
            </a:r>
            <a:endParaRPr sz="1100"/>
          </a:p>
          <a:p>
            <a:pPr indent="0" lvl="0" marL="0" rtl="0" algn="r">
              <a:spcBef>
                <a:spcPts val="1000"/>
              </a:spcBef>
              <a:spcAft>
                <a:spcPts val="1000"/>
              </a:spcAft>
              <a:buNone/>
            </a:pPr>
            <a:r>
              <a:t/>
            </a:r>
            <a:endParaRPr sz="900"/>
          </a:p>
        </p:txBody>
      </p:sp>
      <p:sp>
        <p:nvSpPr>
          <p:cNvPr id="440" name="Google Shape;440;p75"/>
          <p:cNvSpPr txBox="1"/>
          <p:nvPr/>
        </p:nvSpPr>
        <p:spPr>
          <a:xfrm>
            <a:off x="4572000" y="706825"/>
            <a:ext cx="4572000" cy="3874800"/>
          </a:xfrm>
          <a:prstGeom prst="rect">
            <a:avLst/>
          </a:prstGeom>
          <a:noFill/>
          <a:ln>
            <a:noFill/>
          </a:ln>
        </p:spPr>
        <p:txBody>
          <a:bodyPr anchorCtr="0" anchor="t" bIns="91425" lIns="91425" spcFirstLastPara="1" rIns="91425" wrap="square" tIns="91425">
            <a:noAutofit/>
          </a:bodyPr>
          <a:lstStyle/>
          <a:p>
            <a:pPr indent="-292100" lvl="1" marL="914400" rtl="0" algn="l">
              <a:lnSpc>
                <a:spcPct val="115000"/>
              </a:lnSpc>
              <a:spcBef>
                <a:spcPts val="0"/>
              </a:spcBef>
              <a:spcAft>
                <a:spcPts val="0"/>
              </a:spcAft>
              <a:buClr>
                <a:srgbClr val="001379"/>
              </a:buClr>
              <a:buSzPts val="1000"/>
              <a:buChar char="●"/>
            </a:pPr>
            <a:r>
              <a:rPr lang="en" sz="1000">
                <a:solidFill>
                  <a:srgbClr val="001379"/>
                </a:solidFill>
              </a:rPr>
              <a:t>Affirmative consent must be ongoing throughout the sexual activity and may be withdrawn at any time. When consent is withdrawn or cannot be given, sexual activity must stop.</a:t>
            </a:r>
            <a:endParaRPr sz="1000">
              <a:solidFill>
                <a:srgbClr val="001379"/>
              </a:solidFill>
            </a:endParaRPr>
          </a:p>
          <a:p>
            <a:pPr indent="-292100" lvl="1" marL="914400" rtl="0" algn="l">
              <a:lnSpc>
                <a:spcPct val="115000"/>
              </a:lnSpc>
              <a:spcBef>
                <a:spcPts val="1000"/>
              </a:spcBef>
              <a:spcAft>
                <a:spcPts val="0"/>
              </a:spcAft>
              <a:buClr>
                <a:srgbClr val="001379"/>
              </a:buClr>
              <a:buSzPts val="1000"/>
              <a:buChar char="●"/>
            </a:pPr>
            <a:r>
              <a:rPr lang="en" sz="1000">
                <a:solidFill>
                  <a:srgbClr val="001379"/>
                </a:solidFill>
              </a:rPr>
              <a:t>Consent cannot be given when it is the result of any coercion, intimidation, force, deception, or threat of harm.</a:t>
            </a:r>
            <a:endParaRPr sz="1000">
              <a:solidFill>
                <a:srgbClr val="001379"/>
              </a:solidFill>
            </a:endParaRPr>
          </a:p>
          <a:p>
            <a:pPr indent="-292100" lvl="1" marL="914400" rtl="0" algn="l">
              <a:lnSpc>
                <a:spcPct val="115000"/>
              </a:lnSpc>
              <a:spcBef>
                <a:spcPts val="1000"/>
              </a:spcBef>
              <a:spcAft>
                <a:spcPts val="0"/>
              </a:spcAft>
              <a:buClr>
                <a:srgbClr val="001379"/>
              </a:buClr>
              <a:buSzPts val="1000"/>
              <a:buChar char="●"/>
            </a:pPr>
            <a:r>
              <a:rPr lang="en" sz="1000">
                <a:solidFill>
                  <a:srgbClr val="001379"/>
                </a:solidFill>
              </a:rPr>
              <a:t>Consent cannot be given when a person is incapacitated. Incapacitation occurs when an individual lacks the ability to fully, knowingly choose to participate in sexual activity. Incapacitation includes impairment due to drugs or alcohol (whether such use is voluntary or involuntary); inability to communicate due to a mental or physical condition; the lack of consciousness or being asleep; being involuntarily restrained; if any of the parties are under the age of 16; or if an individual otherwise cannot consent.</a:t>
            </a:r>
            <a:endParaRPr sz="1000">
              <a:solidFill>
                <a:srgbClr val="001379"/>
              </a:solidFill>
            </a:endParaRPr>
          </a:p>
          <a:p>
            <a:pPr indent="-292100" lvl="1" marL="914400" rtl="0" algn="l">
              <a:lnSpc>
                <a:spcPct val="115000"/>
              </a:lnSpc>
              <a:spcBef>
                <a:spcPts val="1600"/>
              </a:spcBef>
              <a:spcAft>
                <a:spcPts val="0"/>
              </a:spcAft>
              <a:buClr>
                <a:srgbClr val="001379"/>
              </a:buClr>
              <a:buSzPts val="1000"/>
              <a:buChar char="●"/>
            </a:pPr>
            <a:r>
              <a:rPr lang="en" sz="1000">
                <a:solidFill>
                  <a:srgbClr val="001379"/>
                </a:solidFill>
              </a:rPr>
              <a:t>The definition of consent does not vary based upon a participant’s sex, sexual orientation gender identity or gender expression.</a:t>
            </a:r>
            <a:endParaRPr sz="1000">
              <a:solidFill>
                <a:srgbClr val="001379"/>
              </a:solidFill>
            </a:endParaRPr>
          </a:p>
          <a:p>
            <a:pPr indent="0" lvl="0" marL="0" rtl="0" algn="r">
              <a:lnSpc>
                <a:spcPct val="115000"/>
              </a:lnSpc>
              <a:spcBef>
                <a:spcPts val="1000"/>
              </a:spcBef>
              <a:spcAft>
                <a:spcPts val="0"/>
              </a:spcAft>
              <a:buClr>
                <a:schemeClr val="dk1"/>
              </a:buClr>
              <a:buSzPts val="1100"/>
              <a:buFont typeface="Arial"/>
              <a:buNone/>
            </a:pPr>
            <a:r>
              <a:rPr lang="en" sz="1000">
                <a:solidFill>
                  <a:srgbClr val="001379"/>
                </a:solidFill>
              </a:rPr>
              <a:t>Title 4 - Chapter 8 - Section 13</a:t>
            </a:r>
            <a:endParaRPr sz="1000">
              <a:solidFill>
                <a:srgbClr val="001379"/>
              </a:solidFill>
            </a:endParaRPr>
          </a:p>
          <a:p>
            <a:pPr indent="0" lvl="0" marL="0" rtl="0" algn="l">
              <a:spcBef>
                <a:spcPts val="1000"/>
              </a:spcBef>
              <a:spcAft>
                <a:spcPts val="0"/>
              </a:spcAft>
              <a:buNone/>
            </a:pPr>
            <a:r>
              <a:t/>
            </a:r>
            <a:endParaRPr sz="1500"/>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sp>
        <p:nvSpPr>
          <p:cNvPr id="445" name="Google Shape;445;p76"/>
          <p:cNvSpPr txBox="1"/>
          <p:nvPr>
            <p:ph type="title"/>
          </p:nvPr>
        </p:nvSpPr>
        <p:spPr>
          <a:xfrm>
            <a:off x="3858175" y="2680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900"/>
              <a:t>Written Determination regarding responsibility</a:t>
            </a:r>
            <a:endParaRPr sz="1900"/>
          </a:p>
        </p:txBody>
      </p:sp>
      <p:sp>
        <p:nvSpPr>
          <p:cNvPr id="446" name="Google Shape;446;p76"/>
          <p:cNvSpPr txBox="1"/>
          <p:nvPr>
            <p:ph idx="1" type="body"/>
          </p:nvPr>
        </p:nvSpPr>
        <p:spPr>
          <a:xfrm>
            <a:off x="311700" y="76807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The Live-Hearing may take numerous weeks depending upon number of witnesses and amount of evidence that needs to be cross-examined.</a:t>
            </a:r>
            <a:endParaRPr sz="1500"/>
          </a:p>
          <a:p>
            <a:pPr indent="-323850" lvl="0" marL="457200" rtl="0" algn="l">
              <a:spcBef>
                <a:spcPts val="1000"/>
              </a:spcBef>
              <a:spcAft>
                <a:spcPts val="0"/>
              </a:spcAft>
              <a:buSzPts val="1500"/>
              <a:buChar char="●"/>
            </a:pPr>
            <a:r>
              <a:rPr lang="en" sz="1500"/>
              <a:t>At the conclusion of the Live-Hearing, the Decision-Maker is responsible for issuing the written determination regarding the responsibility of the respondent regarding the complaint.</a:t>
            </a:r>
            <a:endParaRPr sz="1500"/>
          </a:p>
          <a:p>
            <a:pPr indent="-323850" lvl="0" marL="457200" rtl="0" algn="l">
              <a:spcBef>
                <a:spcPts val="1000"/>
              </a:spcBef>
              <a:spcAft>
                <a:spcPts val="0"/>
              </a:spcAft>
              <a:buSzPts val="1500"/>
              <a:buChar char="●"/>
            </a:pPr>
            <a:r>
              <a:rPr lang="en" sz="1500"/>
              <a:t>The written determination must be issued within 14 calendar days of the live hearing and simultaneously to all reporting parties and their advisors.</a:t>
            </a:r>
            <a:endParaRPr sz="1500"/>
          </a:p>
          <a:p>
            <a:pPr indent="-323850" lvl="0" marL="457200" rtl="0" algn="l">
              <a:spcBef>
                <a:spcPts val="1000"/>
              </a:spcBef>
              <a:spcAft>
                <a:spcPts val="0"/>
              </a:spcAft>
              <a:buSzPts val="1500"/>
              <a:buChar char="●"/>
            </a:pPr>
            <a:r>
              <a:rPr lang="en" sz="1500"/>
              <a:t>The evidentiary standard of preponderance must be used in determining responsibility.</a:t>
            </a:r>
            <a:endParaRPr sz="1500"/>
          </a:p>
          <a:p>
            <a:pPr indent="-317500" lvl="1" marL="914400" rtl="0" algn="l">
              <a:spcBef>
                <a:spcPts val="1000"/>
              </a:spcBef>
              <a:spcAft>
                <a:spcPts val="0"/>
              </a:spcAft>
              <a:buSzPts val="1400"/>
              <a:buChar char="●"/>
            </a:pPr>
            <a:r>
              <a:rPr lang="en"/>
              <a:t>Preponderance means the evidence establishes that it is more likely than not that the prohibited conduct occurred</a:t>
            </a:r>
            <a:endParaRPr/>
          </a:p>
          <a:p>
            <a:pPr indent="-317500" lvl="1" marL="914400" rtl="0" algn="l">
              <a:spcBef>
                <a:spcPts val="1600"/>
              </a:spcBef>
              <a:spcAft>
                <a:spcPts val="1000"/>
              </a:spcAft>
              <a:buSzPts val="1400"/>
              <a:buChar char="●"/>
            </a:pPr>
            <a:r>
              <a:rPr lang="en"/>
              <a:t>I.e., 50% plus a feather.</a:t>
            </a:r>
            <a:endParaRP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0" name="Shape 450"/>
        <p:cNvGrpSpPr/>
        <p:nvPr/>
      </p:nvGrpSpPr>
      <p:grpSpPr>
        <a:xfrm>
          <a:off x="0" y="0"/>
          <a:ext cx="0" cy="0"/>
          <a:chOff x="0" y="0"/>
          <a:chExt cx="0" cy="0"/>
        </a:xfrm>
      </p:grpSpPr>
      <p:sp>
        <p:nvSpPr>
          <p:cNvPr id="451" name="Google Shape;451;p77"/>
          <p:cNvSpPr txBox="1"/>
          <p:nvPr>
            <p:ph type="title"/>
          </p:nvPr>
        </p:nvSpPr>
        <p:spPr>
          <a:xfrm>
            <a:off x="3834625" y="1532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700"/>
              <a:t>Written Determination Continued</a:t>
            </a:r>
            <a:endParaRPr sz="2700"/>
          </a:p>
        </p:txBody>
      </p:sp>
      <p:sp>
        <p:nvSpPr>
          <p:cNvPr id="452" name="Google Shape;452;p77"/>
          <p:cNvSpPr txBox="1"/>
          <p:nvPr>
            <p:ph idx="1" type="body"/>
          </p:nvPr>
        </p:nvSpPr>
        <p:spPr>
          <a:xfrm>
            <a:off x="258425" y="725950"/>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The written determination must include:</a:t>
            </a:r>
            <a:endParaRPr sz="1500"/>
          </a:p>
          <a:p>
            <a:pPr indent="-311150" lvl="1" marL="914400" rtl="0" algn="l">
              <a:spcBef>
                <a:spcPts val="1000"/>
              </a:spcBef>
              <a:spcAft>
                <a:spcPts val="0"/>
              </a:spcAft>
              <a:buSzPts val="1300"/>
              <a:buChar char="○"/>
            </a:pPr>
            <a:r>
              <a:rPr lang="en" sz="1300"/>
              <a:t>Identification of the allegations that were construed as sexually harassment as defined by Title IX</a:t>
            </a:r>
            <a:endParaRPr sz="1300"/>
          </a:p>
          <a:p>
            <a:pPr indent="-311150" lvl="1" marL="914400" rtl="0" algn="l">
              <a:spcBef>
                <a:spcPts val="1000"/>
              </a:spcBef>
              <a:spcAft>
                <a:spcPts val="0"/>
              </a:spcAft>
              <a:buSzPts val="1300"/>
              <a:buChar char="○"/>
            </a:pPr>
            <a:r>
              <a:rPr lang="en" sz="1300"/>
              <a:t>A description of the procedural steps taken from the receipt of the formal complaint through the determination, including any notifications to the parties, interviews with parties and witnesses, site visits, methods used to gather other evidence, and hearings held</a:t>
            </a:r>
            <a:endParaRPr sz="1300"/>
          </a:p>
          <a:p>
            <a:pPr indent="-311150" lvl="1" marL="914400" rtl="0" algn="l">
              <a:spcBef>
                <a:spcPts val="1000"/>
              </a:spcBef>
              <a:spcAft>
                <a:spcPts val="0"/>
              </a:spcAft>
              <a:buSzPts val="1300"/>
              <a:buChar char="○"/>
            </a:pPr>
            <a:r>
              <a:rPr lang="en" sz="1300"/>
              <a:t>Findings of fact supporting the determination</a:t>
            </a:r>
            <a:endParaRPr sz="1300"/>
          </a:p>
          <a:p>
            <a:pPr indent="-311150" lvl="1" marL="914400" rtl="0" algn="l">
              <a:spcBef>
                <a:spcPts val="1000"/>
              </a:spcBef>
              <a:spcAft>
                <a:spcPts val="0"/>
              </a:spcAft>
              <a:buSzPts val="1300"/>
              <a:buChar char="○"/>
            </a:pPr>
            <a:r>
              <a:rPr lang="en" sz="1300"/>
              <a:t>Conclusions regarding the application of the institution’s code of conduct to the facts</a:t>
            </a:r>
            <a:endParaRPr sz="1300"/>
          </a:p>
          <a:p>
            <a:pPr indent="-311150" lvl="1" marL="914400" rtl="0" algn="l">
              <a:spcBef>
                <a:spcPts val="1000"/>
              </a:spcBef>
              <a:spcAft>
                <a:spcPts val="0"/>
              </a:spcAft>
              <a:buSzPts val="1300"/>
              <a:buChar char="○"/>
            </a:pPr>
            <a:r>
              <a:rPr lang="en" sz="1300"/>
              <a:t>A statement of, and rationale for, the result as to each allegation, including a determination regarding responsibility, any disciplinary sanctions the institution imposes on the respondent, and whether remedies designed to restore or preserve equal access to the institution’s education program or activity will be provided by the institution to the complainant</a:t>
            </a:r>
            <a:endParaRPr sz="1300"/>
          </a:p>
          <a:p>
            <a:pPr indent="-311150" lvl="1" marL="914400" rtl="0" algn="l">
              <a:spcBef>
                <a:spcPts val="1600"/>
              </a:spcBef>
              <a:spcAft>
                <a:spcPts val="1000"/>
              </a:spcAft>
              <a:buSzPts val="1300"/>
              <a:buChar char="○"/>
            </a:pPr>
            <a:r>
              <a:rPr lang="en" sz="1300"/>
              <a:t>The institution’s procedures and permissible bases for the complainant and respondent to appeal.</a:t>
            </a:r>
            <a:endParaRPr sz="1300"/>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6" name="Shape 456"/>
        <p:cNvGrpSpPr/>
        <p:nvPr/>
      </p:nvGrpSpPr>
      <p:grpSpPr>
        <a:xfrm>
          <a:off x="0" y="0"/>
          <a:ext cx="0" cy="0"/>
          <a:chOff x="0" y="0"/>
          <a:chExt cx="0" cy="0"/>
        </a:xfrm>
      </p:grpSpPr>
      <p:sp>
        <p:nvSpPr>
          <p:cNvPr id="457" name="Google Shape;457;p78"/>
          <p:cNvSpPr txBox="1"/>
          <p:nvPr>
            <p:ph type="title"/>
          </p:nvPr>
        </p:nvSpPr>
        <p:spPr>
          <a:xfrm>
            <a:off x="3829500" y="2010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500"/>
              <a:t>Written Determination - Breakdown</a:t>
            </a:r>
            <a:endParaRPr sz="2500"/>
          </a:p>
        </p:txBody>
      </p:sp>
      <p:sp>
        <p:nvSpPr>
          <p:cNvPr id="458" name="Google Shape;458;p78"/>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What were the allegations?</a:t>
            </a:r>
            <a:endParaRPr sz="1500"/>
          </a:p>
          <a:p>
            <a:pPr indent="-323850" lvl="0" marL="457200" rtl="0" algn="l">
              <a:spcBef>
                <a:spcPts val="1000"/>
              </a:spcBef>
              <a:spcAft>
                <a:spcPts val="0"/>
              </a:spcAft>
              <a:buSzPts val="1500"/>
              <a:buChar char="●"/>
            </a:pPr>
            <a:r>
              <a:rPr lang="en" sz="1500"/>
              <a:t>A chronology of the events that occurred during the entirety of the Grievance Procedure.</a:t>
            </a:r>
            <a:endParaRPr sz="1500"/>
          </a:p>
          <a:p>
            <a:pPr indent="-317500" lvl="1" marL="914400" rtl="0" algn="l">
              <a:spcBef>
                <a:spcPts val="1000"/>
              </a:spcBef>
              <a:spcAft>
                <a:spcPts val="0"/>
              </a:spcAft>
              <a:buSzPts val="1400"/>
              <a:buChar char="●"/>
            </a:pPr>
            <a:r>
              <a:rPr lang="en"/>
              <a:t>I.e., Step 1 of the Grievance Procedure to the last day of the Live-Hearing</a:t>
            </a:r>
            <a:endParaRPr/>
          </a:p>
          <a:p>
            <a:pPr indent="-323850" lvl="0" marL="457200" rtl="0" algn="l">
              <a:spcBef>
                <a:spcPts val="1000"/>
              </a:spcBef>
              <a:spcAft>
                <a:spcPts val="0"/>
              </a:spcAft>
              <a:buSzPts val="1500"/>
              <a:buChar char="●"/>
            </a:pPr>
            <a:r>
              <a:rPr lang="en" sz="1500"/>
              <a:t>What facts were used to reach your determination?</a:t>
            </a:r>
            <a:endParaRPr sz="1500"/>
          </a:p>
          <a:p>
            <a:pPr indent="-323850" lvl="0" marL="457200" rtl="0" algn="l">
              <a:spcBef>
                <a:spcPts val="1000"/>
              </a:spcBef>
              <a:spcAft>
                <a:spcPts val="0"/>
              </a:spcAft>
              <a:buSzPts val="1500"/>
              <a:buChar char="●"/>
            </a:pPr>
            <a:r>
              <a:rPr lang="en" sz="1500"/>
              <a:t>Based on the preponderance of the evidence, was Title IX violated?</a:t>
            </a:r>
            <a:endParaRPr sz="1500"/>
          </a:p>
          <a:p>
            <a:pPr indent="-323850" lvl="0" marL="457200" rtl="0" algn="l">
              <a:spcBef>
                <a:spcPts val="1000"/>
              </a:spcBef>
              <a:spcAft>
                <a:spcPts val="0"/>
              </a:spcAft>
              <a:buSzPts val="1500"/>
              <a:buChar char="●"/>
            </a:pPr>
            <a:r>
              <a:rPr lang="en" sz="1500"/>
              <a:t>If multiple allegations, then you must state your determination for each and provide a reason.</a:t>
            </a:r>
            <a:endParaRPr sz="1500"/>
          </a:p>
          <a:p>
            <a:pPr indent="-317500" lvl="1" marL="914400" rtl="0" algn="l">
              <a:spcBef>
                <a:spcPts val="1600"/>
              </a:spcBef>
              <a:spcAft>
                <a:spcPts val="1000"/>
              </a:spcAft>
              <a:buSzPts val="1400"/>
              <a:buChar char="●"/>
            </a:pPr>
            <a:r>
              <a:rPr lang="en"/>
              <a:t>I.e. Allegation #1, the respondent is responsible based on the fact he admitted to engaging in the alleged incident. Allegation #2, the respondent is not responsible based on the fact there is no evidence to corroborate the reporting party’s statements.</a:t>
            </a:r>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2" name="Shape 462"/>
        <p:cNvGrpSpPr/>
        <p:nvPr/>
      </p:nvGrpSpPr>
      <p:grpSpPr>
        <a:xfrm>
          <a:off x="0" y="0"/>
          <a:ext cx="0" cy="0"/>
          <a:chOff x="0" y="0"/>
          <a:chExt cx="0" cy="0"/>
        </a:xfrm>
      </p:grpSpPr>
      <p:sp>
        <p:nvSpPr>
          <p:cNvPr id="463" name="Google Shape;463;p79"/>
          <p:cNvSpPr txBox="1"/>
          <p:nvPr>
            <p:ph type="title"/>
          </p:nvPr>
        </p:nvSpPr>
        <p:spPr>
          <a:xfrm>
            <a:off x="3791225" y="2776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900"/>
              <a:t>Written Determination - Breakdown Continued</a:t>
            </a:r>
            <a:endParaRPr sz="1900"/>
          </a:p>
        </p:txBody>
      </p:sp>
      <p:sp>
        <p:nvSpPr>
          <p:cNvPr id="464" name="Google Shape;464;p79"/>
          <p:cNvSpPr txBox="1"/>
          <p:nvPr>
            <p:ph idx="1" type="body"/>
          </p:nvPr>
        </p:nvSpPr>
        <p:spPr>
          <a:xfrm>
            <a:off x="268000" y="850300"/>
            <a:ext cx="8520600" cy="3416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Are there disciplinary sanctions being applied to the respondent?</a:t>
            </a:r>
            <a:endParaRPr sz="1600"/>
          </a:p>
          <a:p>
            <a:pPr indent="-311150" lvl="1" marL="914400" rtl="0" algn="l">
              <a:spcBef>
                <a:spcPts val="1000"/>
              </a:spcBef>
              <a:spcAft>
                <a:spcPts val="0"/>
              </a:spcAft>
              <a:buSzPts val="1300"/>
              <a:buChar char="○"/>
            </a:pPr>
            <a:r>
              <a:rPr lang="en" sz="1300"/>
              <a:t>List them.</a:t>
            </a:r>
            <a:endParaRPr sz="1300"/>
          </a:p>
          <a:p>
            <a:pPr indent="-311150" lvl="1" marL="914400" rtl="0" algn="l">
              <a:spcBef>
                <a:spcPts val="1000"/>
              </a:spcBef>
              <a:spcAft>
                <a:spcPts val="0"/>
              </a:spcAft>
              <a:buSzPts val="1300"/>
              <a:buChar char="○"/>
            </a:pPr>
            <a:r>
              <a:rPr lang="en" sz="1300"/>
              <a:t>As previously stated, the complainant must be informed of the imposed sanctions.</a:t>
            </a:r>
            <a:endParaRPr sz="1300"/>
          </a:p>
          <a:p>
            <a:pPr indent="-330200" lvl="0" marL="457200" rtl="0" algn="l">
              <a:spcBef>
                <a:spcPts val="1000"/>
              </a:spcBef>
              <a:spcAft>
                <a:spcPts val="0"/>
              </a:spcAft>
              <a:buSzPts val="1600"/>
              <a:buChar char="●"/>
            </a:pPr>
            <a:r>
              <a:rPr lang="en" sz="1600"/>
              <a:t>Are there remedies being given to the complainant?</a:t>
            </a:r>
            <a:endParaRPr sz="1600"/>
          </a:p>
          <a:p>
            <a:pPr indent="-311150" lvl="1" marL="914400" rtl="0" algn="l">
              <a:spcBef>
                <a:spcPts val="1000"/>
              </a:spcBef>
              <a:spcAft>
                <a:spcPts val="0"/>
              </a:spcAft>
              <a:buSzPts val="1300"/>
              <a:buChar char="○"/>
            </a:pPr>
            <a:r>
              <a:rPr lang="en" sz="1300"/>
              <a:t>A remedy is provided to the </a:t>
            </a:r>
            <a:r>
              <a:rPr lang="en" sz="1300"/>
              <a:t>complainant</a:t>
            </a:r>
            <a:r>
              <a:rPr lang="en" sz="1300"/>
              <a:t> designed to restore or preserve equal access to WNC’s education program or activity.</a:t>
            </a:r>
            <a:endParaRPr sz="1300"/>
          </a:p>
          <a:p>
            <a:pPr indent="-311150" lvl="1" marL="914400" rtl="0" algn="l">
              <a:spcBef>
                <a:spcPts val="1000"/>
              </a:spcBef>
              <a:spcAft>
                <a:spcPts val="0"/>
              </a:spcAft>
              <a:buSzPts val="1300"/>
              <a:buChar char="○"/>
            </a:pPr>
            <a:r>
              <a:rPr lang="en" sz="1300"/>
              <a:t>The applicable remedy is determined in an interactive process with the complainant and the Title IX Coordinator. It is the responsibility of the Title IX Coordinator to impose a remedy.</a:t>
            </a:r>
            <a:endParaRPr sz="1300"/>
          </a:p>
          <a:p>
            <a:pPr indent="-311150" lvl="1" marL="914400" rtl="0" algn="l">
              <a:spcBef>
                <a:spcPts val="1000"/>
              </a:spcBef>
              <a:spcAft>
                <a:spcPts val="0"/>
              </a:spcAft>
              <a:buSzPts val="1300"/>
              <a:buChar char="○"/>
            </a:pPr>
            <a:r>
              <a:rPr lang="en" sz="1300"/>
              <a:t>The respondent will NOT be informed of the remedy given. All that is needed in the written determination is to state that a remedy is warranted.</a:t>
            </a:r>
            <a:endParaRPr sz="1300"/>
          </a:p>
          <a:p>
            <a:pPr indent="-330200" lvl="0" marL="457200" rtl="0" algn="l">
              <a:spcBef>
                <a:spcPts val="1000"/>
              </a:spcBef>
              <a:spcAft>
                <a:spcPts val="1000"/>
              </a:spcAft>
              <a:buSzPts val="1600"/>
              <a:buChar char="●"/>
            </a:pPr>
            <a:r>
              <a:rPr lang="en" sz="1600"/>
              <a:t>State the bases needed to filing an appeal and the deadline</a:t>
            </a:r>
            <a:endParaRPr sz="1600"/>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8" name="Shape 468"/>
        <p:cNvGrpSpPr/>
        <p:nvPr/>
      </p:nvGrpSpPr>
      <p:grpSpPr>
        <a:xfrm>
          <a:off x="0" y="0"/>
          <a:ext cx="0" cy="0"/>
          <a:chOff x="0" y="0"/>
          <a:chExt cx="0" cy="0"/>
        </a:xfrm>
      </p:grpSpPr>
      <p:sp>
        <p:nvSpPr>
          <p:cNvPr id="469" name="Google Shape;469;p80"/>
          <p:cNvSpPr txBox="1"/>
          <p:nvPr>
            <p:ph type="title"/>
          </p:nvPr>
        </p:nvSpPr>
        <p:spPr>
          <a:xfrm>
            <a:off x="3906000" y="181950"/>
            <a:ext cx="5238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Grievance Process Completed</a:t>
            </a:r>
            <a:endParaRPr/>
          </a:p>
        </p:txBody>
      </p:sp>
      <p:sp>
        <p:nvSpPr>
          <p:cNvPr id="470" name="Google Shape;470;p80"/>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The written determination of responsibility is considered final at the conclusion of the appeal process or when the date to file an appeal has expired.</a:t>
            </a:r>
            <a:endParaRPr/>
          </a:p>
          <a:p>
            <a:pPr indent="-342900" lvl="0" marL="457200" rtl="0" algn="l">
              <a:spcBef>
                <a:spcPts val="1000"/>
              </a:spcBef>
              <a:spcAft>
                <a:spcPts val="0"/>
              </a:spcAft>
              <a:buSzPts val="1800"/>
              <a:buChar char="●"/>
            </a:pPr>
            <a:r>
              <a:rPr lang="en"/>
              <a:t>Only when the written determination is finalized may the sanction or remedy be issued.</a:t>
            </a:r>
            <a:endParaRPr/>
          </a:p>
          <a:p>
            <a:pPr indent="-342900" lvl="0" marL="457200" rtl="0" algn="l">
              <a:spcBef>
                <a:spcPts val="1000"/>
              </a:spcBef>
              <a:spcAft>
                <a:spcPts val="1000"/>
              </a:spcAft>
              <a:buSzPts val="1800"/>
              <a:buChar char="●"/>
            </a:pPr>
            <a:r>
              <a:rPr lang="en"/>
              <a:t>After the sanctions and/or remedies, if any, are imposed the Grievance Process ends and the Title IX case is closed.</a:t>
            </a:r>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4" name="Shape 474"/>
        <p:cNvGrpSpPr/>
        <p:nvPr/>
      </p:nvGrpSpPr>
      <p:grpSpPr>
        <a:xfrm>
          <a:off x="0" y="0"/>
          <a:ext cx="0" cy="0"/>
          <a:chOff x="0" y="0"/>
          <a:chExt cx="0" cy="0"/>
        </a:xfrm>
      </p:grpSpPr>
      <p:sp>
        <p:nvSpPr>
          <p:cNvPr id="475" name="Google Shape;475;p81"/>
          <p:cNvSpPr txBox="1"/>
          <p:nvPr>
            <p:ph type="title"/>
          </p:nvPr>
        </p:nvSpPr>
        <p:spPr>
          <a:xfrm>
            <a:off x="3906000" y="1245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Title IX Resources</a:t>
            </a:r>
            <a:endParaRPr/>
          </a:p>
        </p:txBody>
      </p:sp>
      <p:sp>
        <p:nvSpPr>
          <p:cNvPr id="476" name="Google Shape;476;p81"/>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NSHE Policy -  Title 4, Chapter 8, Section 13 </a:t>
            </a:r>
            <a:r>
              <a:rPr b="1" lang="en" u="sng">
                <a:solidFill>
                  <a:srgbClr val="3085ED"/>
                </a:solidFill>
                <a:latin typeface="Libre Franklin"/>
                <a:ea typeface="Libre Franklin"/>
                <a:cs typeface="Libre Franklin"/>
                <a:sym typeface="Libre Franklin"/>
                <a:hlinkClick r:id="rId3">
                  <a:extLst>
                    <a:ext uri="{A12FA001-AC4F-418D-AE19-62706E023703}">
                      <ahyp:hlinkClr val="tx"/>
                    </a:ext>
                  </a:extLst>
                </a:hlinkClick>
              </a:rPr>
              <a:t>https://nshe.nevada.edu/wp-content/uploads/file/BoardOfRegents/Handbook/title4//T4-CH08%20Student%20Recruitment%20and%20Retention%20Policy%20Equal%20Employment%20Opportunity%20Policy%20and%20Affirmative%20Action%20Program%20for%20NSHE.pdf</a:t>
            </a:r>
            <a:endParaRPr b="1"/>
          </a:p>
          <a:p>
            <a:pPr indent="0" lvl="0" marL="0" rtl="0" algn="l">
              <a:spcBef>
                <a:spcPts val="1000"/>
              </a:spcBef>
              <a:spcAft>
                <a:spcPts val="0"/>
              </a:spcAft>
              <a:buNone/>
            </a:pPr>
            <a:r>
              <a:rPr b="1" lang="en"/>
              <a:t>Title IX Resources </a:t>
            </a:r>
            <a:endParaRPr b="1"/>
          </a:p>
          <a:p>
            <a:pPr indent="0" lvl="0" marL="0" rtl="0" algn="l">
              <a:spcBef>
                <a:spcPts val="1000"/>
              </a:spcBef>
              <a:spcAft>
                <a:spcPts val="1000"/>
              </a:spcAft>
              <a:buNone/>
            </a:pPr>
            <a:r>
              <a:rPr b="1" lang="en" u="sng">
                <a:solidFill>
                  <a:srgbClr val="3085ED"/>
                </a:solidFill>
                <a:latin typeface="Libre Franklin"/>
                <a:ea typeface="Libre Franklin"/>
                <a:cs typeface="Libre Franklin"/>
                <a:sym typeface="Libre Franklin"/>
                <a:hlinkClick r:id="rId4">
                  <a:extLst>
                    <a:ext uri="{A12FA001-AC4F-418D-AE19-62706E023703}">
                      <ahyp:hlinkClr val="tx"/>
                    </a:ext>
                  </a:extLst>
                </a:hlinkClick>
              </a:rPr>
              <a:t>https://www2.ed.gov/policy/rights/guid/ocr/sex.html</a:t>
            </a:r>
            <a:r>
              <a:rPr b="1" lang="en">
                <a:solidFill>
                  <a:srgbClr val="0679A3"/>
                </a:solidFill>
                <a:latin typeface="Libre Franklin"/>
                <a:ea typeface="Libre Franklin"/>
                <a:cs typeface="Libre Franklin"/>
                <a:sym typeface="Libre Franklin"/>
              </a:rPr>
              <a:t> </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978100" y="95875"/>
            <a:ext cx="4829700" cy="564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Title IX Jurisdiction</a:t>
            </a:r>
            <a:endParaRPr/>
          </a:p>
        </p:txBody>
      </p:sp>
      <p:sp>
        <p:nvSpPr>
          <p:cNvPr id="91" name="Google Shape;91;p19"/>
          <p:cNvSpPr txBox="1"/>
          <p:nvPr>
            <p:ph idx="1" type="body"/>
          </p:nvPr>
        </p:nvSpPr>
        <p:spPr>
          <a:xfrm>
            <a:off x="287125" y="911525"/>
            <a:ext cx="8520600" cy="35457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For the alleged conduct to be considered within the authority of Title IX it must occur:</a:t>
            </a:r>
            <a:endParaRPr sz="1400"/>
          </a:p>
          <a:p>
            <a:pPr indent="-304800" lvl="1" marL="914400" rtl="0" algn="l">
              <a:spcBef>
                <a:spcPts val="1000"/>
              </a:spcBef>
              <a:spcAft>
                <a:spcPts val="0"/>
              </a:spcAft>
              <a:buSzPts val="1200"/>
              <a:buChar char="●"/>
            </a:pPr>
            <a:r>
              <a:rPr lang="en" sz="1200"/>
              <a:t>Within the United States of America</a:t>
            </a:r>
            <a:endParaRPr sz="1200"/>
          </a:p>
          <a:p>
            <a:pPr indent="-304800" lvl="2" marL="1371600" rtl="0" algn="l">
              <a:spcBef>
                <a:spcPts val="1000"/>
              </a:spcBef>
              <a:spcAft>
                <a:spcPts val="0"/>
              </a:spcAft>
              <a:buSzPts val="1200"/>
              <a:buChar char="●"/>
            </a:pPr>
            <a:r>
              <a:rPr lang="en" sz="1200"/>
              <a:t>If the alleged incident took place outside of the United States, it will be considered a  Non-Title IX incident.</a:t>
            </a:r>
            <a:endParaRPr sz="1200"/>
          </a:p>
          <a:p>
            <a:pPr indent="-317500" lvl="1" marL="914400" rtl="0" algn="l">
              <a:spcBef>
                <a:spcPts val="1000"/>
              </a:spcBef>
              <a:spcAft>
                <a:spcPts val="0"/>
              </a:spcAft>
              <a:buSzPts val="1400"/>
              <a:buChar char="●"/>
            </a:pPr>
            <a:r>
              <a:rPr lang="en"/>
              <a:t>Within WNC’s educational program or activity</a:t>
            </a:r>
            <a:endParaRPr/>
          </a:p>
          <a:p>
            <a:pPr indent="-304800" lvl="2" marL="1371600" rtl="0" algn="l">
              <a:spcBef>
                <a:spcPts val="1000"/>
              </a:spcBef>
              <a:spcAft>
                <a:spcPts val="0"/>
              </a:spcAft>
              <a:buSzPts val="1200"/>
              <a:buChar char="●"/>
            </a:pPr>
            <a:r>
              <a:rPr lang="en" sz="1200"/>
              <a:t>The alleged act must occur within the scope of a WNC program or </a:t>
            </a:r>
            <a:r>
              <a:rPr lang="en" sz="1200"/>
              <a:t>sponsored</a:t>
            </a:r>
            <a:r>
              <a:rPr lang="en" sz="1200"/>
              <a:t> event.</a:t>
            </a:r>
            <a:endParaRPr sz="1200"/>
          </a:p>
          <a:p>
            <a:pPr indent="-304800" lvl="3" marL="1828800" rtl="0" algn="l">
              <a:spcBef>
                <a:spcPts val="1000"/>
              </a:spcBef>
              <a:spcAft>
                <a:spcPts val="0"/>
              </a:spcAft>
              <a:buSzPts val="1200"/>
              <a:buChar char="●"/>
            </a:pPr>
            <a:r>
              <a:rPr lang="en" sz="1200"/>
              <a:t>For example, the alleged incident occurred during WNC soccer game and it involved two WNC student-athletes. This example would be considered a Title IX incident.</a:t>
            </a:r>
            <a:endParaRPr sz="1200"/>
          </a:p>
          <a:p>
            <a:pPr indent="-304800" lvl="3" marL="1828800" rtl="0" algn="l">
              <a:spcBef>
                <a:spcPts val="1600"/>
              </a:spcBef>
              <a:spcAft>
                <a:spcPts val="1000"/>
              </a:spcAft>
              <a:buSzPts val="1200"/>
              <a:buChar char="●"/>
            </a:pPr>
            <a:r>
              <a:rPr lang="en" sz="1200"/>
              <a:t>For example, the alleged incident took place at a non-WNC affiliated residence between two fellow WNC Students that happen to be roommates. This example would be considered a Non-Title Ix incident because it did not occur within the scope an educational program, activity, or facility.</a:t>
            </a:r>
            <a:endParaRPr sz="1200"/>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0" name="Shape 480"/>
        <p:cNvGrpSpPr/>
        <p:nvPr/>
      </p:nvGrpSpPr>
      <p:grpSpPr>
        <a:xfrm>
          <a:off x="0" y="0"/>
          <a:ext cx="0" cy="0"/>
          <a:chOff x="0" y="0"/>
          <a:chExt cx="0" cy="0"/>
        </a:xfrm>
      </p:grpSpPr>
      <p:sp>
        <p:nvSpPr>
          <p:cNvPr id="481" name="Google Shape;481;p82"/>
          <p:cNvSpPr txBox="1"/>
          <p:nvPr>
            <p:ph idx="1" type="body"/>
          </p:nvPr>
        </p:nvSpPr>
        <p:spPr>
          <a:xfrm>
            <a:off x="287125" y="911525"/>
            <a:ext cx="4284900" cy="819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2200"/>
              <a:t>Title IX Compliance Coordinator - Mark Ghan</a:t>
            </a:r>
            <a:endParaRPr b="1" sz="2200"/>
          </a:p>
        </p:txBody>
      </p:sp>
      <p:graphicFrame>
        <p:nvGraphicFramePr>
          <p:cNvPr id="482" name="Google Shape;482;p82"/>
          <p:cNvGraphicFramePr/>
          <p:nvPr/>
        </p:nvGraphicFramePr>
        <p:xfrm>
          <a:off x="402500" y="1788500"/>
          <a:ext cx="3000000" cy="3000000"/>
        </p:xfrm>
        <a:graphic>
          <a:graphicData uri="http://schemas.openxmlformats.org/drawingml/2006/table">
            <a:tbl>
              <a:tblPr>
                <a:noFill/>
                <a:tableStyleId>{FB3FEB52-7B4B-4EF2-A0AA-CFB6AFEB4AB0}</a:tableStyleId>
              </a:tblPr>
              <a:tblGrid>
                <a:gridCol w="716975"/>
                <a:gridCol w="3452525"/>
              </a:tblGrid>
              <a:tr h="576350">
                <a:tc>
                  <a:txBody>
                    <a:bodyPr/>
                    <a:lstStyle/>
                    <a:p>
                      <a:pPr indent="0" lvl="0" marL="0" rtl="0" algn="l">
                        <a:spcBef>
                          <a:spcPts val="0"/>
                        </a:spcBef>
                        <a:spcAft>
                          <a:spcPts val="0"/>
                        </a:spcAft>
                        <a:buNone/>
                      </a:pPr>
                      <a:r>
                        <a:rPr lang="en" sz="1600"/>
                        <a:t>Title</a:t>
                      </a:r>
                      <a:endParaRPr sz="1600"/>
                    </a:p>
                  </a:txBody>
                  <a:tcPr marT="91425" marB="91425" marR="91425" marL="91425"/>
                </a:tc>
                <a:tc>
                  <a:txBody>
                    <a:bodyPr/>
                    <a:lstStyle/>
                    <a:p>
                      <a:pPr indent="0" lvl="0" marL="0" rtl="0" algn="l">
                        <a:spcBef>
                          <a:spcPts val="0"/>
                        </a:spcBef>
                        <a:spcAft>
                          <a:spcPts val="0"/>
                        </a:spcAft>
                        <a:buNone/>
                      </a:pPr>
                      <a:r>
                        <a:rPr lang="en"/>
                        <a:t>Vice President of Special Projects and General Counsel</a:t>
                      </a:r>
                      <a:endParaRPr/>
                    </a:p>
                  </a:txBody>
                  <a:tcPr marT="91425" marB="91425" marR="91425" marL="91425"/>
                </a:tc>
              </a:tr>
              <a:tr h="396325">
                <a:tc>
                  <a:txBody>
                    <a:bodyPr/>
                    <a:lstStyle/>
                    <a:p>
                      <a:pPr indent="0" lvl="0" marL="0" rtl="0" algn="l">
                        <a:spcBef>
                          <a:spcPts val="0"/>
                        </a:spcBef>
                        <a:spcAft>
                          <a:spcPts val="0"/>
                        </a:spcAft>
                        <a:buNone/>
                      </a:pPr>
                      <a:r>
                        <a:rPr lang="en"/>
                        <a:t>Email</a:t>
                      </a:r>
                      <a:endParaRPr/>
                    </a:p>
                  </a:txBody>
                  <a:tcPr marT="91425" marB="91425" marR="91425" marL="91425"/>
                </a:tc>
                <a:tc>
                  <a:txBody>
                    <a:bodyPr/>
                    <a:lstStyle/>
                    <a:p>
                      <a:pPr indent="0" lvl="0" marL="0" rtl="0" algn="l">
                        <a:spcBef>
                          <a:spcPts val="0"/>
                        </a:spcBef>
                        <a:spcAft>
                          <a:spcPts val="0"/>
                        </a:spcAft>
                        <a:buNone/>
                      </a:pPr>
                      <a:r>
                        <a:rPr lang="en" sz="1600" u="sng">
                          <a:solidFill>
                            <a:srgbClr val="3085ED"/>
                          </a:solidFill>
                          <a:hlinkClick r:id="rId3">
                            <a:extLst>
                              <a:ext uri="{A12FA001-AC4F-418D-AE19-62706E023703}">
                                <ahyp:hlinkClr val="tx"/>
                              </a:ext>
                            </a:extLst>
                          </a:hlinkClick>
                        </a:rPr>
                        <a:t>mark.ghan@wnc.edu</a:t>
                      </a:r>
                      <a:r>
                        <a:rPr lang="en"/>
                        <a:t> </a:t>
                      </a:r>
                      <a:endParaRPr/>
                    </a:p>
                  </a:txBody>
                  <a:tcPr marT="91425" marB="91425" marR="91425" marL="91425"/>
                </a:tc>
              </a:tr>
              <a:tr h="396325">
                <a:tc>
                  <a:txBody>
                    <a:bodyPr/>
                    <a:lstStyle/>
                    <a:p>
                      <a:pPr indent="0" lvl="0" marL="0" rtl="0" algn="l">
                        <a:spcBef>
                          <a:spcPts val="0"/>
                        </a:spcBef>
                        <a:spcAft>
                          <a:spcPts val="0"/>
                        </a:spcAft>
                        <a:buNone/>
                      </a:pPr>
                      <a:r>
                        <a:rPr lang="en"/>
                        <a:t>Phone</a:t>
                      </a:r>
                      <a:endParaRPr/>
                    </a:p>
                  </a:txBody>
                  <a:tcPr marT="91425" marB="91425" marR="91425" marL="91425"/>
                </a:tc>
                <a:tc>
                  <a:txBody>
                    <a:bodyPr/>
                    <a:lstStyle/>
                    <a:p>
                      <a:pPr indent="0" lvl="0" marL="0" rtl="0" algn="l">
                        <a:spcBef>
                          <a:spcPts val="0"/>
                        </a:spcBef>
                        <a:spcAft>
                          <a:spcPts val="0"/>
                        </a:spcAft>
                        <a:buNone/>
                      </a:pPr>
                      <a:r>
                        <a:rPr lang="en"/>
                        <a:t>775-445-3219</a:t>
                      </a:r>
                      <a:endParaRPr/>
                    </a:p>
                  </a:txBody>
                  <a:tcPr marT="91425" marB="91425" marR="91425" marL="91425"/>
                </a:tc>
              </a:tr>
              <a:tr h="396325">
                <a:tc>
                  <a:txBody>
                    <a:bodyPr/>
                    <a:lstStyle/>
                    <a:p>
                      <a:pPr indent="0" lvl="0" marL="0" rtl="0" algn="l">
                        <a:spcBef>
                          <a:spcPts val="0"/>
                        </a:spcBef>
                        <a:spcAft>
                          <a:spcPts val="0"/>
                        </a:spcAft>
                        <a:buNone/>
                      </a:pPr>
                      <a:r>
                        <a:rPr lang="en"/>
                        <a:t>Office</a:t>
                      </a:r>
                      <a:endParaRPr/>
                    </a:p>
                  </a:txBody>
                  <a:tcPr marT="91425" marB="91425" marR="91425" marL="91425"/>
                </a:tc>
                <a:tc>
                  <a:txBody>
                    <a:bodyPr/>
                    <a:lstStyle/>
                    <a:p>
                      <a:pPr indent="0" lvl="0" marL="0" rtl="0" algn="l">
                        <a:spcBef>
                          <a:spcPts val="0"/>
                        </a:spcBef>
                        <a:spcAft>
                          <a:spcPts val="0"/>
                        </a:spcAft>
                        <a:buClr>
                          <a:schemeClr val="dk1"/>
                        </a:buClr>
                        <a:buFont typeface="Arial"/>
                        <a:buNone/>
                      </a:pPr>
                      <a:r>
                        <a:rPr lang="en" sz="1600" u="sng">
                          <a:solidFill>
                            <a:srgbClr val="3085ED"/>
                          </a:solidFill>
                          <a:hlinkClick r:id="rId4">
                            <a:extLst>
                              <a:ext uri="{A12FA001-AC4F-418D-AE19-62706E023703}">
                                <ahyp:hlinkClr val="tx"/>
                              </a:ext>
                            </a:extLst>
                          </a:hlinkClick>
                        </a:rPr>
                        <a:t>Carson City</a:t>
                      </a:r>
                      <a:r>
                        <a:rPr lang="en" sz="1600">
                          <a:solidFill>
                            <a:schemeClr val="dk1"/>
                          </a:solidFill>
                        </a:rPr>
                        <a:t>  </a:t>
                      </a:r>
                      <a:r>
                        <a:rPr lang="en" sz="1600" u="sng">
                          <a:solidFill>
                            <a:srgbClr val="3085ED"/>
                          </a:solidFill>
                          <a:hlinkClick r:id="rId5">
                            <a:extLst>
                              <a:ext uri="{A12FA001-AC4F-418D-AE19-62706E023703}">
                                <ahyp:hlinkClr val="tx"/>
                              </a:ext>
                            </a:extLst>
                          </a:hlinkClick>
                        </a:rPr>
                        <a:t>Bristlecone Building</a:t>
                      </a:r>
                      <a:r>
                        <a:rPr lang="en" sz="1600">
                          <a:solidFill>
                            <a:schemeClr val="dk1"/>
                          </a:solidFill>
                        </a:rPr>
                        <a:t>  Room 143</a:t>
                      </a:r>
                      <a:endParaRPr/>
                    </a:p>
                  </a:txBody>
                  <a:tcPr marT="91425" marB="91425" marR="91425" marL="91425"/>
                </a:tc>
              </a:tr>
            </a:tbl>
          </a:graphicData>
        </a:graphic>
      </p:graphicFrame>
      <p:pic>
        <p:nvPicPr>
          <p:cNvPr descr="Should we use questions to teach? – Part 1 | ...to the real." id="483" name="Google Shape;483;p82"/>
          <p:cNvPicPr preferRelativeResize="0"/>
          <p:nvPr/>
        </p:nvPicPr>
        <p:blipFill rotWithShape="1">
          <a:blip r:embed="rId6">
            <a:alphaModFix/>
          </a:blip>
          <a:srcRect b="0" l="14117" r="14110" t="0"/>
          <a:stretch/>
        </p:blipFill>
        <p:spPr>
          <a:xfrm>
            <a:off x="5316125" y="870600"/>
            <a:ext cx="2441400" cy="3402300"/>
          </a:xfrm>
          <a:prstGeom prst="rect">
            <a:avLst/>
          </a:prstGeom>
          <a:noFill/>
          <a:ln cap="flat" cmpd="sng" w="38100">
            <a:solidFill>
              <a:srgbClr val="CDD0D1"/>
            </a:solidFill>
            <a:prstDash val="solid"/>
            <a:round/>
            <a:headEnd len="sm" w="sm" type="none"/>
            <a:tailEnd len="sm" w="sm" type="none"/>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978100" y="95875"/>
            <a:ext cx="4829700" cy="54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000"/>
              <a:t>Title IX Grievance Process Authorization</a:t>
            </a:r>
            <a:endParaRPr sz="2000"/>
          </a:p>
        </p:txBody>
      </p:sp>
      <p:sp>
        <p:nvSpPr>
          <p:cNvPr id="97" name="Google Shape;97;p20"/>
          <p:cNvSpPr txBox="1"/>
          <p:nvPr>
            <p:ph idx="1" type="body"/>
          </p:nvPr>
        </p:nvSpPr>
        <p:spPr>
          <a:xfrm>
            <a:off x="287125" y="911525"/>
            <a:ext cx="8520600" cy="35169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For a Title IX grievance process to be authorized the following must occur:</a:t>
            </a:r>
            <a:endParaRPr sz="1400"/>
          </a:p>
          <a:p>
            <a:pPr indent="-311150" lvl="1" marL="914400" rtl="0" algn="l">
              <a:spcBef>
                <a:spcPts val="1000"/>
              </a:spcBef>
              <a:spcAft>
                <a:spcPts val="0"/>
              </a:spcAft>
              <a:buSzPts val="1300"/>
              <a:buChar char="●"/>
            </a:pPr>
            <a:r>
              <a:rPr lang="en" sz="1300"/>
              <a:t>The alleged conduct satisfies one or more of the three pronged requirements listed within Title IX’s definition of Sexual Harassment.</a:t>
            </a:r>
            <a:endParaRPr sz="1300"/>
          </a:p>
          <a:p>
            <a:pPr indent="-311150" lvl="1" marL="914400" rtl="0" algn="l">
              <a:spcBef>
                <a:spcPts val="1000"/>
              </a:spcBef>
              <a:spcAft>
                <a:spcPts val="0"/>
              </a:spcAft>
              <a:buSzPts val="1300"/>
              <a:buChar char="●"/>
            </a:pPr>
            <a:r>
              <a:rPr lang="en" sz="1300"/>
              <a:t>The alleged conduct occurred within the United States</a:t>
            </a:r>
            <a:endParaRPr sz="1300"/>
          </a:p>
          <a:p>
            <a:pPr indent="-311150" lvl="1" marL="914400" rtl="0" algn="l">
              <a:spcBef>
                <a:spcPts val="1000"/>
              </a:spcBef>
              <a:spcAft>
                <a:spcPts val="0"/>
              </a:spcAft>
              <a:buSzPts val="1300"/>
              <a:buChar char="●"/>
            </a:pPr>
            <a:r>
              <a:rPr lang="en" sz="1300"/>
              <a:t>The alleged conduct occurred within WNC educational program or activity.</a:t>
            </a:r>
            <a:endParaRPr sz="1300"/>
          </a:p>
          <a:p>
            <a:pPr indent="-317500" lvl="0" marL="457200" rtl="0" algn="l">
              <a:spcBef>
                <a:spcPts val="1000"/>
              </a:spcBef>
              <a:spcAft>
                <a:spcPts val="0"/>
              </a:spcAft>
              <a:buSzPts val="1400"/>
              <a:buChar char="●"/>
            </a:pPr>
            <a:r>
              <a:rPr lang="en" sz="1400"/>
              <a:t>If the alleged incident does not meet the above, then the Title IX Grievance Process is Not Authorized.</a:t>
            </a:r>
            <a:endParaRPr sz="1400"/>
          </a:p>
          <a:p>
            <a:pPr indent="-311150" lvl="1" marL="914400" rtl="0" algn="l">
              <a:spcBef>
                <a:spcPts val="1000"/>
              </a:spcBef>
              <a:spcAft>
                <a:spcPts val="0"/>
              </a:spcAft>
              <a:buSzPts val="1300"/>
              <a:buChar char="●"/>
            </a:pPr>
            <a:r>
              <a:rPr lang="en" sz="1300"/>
              <a:t>However, this does NOT mean WNC will take no action.</a:t>
            </a:r>
            <a:endParaRPr sz="1300"/>
          </a:p>
          <a:p>
            <a:pPr indent="-311150" lvl="1" marL="914400" rtl="0" algn="l">
              <a:spcBef>
                <a:spcPts val="1600"/>
              </a:spcBef>
              <a:spcAft>
                <a:spcPts val="1000"/>
              </a:spcAft>
              <a:buSzPts val="1300"/>
              <a:buChar char="●"/>
            </a:pPr>
            <a:r>
              <a:rPr lang="en" sz="1300"/>
              <a:t>If the Title IX Grievance Process is not authorized, at the discretion of OIE, then the incident may be investigated utilizing the Non-Title IX grievance procedure list in Title 4, Chapter 8, Section 13 of the NSHE Board of Regents Handbook.</a:t>
            </a:r>
            <a:endParaRPr sz="13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ctrTitle"/>
          </p:nvPr>
        </p:nvSpPr>
        <p:spPr>
          <a:xfrm>
            <a:off x="311708" y="1192800"/>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Title IX Grievance Procedure Authorized</a:t>
            </a:r>
            <a:endParaRPr/>
          </a:p>
        </p:txBody>
      </p:sp>
      <p:sp>
        <p:nvSpPr>
          <p:cNvPr id="103" name="Google Shape;103;p21"/>
          <p:cNvSpPr txBox="1"/>
          <p:nvPr>
            <p:ph idx="1" type="subTitle"/>
          </p:nvPr>
        </p:nvSpPr>
        <p:spPr>
          <a:xfrm>
            <a:off x="311700" y="3245400"/>
            <a:ext cx="8520600" cy="792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Who you need to know</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