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Lst>
  <p:sldSz cy="5143500" cx="9144000"/>
  <p:notesSz cx="6858000" cy="9144000"/>
  <p:embeddedFontLst>
    <p:embeddedFont>
      <p:font typeface="Libre Franklin"/>
      <p:regular r:id="rId82"/>
      <p:bold r:id="rId83"/>
      <p:italic r:id="rId84"/>
      <p:boldItalic r:id="rId8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45085A8-1ABA-445F-8130-DD14CB7EAC99}">
  <a:tblStyle styleId="{B45085A8-1ABA-445F-8130-DD14CB7EAC9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84" Type="http://schemas.openxmlformats.org/officeDocument/2006/relationships/font" Target="fonts/LibreFranklin-italic.fntdata"/><Relationship Id="rId83" Type="http://schemas.openxmlformats.org/officeDocument/2006/relationships/font" Target="fonts/LibreFranklin-bold.fntdata"/><Relationship Id="rId42" Type="http://schemas.openxmlformats.org/officeDocument/2006/relationships/slide" Target="slides/slide36.xml"/><Relationship Id="rId41" Type="http://schemas.openxmlformats.org/officeDocument/2006/relationships/slide" Target="slides/slide35.xml"/><Relationship Id="rId85" Type="http://schemas.openxmlformats.org/officeDocument/2006/relationships/font" Target="fonts/LibreFranklin-boldItalic.fntdata"/><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80" Type="http://schemas.openxmlformats.org/officeDocument/2006/relationships/slide" Target="slides/slide74.xml"/><Relationship Id="rId82" Type="http://schemas.openxmlformats.org/officeDocument/2006/relationships/font" Target="fonts/LibreFranklin-regular.fntdata"/><Relationship Id="rId81" Type="http://schemas.openxmlformats.org/officeDocument/2006/relationships/slide" Target="slides/slide7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31" Type="http://schemas.openxmlformats.org/officeDocument/2006/relationships/slide" Target="slides/slide25.xml"/><Relationship Id="rId75" Type="http://schemas.openxmlformats.org/officeDocument/2006/relationships/slide" Target="slides/slide69.xml"/><Relationship Id="rId30" Type="http://schemas.openxmlformats.org/officeDocument/2006/relationships/slide" Target="slides/slide24.xml"/><Relationship Id="rId74" Type="http://schemas.openxmlformats.org/officeDocument/2006/relationships/slide" Target="slides/slide68.xml"/><Relationship Id="rId33" Type="http://schemas.openxmlformats.org/officeDocument/2006/relationships/slide" Target="slides/slide27.xml"/><Relationship Id="rId77" Type="http://schemas.openxmlformats.org/officeDocument/2006/relationships/slide" Target="slides/slide71.xml"/><Relationship Id="rId32" Type="http://schemas.openxmlformats.org/officeDocument/2006/relationships/slide" Target="slides/slide26.xml"/><Relationship Id="rId76" Type="http://schemas.openxmlformats.org/officeDocument/2006/relationships/slide" Target="slides/slide70.xml"/><Relationship Id="rId35" Type="http://schemas.openxmlformats.org/officeDocument/2006/relationships/slide" Target="slides/slide29.xml"/><Relationship Id="rId79" Type="http://schemas.openxmlformats.org/officeDocument/2006/relationships/slide" Target="slides/slide73.xml"/><Relationship Id="rId34" Type="http://schemas.openxmlformats.org/officeDocument/2006/relationships/slide" Target="slides/slide28.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slide" Target="slides/slide60.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68" Type="http://schemas.openxmlformats.org/officeDocument/2006/relationships/slide" Target="slides/slide62.xml"/><Relationship Id="rId23" Type="http://schemas.openxmlformats.org/officeDocument/2006/relationships/slide" Target="slides/slide17.xml"/><Relationship Id="rId67" Type="http://schemas.openxmlformats.org/officeDocument/2006/relationships/slide" Target="slides/slide61.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schemas.openxmlformats.org/officeDocument/2006/relationships/slide" Target="slides/slide63.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 name="Google Shape;5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9481f5f033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9481f5f033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94a8dad3d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94a8dad3d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94a8dad3d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94a8dad3d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94a8dad3df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94a8dad3d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94a8dad3d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94a8dad3d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94a8dad3df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94a8dad3d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94a8dad3df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94a8dad3df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94a8dad3d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94a8dad3d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94a8dad3df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94a8dad3d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94a8dad3df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94a8dad3df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94a8dad3df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94a8dad3df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94a8dad3df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94a8dad3df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94a8dad3df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94a8dad3df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94a8dad3d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94a8dad3d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94a8dad3df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94a8dad3df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94a8dad3df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94a8dad3df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94a8dad3df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94a8dad3df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94a8dad3df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94a8dad3df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94a8dad3df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94a8dad3df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94a8dad3df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94a8dad3df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94a8dad3df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94a8dad3df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94a8dad3df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94a8dad3df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930bd871b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930bd871b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930bd871b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930bd871b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930bd871b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930bd871b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930bd871b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930bd871b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930bd871b2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930bd871b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930bd871b2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930bd871b2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930bd871b2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930bd871b2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930bd871b2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930bd871b2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930bd871b2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930bd871b2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930bd871b2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930bd871b2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930bd871b2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930bd871b2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930bd871b2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930bd871b2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930bd871b2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930bd871b2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930bd871b2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930bd871b2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930bd871b2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930bd871b2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930bd871b2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930bd871b2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930bd871b2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930bd871b2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930bd871b2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930bd871b2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481f5f033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481f5f033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930bd871b2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930bd871b2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930bd871b2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930bd871b2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93a200cc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93a200cc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93a200ccd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93a200ccd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93a200ccd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93a200ccd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g93a200ccd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93a200ccd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g93a200ccd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93a200ccd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93a200ccd5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2" name="Google Shape;392;g93a200ccd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g93a200ccd5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8" name="Google Shape;398;g93a200ccd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g93a200ccd5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4" name="Google Shape;404;g93a200ccd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9481f5f033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9481f5f03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93a200ccd5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0" name="Google Shape;410;g93a200ccd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g93a200ccd5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6" name="Google Shape;416;g93a200ccd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93a200ccd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93a200ccd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93a200ccd5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8" name="Google Shape;428;g93a200ccd5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g93a200ccd5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g93a200ccd5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g93a200ccd5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2" name="Google Shape;442;g93a200ccd5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9636e786e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9636e786e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g9636e786e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4" name="Google Shape;454;g9636e786e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g9636e786e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0" name="Google Shape;460;g9636e786e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g9636e786e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6" name="Google Shape;466;g9636e786e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9481f5f033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9481f5f033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g9636e786e4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9636e786e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g9636e786e4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8" name="Google Shape;478;g9636e786e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g9649e8536b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5" name="Google Shape;485;g9649e8536b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g9649e8536b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0" name="Google Shape;490;g9649e8536b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g9649e8536b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5" name="Google Shape;495;g9649e8536b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g9649e8536b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1" name="Google Shape;501;g9649e8536b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9481f5f033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9481f5f033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9481f5f033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9481f5f033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rgbClr val="001379"/>
              </a:buClr>
              <a:buSzPts val="5200"/>
              <a:buNone/>
              <a:defRPr sz="5200">
                <a:solidFill>
                  <a:srgbClr val="001379"/>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666666"/>
              </a:buClr>
              <a:buSzPts val="2800"/>
              <a:buNone/>
              <a:defRPr sz="2800">
                <a:solidFill>
                  <a:srgbClr val="666666"/>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txBox="1"/>
          <p:nvPr>
            <p:ph type="title"/>
          </p:nvPr>
        </p:nvSpPr>
        <p:spPr>
          <a:xfrm>
            <a:off x="3978100" y="95875"/>
            <a:ext cx="52380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rgbClr val="666666"/>
              </a:buClr>
              <a:buSzPts val="2800"/>
              <a:buNone/>
              <a:defRPr>
                <a:solidFill>
                  <a:srgbClr val="666666"/>
                </a:solidFill>
              </a:defRPr>
            </a:lvl1pPr>
            <a:lvl2pPr lvl="1" algn="l">
              <a:lnSpc>
                <a:spcPct val="100000"/>
              </a:lnSpc>
              <a:spcBef>
                <a:spcPts val="0"/>
              </a:spcBef>
              <a:spcAft>
                <a:spcPts val="0"/>
              </a:spcAft>
              <a:buClr>
                <a:srgbClr val="666666"/>
              </a:buClr>
              <a:buSzPts val="2800"/>
              <a:buNone/>
              <a:defRPr>
                <a:solidFill>
                  <a:srgbClr val="666666"/>
                </a:solidFill>
              </a:defRPr>
            </a:lvl2pPr>
            <a:lvl3pPr lvl="2" algn="l">
              <a:lnSpc>
                <a:spcPct val="100000"/>
              </a:lnSpc>
              <a:spcBef>
                <a:spcPts val="0"/>
              </a:spcBef>
              <a:spcAft>
                <a:spcPts val="0"/>
              </a:spcAft>
              <a:buClr>
                <a:srgbClr val="666666"/>
              </a:buClr>
              <a:buSzPts val="2800"/>
              <a:buNone/>
              <a:defRPr>
                <a:solidFill>
                  <a:srgbClr val="666666"/>
                </a:solidFill>
              </a:defRPr>
            </a:lvl3pPr>
            <a:lvl4pPr lvl="3" algn="l">
              <a:lnSpc>
                <a:spcPct val="100000"/>
              </a:lnSpc>
              <a:spcBef>
                <a:spcPts val="0"/>
              </a:spcBef>
              <a:spcAft>
                <a:spcPts val="0"/>
              </a:spcAft>
              <a:buClr>
                <a:srgbClr val="666666"/>
              </a:buClr>
              <a:buSzPts val="2800"/>
              <a:buNone/>
              <a:defRPr>
                <a:solidFill>
                  <a:srgbClr val="666666"/>
                </a:solidFill>
              </a:defRPr>
            </a:lvl4pPr>
            <a:lvl5pPr lvl="4" algn="l">
              <a:lnSpc>
                <a:spcPct val="100000"/>
              </a:lnSpc>
              <a:spcBef>
                <a:spcPts val="0"/>
              </a:spcBef>
              <a:spcAft>
                <a:spcPts val="0"/>
              </a:spcAft>
              <a:buClr>
                <a:srgbClr val="666666"/>
              </a:buClr>
              <a:buSzPts val="2800"/>
              <a:buNone/>
              <a:defRPr>
                <a:solidFill>
                  <a:srgbClr val="666666"/>
                </a:solidFill>
              </a:defRPr>
            </a:lvl5pPr>
            <a:lvl6pPr lvl="5" algn="l">
              <a:lnSpc>
                <a:spcPct val="100000"/>
              </a:lnSpc>
              <a:spcBef>
                <a:spcPts val="0"/>
              </a:spcBef>
              <a:spcAft>
                <a:spcPts val="0"/>
              </a:spcAft>
              <a:buClr>
                <a:srgbClr val="666666"/>
              </a:buClr>
              <a:buSzPts val="2800"/>
              <a:buNone/>
              <a:defRPr>
                <a:solidFill>
                  <a:srgbClr val="666666"/>
                </a:solidFill>
              </a:defRPr>
            </a:lvl6pPr>
            <a:lvl7pPr lvl="6" algn="l">
              <a:lnSpc>
                <a:spcPct val="100000"/>
              </a:lnSpc>
              <a:spcBef>
                <a:spcPts val="0"/>
              </a:spcBef>
              <a:spcAft>
                <a:spcPts val="0"/>
              </a:spcAft>
              <a:buClr>
                <a:srgbClr val="666666"/>
              </a:buClr>
              <a:buSzPts val="2800"/>
              <a:buNone/>
              <a:defRPr>
                <a:solidFill>
                  <a:srgbClr val="666666"/>
                </a:solidFill>
              </a:defRPr>
            </a:lvl7pPr>
            <a:lvl8pPr lvl="7" algn="l">
              <a:lnSpc>
                <a:spcPct val="100000"/>
              </a:lnSpc>
              <a:spcBef>
                <a:spcPts val="0"/>
              </a:spcBef>
              <a:spcAft>
                <a:spcPts val="0"/>
              </a:spcAft>
              <a:buClr>
                <a:srgbClr val="666666"/>
              </a:buClr>
              <a:buSzPts val="2800"/>
              <a:buNone/>
              <a:defRPr>
                <a:solidFill>
                  <a:srgbClr val="666666"/>
                </a:solidFill>
              </a:defRPr>
            </a:lvl8pPr>
            <a:lvl9pPr lvl="8" algn="l">
              <a:lnSpc>
                <a:spcPct val="100000"/>
              </a:lnSpc>
              <a:spcBef>
                <a:spcPts val="0"/>
              </a:spcBef>
              <a:spcAft>
                <a:spcPts val="0"/>
              </a:spcAft>
              <a:buClr>
                <a:srgbClr val="666666"/>
              </a:buClr>
              <a:buSzPts val="2800"/>
              <a:buNone/>
              <a:defRPr>
                <a:solidFill>
                  <a:srgbClr val="666666"/>
                </a:solidFill>
              </a:defRPr>
            </a:lvl9pPr>
          </a:lstStyle>
          <a:p/>
        </p:txBody>
      </p:sp>
      <p:sp>
        <p:nvSpPr>
          <p:cNvPr id="16" name="Google Shape;16;p3"/>
          <p:cNvSpPr txBox="1"/>
          <p:nvPr>
            <p:ph idx="1" type="body"/>
          </p:nvPr>
        </p:nvSpPr>
        <p:spPr>
          <a:xfrm>
            <a:off x="287125" y="91152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rgbClr val="001379"/>
              </a:buClr>
              <a:buSzPts val="1800"/>
              <a:buChar char="●"/>
              <a:defRPr>
                <a:solidFill>
                  <a:srgbClr val="001379"/>
                </a:solidFill>
              </a:defRPr>
            </a:lvl1pPr>
            <a:lvl2pPr indent="-317500" lvl="1" marL="914400" algn="l">
              <a:lnSpc>
                <a:spcPct val="115000"/>
              </a:lnSpc>
              <a:spcBef>
                <a:spcPts val="1600"/>
              </a:spcBef>
              <a:spcAft>
                <a:spcPts val="0"/>
              </a:spcAft>
              <a:buClr>
                <a:srgbClr val="001379"/>
              </a:buClr>
              <a:buSzPts val="1400"/>
              <a:buChar char="○"/>
              <a:defRPr>
                <a:solidFill>
                  <a:srgbClr val="001379"/>
                </a:solidFill>
              </a:defRPr>
            </a:lvl2pPr>
            <a:lvl3pPr indent="-317500" lvl="2" marL="1371600" algn="l">
              <a:lnSpc>
                <a:spcPct val="115000"/>
              </a:lnSpc>
              <a:spcBef>
                <a:spcPts val="1600"/>
              </a:spcBef>
              <a:spcAft>
                <a:spcPts val="0"/>
              </a:spcAft>
              <a:buClr>
                <a:srgbClr val="001379"/>
              </a:buClr>
              <a:buSzPts val="1400"/>
              <a:buChar char="■"/>
              <a:defRPr>
                <a:solidFill>
                  <a:srgbClr val="001379"/>
                </a:solidFill>
              </a:defRPr>
            </a:lvl3pPr>
            <a:lvl4pPr indent="-317500" lvl="3" marL="1828800" algn="l">
              <a:lnSpc>
                <a:spcPct val="115000"/>
              </a:lnSpc>
              <a:spcBef>
                <a:spcPts val="1600"/>
              </a:spcBef>
              <a:spcAft>
                <a:spcPts val="0"/>
              </a:spcAft>
              <a:buClr>
                <a:srgbClr val="001379"/>
              </a:buClr>
              <a:buSzPts val="1400"/>
              <a:buChar char="●"/>
              <a:defRPr>
                <a:solidFill>
                  <a:srgbClr val="001379"/>
                </a:solidFill>
              </a:defRPr>
            </a:lvl4pPr>
            <a:lvl5pPr indent="-317500" lvl="4" marL="2286000" algn="l">
              <a:lnSpc>
                <a:spcPct val="115000"/>
              </a:lnSpc>
              <a:spcBef>
                <a:spcPts val="1600"/>
              </a:spcBef>
              <a:spcAft>
                <a:spcPts val="0"/>
              </a:spcAft>
              <a:buClr>
                <a:srgbClr val="001379"/>
              </a:buClr>
              <a:buSzPts val="1400"/>
              <a:buChar char="○"/>
              <a:defRPr>
                <a:solidFill>
                  <a:srgbClr val="001379"/>
                </a:solidFill>
              </a:defRPr>
            </a:lvl5pPr>
            <a:lvl6pPr indent="-317500" lvl="5" marL="2743200" algn="l">
              <a:lnSpc>
                <a:spcPct val="115000"/>
              </a:lnSpc>
              <a:spcBef>
                <a:spcPts val="1600"/>
              </a:spcBef>
              <a:spcAft>
                <a:spcPts val="0"/>
              </a:spcAft>
              <a:buClr>
                <a:srgbClr val="001379"/>
              </a:buClr>
              <a:buSzPts val="1400"/>
              <a:buChar char="■"/>
              <a:defRPr>
                <a:solidFill>
                  <a:srgbClr val="001379"/>
                </a:solidFill>
              </a:defRPr>
            </a:lvl6pPr>
            <a:lvl7pPr indent="-317500" lvl="6" marL="3200400" algn="l">
              <a:lnSpc>
                <a:spcPct val="115000"/>
              </a:lnSpc>
              <a:spcBef>
                <a:spcPts val="1600"/>
              </a:spcBef>
              <a:spcAft>
                <a:spcPts val="0"/>
              </a:spcAft>
              <a:buClr>
                <a:srgbClr val="001379"/>
              </a:buClr>
              <a:buSzPts val="1400"/>
              <a:buChar char="●"/>
              <a:defRPr>
                <a:solidFill>
                  <a:srgbClr val="001379"/>
                </a:solidFill>
              </a:defRPr>
            </a:lvl7pPr>
            <a:lvl8pPr indent="-317500" lvl="7" marL="3657600" algn="l">
              <a:lnSpc>
                <a:spcPct val="115000"/>
              </a:lnSpc>
              <a:spcBef>
                <a:spcPts val="1600"/>
              </a:spcBef>
              <a:spcAft>
                <a:spcPts val="0"/>
              </a:spcAft>
              <a:buClr>
                <a:srgbClr val="001379"/>
              </a:buClr>
              <a:buSzPts val="1400"/>
              <a:buChar char="○"/>
              <a:defRPr>
                <a:solidFill>
                  <a:srgbClr val="001379"/>
                </a:solidFill>
              </a:defRPr>
            </a:lvl8pPr>
            <a:lvl9pPr indent="-317500" lvl="8" marL="4114800" algn="l">
              <a:lnSpc>
                <a:spcPct val="115000"/>
              </a:lnSpc>
              <a:spcBef>
                <a:spcPts val="1600"/>
              </a:spcBef>
              <a:spcAft>
                <a:spcPts val="1600"/>
              </a:spcAft>
              <a:buClr>
                <a:srgbClr val="001379"/>
              </a:buClr>
              <a:buSzPts val="1400"/>
              <a:buChar char="■"/>
              <a:defRPr>
                <a:solidFill>
                  <a:srgbClr val="001379"/>
                </a:solidFill>
              </a:defRPr>
            </a:lvl9pPr>
          </a:lstStyle>
          <a:p/>
        </p:txBody>
      </p:sp>
      <p:sp>
        <p:nvSpPr>
          <p:cNvPr id="17" name="Google Shape;17;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4"/>
          <p:cNvSpPr txBox="1"/>
          <p:nvPr>
            <p:ph type="title"/>
          </p:nvPr>
        </p:nvSpPr>
        <p:spPr>
          <a:xfrm>
            <a:off x="3779100" y="21650"/>
            <a:ext cx="53649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666666"/>
              </a:buClr>
              <a:buSzPts val="2400"/>
              <a:buNone/>
              <a:defRPr sz="2400">
                <a:solidFill>
                  <a:srgbClr val="666666"/>
                </a:solidFill>
              </a:defRPr>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4"/>
          <p:cNvSpPr txBox="1"/>
          <p:nvPr>
            <p:ph idx="1" type="body"/>
          </p:nvPr>
        </p:nvSpPr>
        <p:spPr>
          <a:xfrm>
            <a:off x="329450" y="845775"/>
            <a:ext cx="8565900" cy="35208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rgbClr val="001379"/>
              </a:buClr>
              <a:buSzPts val="1800"/>
              <a:buChar char="●"/>
              <a:defRPr>
                <a:solidFill>
                  <a:srgbClr val="001379"/>
                </a:solidFill>
              </a:defRPr>
            </a:lvl1pPr>
            <a:lvl2pPr indent="-317500" lvl="1" marL="914400" algn="l">
              <a:lnSpc>
                <a:spcPct val="115000"/>
              </a:lnSpc>
              <a:spcBef>
                <a:spcPts val="1600"/>
              </a:spcBef>
              <a:spcAft>
                <a:spcPts val="0"/>
              </a:spcAft>
              <a:buClr>
                <a:srgbClr val="001379"/>
              </a:buClr>
              <a:buSzPts val="1400"/>
              <a:buChar char="○"/>
              <a:defRPr>
                <a:solidFill>
                  <a:srgbClr val="001379"/>
                </a:solidFill>
              </a:defRPr>
            </a:lvl2pPr>
            <a:lvl3pPr indent="-317500" lvl="2" marL="1371600" algn="l">
              <a:lnSpc>
                <a:spcPct val="115000"/>
              </a:lnSpc>
              <a:spcBef>
                <a:spcPts val="1600"/>
              </a:spcBef>
              <a:spcAft>
                <a:spcPts val="0"/>
              </a:spcAft>
              <a:buClr>
                <a:srgbClr val="001379"/>
              </a:buClr>
              <a:buSzPts val="1400"/>
              <a:buChar char="■"/>
              <a:defRPr>
                <a:solidFill>
                  <a:srgbClr val="001379"/>
                </a:solidFill>
              </a:defRPr>
            </a:lvl3pPr>
            <a:lvl4pPr indent="-317500" lvl="3" marL="1828800" algn="l">
              <a:lnSpc>
                <a:spcPct val="115000"/>
              </a:lnSpc>
              <a:spcBef>
                <a:spcPts val="1600"/>
              </a:spcBef>
              <a:spcAft>
                <a:spcPts val="0"/>
              </a:spcAft>
              <a:buClr>
                <a:srgbClr val="001379"/>
              </a:buClr>
              <a:buSzPts val="1400"/>
              <a:buChar char="●"/>
              <a:defRPr>
                <a:solidFill>
                  <a:srgbClr val="001379"/>
                </a:solidFill>
              </a:defRPr>
            </a:lvl4pPr>
            <a:lvl5pPr indent="-317500" lvl="4" marL="2286000" algn="l">
              <a:lnSpc>
                <a:spcPct val="115000"/>
              </a:lnSpc>
              <a:spcBef>
                <a:spcPts val="1600"/>
              </a:spcBef>
              <a:spcAft>
                <a:spcPts val="0"/>
              </a:spcAft>
              <a:buClr>
                <a:srgbClr val="001379"/>
              </a:buClr>
              <a:buSzPts val="1400"/>
              <a:buChar char="○"/>
              <a:defRPr>
                <a:solidFill>
                  <a:srgbClr val="001379"/>
                </a:solidFill>
              </a:defRPr>
            </a:lvl5pPr>
            <a:lvl6pPr indent="-317500" lvl="5" marL="2743200" algn="l">
              <a:lnSpc>
                <a:spcPct val="115000"/>
              </a:lnSpc>
              <a:spcBef>
                <a:spcPts val="1600"/>
              </a:spcBef>
              <a:spcAft>
                <a:spcPts val="0"/>
              </a:spcAft>
              <a:buClr>
                <a:srgbClr val="001379"/>
              </a:buClr>
              <a:buSzPts val="1400"/>
              <a:buChar char="■"/>
              <a:defRPr>
                <a:solidFill>
                  <a:srgbClr val="001379"/>
                </a:solidFill>
              </a:defRPr>
            </a:lvl6pPr>
            <a:lvl7pPr indent="-317500" lvl="6" marL="3200400" algn="l">
              <a:lnSpc>
                <a:spcPct val="115000"/>
              </a:lnSpc>
              <a:spcBef>
                <a:spcPts val="1600"/>
              </a:spcBef>
              <a:spcAft>
                <a:spcPts val="0"/>
              </a:spcAft>
              <a:buClr>
                <a:srgbClr val="001379"/>
              </a:buClr>
              <a:buSzPts val="1400"/>
              <a:buChar char="●"/>
              <a:defRPr>
                <a:solidFill>
                  <a:srgbClr val="001379"/>
                </a:solidFill>
              </a:defRPr>
            </a:lvl7pPr>
            <a:lvl8pPr indent="-317500" lvl="7" marL="3657600" algn="l">
              <a:lnSpc>
                <a:spcPct val="115000"/>
              </a:lnSpc>
              <a:spcBef>
                <a:spcPts val="1600"/>
              </a:spcBef>
              <a:spcAft>
                <a:spcPts val="0"/>
              </a:spcAft>
              <a:buClr>
                <a:srgbClr val="001379"/>
              </a:buClr>
              <a:buSzPts val="1400"/>
              <a:buChar char="○"/>
              <a:defRPr>
                <a:solidFill>
                  <a:srgbClr val="001379"/>
                </a:solidFill>
              </a:defRPr>
            </a:lvl8pPr>
            <a:lvl9pPr indent="-317500" lvl="8" marL="4114800" algn="l">
              <a:lnSpc>
                <a:spcPct val="115000"/>
              </a:lnSpc>
              <a:spcBef>
                <a:spcPts val="1600"/>
              </a:spcBef>
              <a:spcAft>
                <a:spcPts val="1600"/>
              </a:spcAft>
              <a:buClr>
                <a:srgbClr val="001379"/>
              </a:buClr>
              <a:buSzPts val="1400"/>
              <a:buChar char="■"/>
              <a:defRPr>
                <a:solidFill>
                  <a:srgbClr val="001379"/>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
            <a:alphaModFix/>
          </a:blip>
          <a:srcRect b="0" l="0" r="0" t="0"/>
          <a:stretch/>
        </p:blipFill>
        <p:spPr>
          <a:xfrm>
            <a:off x="1354" y="0"/>
            <a:ext cx="9141293" cy="514350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6.xml"/><Relationship Id="rId3"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 Id="rId3" Type="http://schemas.openxmlformats.org/officeDocument/2006/relationships/hyperlink" Target="https://nshe.nevada.edu/wp-content/uploads/file/BoardOfRegents/Handbook/title4/T4-CH08%20Student%20Recruitment%20and%20Retention%20Policy%20Equal%20Employment%20Opportunity%20Policy%20and%20Affirmative%20Action%20Program%20for%20NSHE.pdf" TargetMode="External"/><Relationship Id="rId4" Type="http://schemas.openxmlformats.org/officeDocument/2006/relationships/hyperlink" Target="https://www2.ed.gov/policy/rights/guid/ocr/sex.html"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 Id="rId3" Type="http://schemas.openxmlformats.org/officeDocument/2006/relationships/image" Target="../media/image2.jp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5.xml"/><Relationship Id="rId3" Type="http://schemas.openxmlformats.org/officeDocument/2006/relationships/hyperlink" Target="mailto:mark.ghan@wnc.edu" TargetMode="External"/><Relationship Id="rId4" Type="http://schemas.openxmlformats.org/officeDocument/2006/relationships/hyperlink" Target="https://www.wnc.edu/carson-city/" TargetMode="External"/><Relationship Id="rId5" Type="http://schemas.openxmlformats.org/officeDocument/2006/relationships/hyperlink" Target="https://www.wnc.edu/carson-city/bristlecone-build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311708" y="1545450"/>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
              <a:t>TITLE IX COORDINATOR TRAINING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853750" y="576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t>SEXUAL HARASSMENT JURISDICTIONAL CRITERIA</a:t>
            </a:r>
            <a:endParaRPr sz="1800"/>
          </a:p>
        </p:txBody>
      </p:sp>
      <p:sp>
        <p:nvSpPr>
          <p:cNvPr id="110" name="Google Shape;110;p22"/>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a:t>For sexual harassment to be considered within the authority of Title IX the alleged conduct must:</a:t>
            </a:r>
            <a:endParaRPr b="1"/>
          </a:p>
          <a:p>
            <a:pPr indent="-342900" lvl="0" marL="457200" rtl="0" algn="l">
              <a:spcBef>
                <a:spcPts val="1000"/>
              </a:spcBef>
              <a:spcAft>
                <a:spcPts val="0"/>
              </a:spcAft>
              <a:buSzPts val="1800"/>
              <a:buChar char="✓"/>
            </a:pPr>
            <a:r>
              <a:rPr b="1" lang="en"/>
              <a:t>Meet the Title IX definition of Sexual Harassment.</a:t>
            </a:r>
            <a:endParaRPr b="1"/>
          </a:p>
          <a:p>
            <a:pPr indent="-342900" lvl="0" marL="457200" rtl="0" algn="l">
              <a:spcBef>
                <a:spcPts val="1000"/>
              </a:spcBef>
              <a:spcAft>
                <a:spcPts val="0"/>
              </a:spcAft>
              <a:buSzPts val="1800"/>
              <a:buChar char="✓"/>
            </a:pPr>
            <a:r>
              <a:rPr b="1" lang="en"/>
              <a:t>The act must occur in the Institution’s educational programs or activities (on or off campus).</a:t>
            </a:r>
            <a:endParaRPr b="1"/>
          </a:p>
          <a:p>
            <a:pPr indent="-342900" lvl="0" marL="457200" rtl="0" algn="l">
              <a:spcBef>
                <a:spcPts val="1000"/>
              </a:spcBef>
              <a:spcAft>
                <a:spcPts val="1000"/>
              </a:spcAft>
              <a:buSzPts val="1800"/>
              <a:buChar char="✓"/>
            </a:pPr>
            <a:r>
              <a:rPr b="1" lang="en"/>
              <a:t>The act must have </a:t>
            </a:r>
            <a:r>
              <a:rPr b="1" lang="en"/>
              <a:t>occurred</a:t>
            </a:r>
            <a:r>
              <a:rPr b="1" lang="en"/>
              <a:t> against a person within the United States.</a:t>
            </a:r>
            <a:endParaRPr b="1"/>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825075" y="480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t>MANDATORY REASONS FOR DISMISSAL OF A TITLE IX COMPLAINT</a:t>
            </a:r>
            <a:endParaRPr sz="1900"/>
          </a:p>
        </p:txBody>
      </p:sp>
      <p:sp>
        <p:nvSpPr>
          <p:cNvPr id="116" name="Google Shape;116;p23"/>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The College must dismiss the complaint if the allegations:</a:t>
            </a:r>
            <a:endParaRPr b="1"/>
          </a:p>
          <a:p>
            <a:pPr indent="-342900" lvl="0" marL="457200" rtl="0" algn="l">
              <a:spcBef>
                <a:spcPts val="1000"/>
              </a:spcBef>
              <a:spcAft>
                <a:spcPts val="0"/>
              </a:spcAft>
              <a:buSzPts val="1800"/>
              <a:buChar char="✓"/>
            </a:pPr>
            <a:r>
              <a:rPr b="1" lang="en"/>
              <a:t>Do not meet the Title IX definition of Sexual Harassment.</a:t>
            </a:r>
            <a:endParaRPr b="1"/>
          </a:p>
          <a:p>
            <a:pPr indent="-342900" lvl="0" marL="457200" rtl="0" algn="l">
              <a:spcBef>
                <a:spcPts val="1000"/>
              </a:spcBef>
              <a:spcAft>
                <a:spcPts val="0"/>
              </a:spcAft>
              <a:buSzPts val="1800"/>
              <a:buChar char="✓"/>
            </a:pPr>
            <a:r>
              <a:rPr b="1" lang="en"/>
              <a:t>Alleged Incident did not occur in a WNC educational program or activity, or</a:t>
            </a:r>
            <a:endParaRPr b="1"/>
          </a:p>
          <a:p>
            <a:pPr indent="-342900" lvl="0" marL="457200" rtl="0" algn="l">
              <a:spcBef>
                <a:spcPts val="1000"/>
              </a:spcBef>
              <a:spcAft>
                <a:spcPts val="0"/>
              </a:spcAft>
              <a:buSzPts val="1800"/>
              <a:buChar char="✓"/>
            </a:pPr>
            <a:r>
              <a:rPr b="1" lang="en"/>
              <a:t>If the conduct occurs outside of the United States.</a:t>
            </a:r>
            <a:endParaRPr b="1"/>
          </a:p>
          <a:p>
            <a:pPr indent="0" lvl="0" marL="0" rtl="0" algn="l">
              <a:spcBef>
                <a:spcPts val="1000"/>
              </a:spcBef>
              <a:spcAft>
                <a:spcPts val="0"/>
              </a:spcAft>
              <a:buNone/>
            </a:pPr>
            <a:r>
              <a:t/>
            </a:r>
            <a:endParaRPr b="1"/>
          </a:p>
          <a:p>
            <a:pPr indent="-342900" lvl="0" marL="457200" rtl="0" algn="l">
              <a:spcBef>
                <a:spcPts val="1000"/>
              </a:spcBef>
              <a:spcAft>
                <a:spcPts val="1000"/>
              </a:spcAft>
              <a:buSzPts val="1800"/>
              <a:buChar char="💠"/>
            </a:pPr>
            <a:r>
              <a:rPr b="1" lang="en"/>
              <a:t>Dismissal under Title IX does not preclude action under the College’s Code of Conduct provisions.</a:t>
            </a:r>
            <a:endParaRPr b="1"/>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900"/>
              <a:t>EQUAL OPPORTUNITY IN EDUCATIONAL PROGRAMS</a:t>
            </a:r>
            <a:endParaRPr sz="4900"/>
          </a:p>
        </p:txBody>
      </p:sp>
      <p:sp>
        <p:nvSpPr>
          <p:cNvPr id="122" name="Google Shape;122;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DOES THAT MEAN?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7868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000"/>
              <a:t>EQUAL OPPORTUNITY IN EDUCATIONAL PROGRAMS</a:t>
            </a:r>
            <a:endParaRPr sz="2000"/>
          </a:p>
        </p:txBody>
      </p:sp>
      <p:sp>
        <p:nvSpPr>
          <p:cNvPr id="128" name="Google Shape;128;p25"/>
          <p:cNvSpPr txBox="1"/>
          <p:nvPr>
            <p:ph idx="1" type="body"/>
          </p:nvPr>
        </p:nvSpPr>
        <p:spPr>
          <a:xfrm>
            <a:off x="311700" y="796600"/>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sz="1700"/>
              <a:t>Title IX requires that women and men be provided equitable opportunities to participate in educational programs which include, but are not limited to:</a:t>
            </a:r>
            <a:endParaRPr b="1" sz="1700"/>
          </a:p>
          <a:p>
            <a:pPr indent="-336550" lvl="0" marL="457200" rtl="0" algn="l">
              <a:spcBef>
                <a:spcPts val="1000"/>
              </a:spcBef>
              <a:spcAft>
                <a:spcPts val="0"/>
              </a:spcAft>
              <a:buSzPts val="1700"/>
              <a:buChar char="💠"/>
            </a:pPr>
            <a:r>
              <a:rPr b="1" lang="en" sz="1700"/>
              <a:t>Athletics</a:t>
            </a:r>
            <a:endParaRPr b="1" sz="1700"/>
          </a:p>
          <a:p>
            <a:pPr indent="-336550" lvl="0" marL="457200" rtl="0" algn="l">
              <a:spcBef>
                <a:spcPts val="1000"/>
              </a:spcBef>
              <a:spcAft>
                <a:spcPts val="0"/>
              </a:spcAft>
              <a:buSzPts val="1700"/>
              <a:buChar char="💠"/>
            </a:pPr>
            <a:r>
              <a:rPr b="1" lang="en" sz="1700"/>
              <a:t>Course Offerings</a:t>
            </a:r>
            <a:endParaRPr b="1" sz="1700"/>
          </a:p>
          <a:p>
            <a:pPr indent="-336550" lvl="0" marL="457200" rtl="0" algn="l">
              <a:spcBef>
                <a:spcPts val="1000"/>
              </a:spcBef>
              <a:spcAft>
                <a:spcPts val="0"/>
              </a:spcAft>
              <a:buSzPts val="1700"/>
              <a:buChar char="💠"/>
            </a:pPr>
            <a:r>
              <a:rPr b="1" lang="en" sz="1700"/>
              <a:t>Counseling &amp; Counseling materials</a:t>
            </a:r>
            <a:endParaRPr b="1" sz="1700"/>
          </a:p>
          <a:p>
            <a:pPr indent="-336550" lvl="0" marL="457200" rtl="0" algn="l">
              <a:spcBef>
                <a:spcPts val="1000"/>
              </a:spcBef>
              <a:spcAft>
                <a:spcPts val="0"/>
              </a:spcAft>
              <a:buSzPts val="1700"/>
              <a:buChar char="💠"/>
            </a:pPr>
            <a:r>
              <a:rPr b="1" lang="en" sz="1700"/>
              <a:t>Financial Assistance</a:t>
            </a:r>
            <a:endParaRPr b="1" sz="1700"/>
          </a:p>
          <a:p>
            <a:pPr indent="-336550" lvl="0" marL="457200" rtl="0" algn="l">
              <a:spcBef>
                <a:spcPts val="1000"/>
              </a:spcBef>
              <a:spcAft>
                <a:spcPts val="0"/>
              </a:spcAft>
              <a:buSzPts val="1700"/>
              <a:buChar char="💠"/>
            </a:pPr>
            <a:r>
              <a:rPr b="1" lang="en" sz="1700"/>
              <a:t>Student Health &amp; Insurance Benefits</a:t>
            </a:r>
            <a:endParaRPr b="1" sz="1700"/>
          </a:p>
          <a:p>
            <a:pPr indent="-336550" lvl="0" marL="457200" rtl="0" algn="l">
              <a:spcBef>
                <a:spcPts val="1000"/>
              </a:spcBef>
              <a:spcAft>
                <a:spcPts val="0"/>
              </a:spcAft>
              <a:buSzPts val="1700"/>
              <a:buChar char="💠"/>
            </a:pPr>
            <a:r>
              <a:rPr b="1" lang="en" sz="1700"/>
              <a:t>Housing </a:t>
            </a:r>
            <a:endParaRPr b="1" sz="1700"/>
          </a:p>
          <a:p>
            <a:pPr indent="-336550" lvl="0" marL="457200" rtl="0" algn="l">
              <a:spcBef>
                <a:spcPts val="1000"/>
              </a:spcBef>
              <a:spcAft>
                <a:spcPts val="1000"/>
              </a:spcAft>
              <a:buSzPts val="1700"/>
              <a:buChar char="💠"/>
            </a:pPr>
            <a:r>
              <a:rPr b="1" lang="en" sz="1700"/>
              <a:t>All other programs and </a:t>
            </a:r>
            <a:r>
              <a:rPr b="1" lang="en" sz="1700"/>
              <a:t>activities</a:t>
            </a:r>
            <a:r>
              <a:rPr b="1" lang="en" sz="1700"/>
              <a:t> offered</a:t>
            </a:r>
            <a:endParaRPr b="1" sz="17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DISCRIMINATION BASED ON PREGNANCY</a:t>
            </a:r>
            <a:endParaRPr/>
          </a:p>
        </p:txBody>
      </p:sp>
      <p:sp>
        <p:nvSpPr>
          <p:cNvPr id="134" name="Google Shape;134;p26"/>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IS THIS?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7868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PREGNANT STUDENT</a:t>
            </a:r>
            <a:endParaRPr/>
          </a:p>
        </p:txBody>
      </p:sp>
      <p:sp>
        <p:nvSpPr>
          <p:cNvPr id="140" name="Google Shape;140;p2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700"/>
              <a:t>Pregnant and parenting students are protected under Title IX:</a:t>
            </a:r>
            <a:endParaRPr b="1" sz="1700"/>
          </a:p>
          <a:p>
            <a:pPr indent="-336550" lvl="0" marL="457200" rtl="0" algn="l">
              <a:spcBef>
                <a:spcPts val="1000"/>
              </a:spcBef>
              <a:spcAft>
                <a:spcPts val="0"/>
              </a:spcAft>
              <a:buSzPts val="1700"/>
              <a:buChar char="💠"/>
            </a:pPr>
            <a:r>
              <a:rPr b="1" lang="en" sz="1700"/>
              <a:t>Title IX protections covers all aspects of the educational program (in and out of the classroom). This includes school sponsored extracurricular activities, internships, athletics, financial aid, scholarships, career counseling, and lab and clinical work.</a:t>
            </a:r>
            <a:endParaRPr b="1" sz="1700"/>
          </a:p>
          <a:p>
            <a:pPr indent="-336550" lvl="0" marL="457200" rtl="0" algn="l">
              <a:spcBef>
                <a:spcPts val="1000"/>
              </a:spcBef>
              <a:spcAft>
                <a:spcPts val="0"/>
              </a:spcAft>
              <a:buSzPts val="1700"/>
              <a:buChar char="💠"/>
            </a:pPr>
            <a:r>
              <a:rPr b="1" lang="en" sz="1700"/>
              <a:t>Title IX requires the institution to excuse absences for pregnancy, childbirth, or related conditions for as long as the doctor states is medically necessary.</a:t>
            </a:r>
            <a:endParaRPr b="1" sz="1700"/>
          </a:p>
          <a:p>
            <a:pPr indent="-336550" lvl="0" marL="457200" rtl="0" algn="l">
              <a:spcBef>
                <a:spcPts val="1000"/>
              </a:spcBef>
              <a:spcAft>
                <a:spcPts val="1000"/>
              </a:spcAft>
              <a:buSzPts val="1700"/>
              <a:buChar char="💠"/>
            </a:pPr>
            <a:r>
              <a:rPr b="1" lang="en" sz="1700"/>
              <a:t>Title IX requires the institution to provide pregnant students with services and accommodations equal to those provided to non-pregnant students.</a:t>
            </a:r>
            <a:endParaRPr b="1" sz="17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TITLE IX COORDINATOR</a:t>
            </a:r>
            <a:endParaRPr/>
          </a:p>
        </p:txBody>
      </p:sp>
      <p:sp>
        <p:nvSpPr>
          <p:cNvPr id="146" name="Google Shape;146;p2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IS A TITLE IX COORDINATOR?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3796350" y="2011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200"/>
              <a:t>WHAT IS A TITLE IX COORDINATOR?</a:t>
            </a:r>
            <a:endParaRPr sz="2200"/>
          </a:p>
        </p:txBody>
      </p:sp>
      <p:sp>
        <p:nvSpPr>
          <p:cNvPr id="152" name="Google Shape;152;p29"/>
          <p:cNvSpPr txBox="1"/>
          <p:nvPr>
            <p:ph idx="1" type="body"/>
          </p:nvPr>
        </p:nvSpPr>
        <p:spPr>
          <a:xfrm>
            <a:off x="311700" y="7738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700"/>
              <a:t>Higher education institutions receiving federal funding are required to designate a coordinator who is responsible for matters associated with Title IX.</a:t>
            </a:r>
            <a:endParaRPr b="1" sz="1700"/>
          </a:p>
          <a:p>
            <a:pPr indent="-336550" lvl="0" marL="457200" rtl="0" algn="l">
              <a:spcBef>
                <a:spcPts val="1000"/>
              </a:spcBef>
              <a:spcAft>
                <a:spcPts val="0"/>
              </a:spcAft>
              <a:buSzPts val="1700"/>
              <a:buChar char="■"/>
            </a:pPr>
            <a:r>
              <a:rPr b="1" lang="en" sz="1700"/>
              <a:t>The Title IX Coordinator is the institutions expert on all matters relating to Title IX and should be available to the College Community for advice and assistance.</a:t>
            </a:r>
            <a:endParaRPr b="1" sz="1700"/>
          </a:p>
          <a:p>
            <a:pPr indent="-336550" lvl="0" marL="457200" rtl="0" algn="l">
              <a:spcBef>
                <a:spcPts val="1000"/>
              </a:spcBef>
              <a:spcAft>
                <a:spcPts val="0"/>
              </a:spcAft>
              <a:buSzPts val="1700"/>
              <a:buChar char="■"/>
            </a:pPr>
            <a:r>
              <a:rPr b="1" lang="en" sz="1700"/>
              <a:t>The Title IX Coordinator is responsible for answering to all complaints of possible/alleged sex discrimination and coordinating proper responses to the complaints.</a:t>
            </a:r>
            <a:endParaRPr b="1" sz="1700"/>
          </a:p>
          <a:p>
            <a:pPr indent="-336550" lvl="0" marL="457200" rtl="0" algn="l">
              <a:spcBef>
                <a:spcPts val="1000"/>
              </a:spcBef>
              <a:spcAft>
                <a:spcPts val="0"/>
              </a:spcAft>
              <a:buSzPts val="1700"/>
              <a:buChar char="■"/>
            </a:pPr>
            <a:r>
              <a:rPr b="1" lang="en" sz="1700"/>
              <a:t>The Title IX Coordinator is responsible to ensure that the institution is in compliance with Federal and State law and Institutional policy governing Title IX.</a:t>
            </a:r>
            <a:endParaRPr b="1" sz="1700"/>
          </a:p>
          <a:p>
            <a:pPr indent="0" lvl="0" marL="0" rtl="0" algn="l">
              <a:spcBef>
                <a:spcPts val="1000"/>
              </a:spcBef>
              <a:spcAft>
                <a:spcPts val="1000"/>
              </a:spcAft>
              <a:buNone/>
            </a:pPr>
            <a:r>
              <a:t/>
            </a:r>
            <a:endParaRPr b="1" sz="17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ctrTitle"/>
          </p:nvPr>
        </p:nvSpPr>
        <p:spPr>
          <a:xfrm>
            <a:off x="311708" y="12011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200"/>
              <a:t>DUTIES AND RESPONSIBILITIES OF THE TITLE IX COORDINATOR</a:t>
            </a:r>
            <a:endParaRPr sz="42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8155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THOROUGH KNOWLEDGE OF TITLE IX LAW AND CAMPUS POLICIES</a:t>
            </a:r>
            <a:endParaRPr sz="2100"/>
          </a:p>
        </p:txBody>
      </p:sp>
      <p:sp>
        <p:nvSpPr>
          <p:cNvPr id="163" name="Google Shape;163;p3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The Title IX coordinator must be aware of each type of discrimination covered under Title IX.</a:t>
            </a:r>
            <a:endParaRPr b="1"/>
          </a:p>
          <a:p>
            <a:pPr indent="-342900" lvl="0" marL="457200" rtl="0" algn="l">
              <a:spcBef>
                <a:spcPts val="1000"/>
              </a:spcBef>
              <a:spcAft>
                <a:spcPts val="0"/>
              </a:spcAft>
              <a:buSzPts val="1800"/>
              <a:buChar char="✓"/>
            </a:pPr>
            <a:r>
              <a:rPr b="1" lang="en"/>
              <a:t>The Title IX coordinator needs to be well versed with the institutions policies and procedures on sex discrimination and sexual misconduct.</a:t>
            </a:r>
            <a:endParaRPr b="1"/>
          </a:p>
          <a:p>
            <a:pPr indent="-342900" lvl="0" marL="457200" rtl="0" algn="l">
              <a:spcBef>
                <a:spcPts val="1000"/>
              </a:spcBef>
              <a:spcAft>
                <a:spcPts val="1000"/>
              </a:spcAft>
              <a:buSzPts val="1800"/>
              <a:buChar char="✓"/>
            </a:pPr>
            <a:r>
              <a:rPr b="1" lang="en"/>
              <a:t>The Title IX coordinator should be involved with the creation of campus policies to ensure they are in compliance with Title IX </a:t>
            </a:r>
            <a:r>
              <a:rPr b="1" lang="en"/>
              <a:t>requirements</a:t>
            </a:r>
            <a:r>
              <a:rPr b="1" lang="en"/>
              <a:t>.</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906000" y="134125"/>
            <a:ext cx="52380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COURSE OBJECTIVES</a:t>
            </a:r>
            <a:endParaRPr>
              <a:solidFill>
                <a:srgbClr val="666666"/>
              </a:solidFill>
            </a:endParaRPr>
          </a:p>
        </p:txBody>
      </p:sp>
      <p:sp>
        <p:nvSpPr>
          <p:cNvPr id="61" name="Google Shape;61;p14"/>
          <p:cNvSpPr txBox="1"/>
          <p:nvPr>
            <p:ph idx="1" type="body"/>
          </p:nvPr>
        </p:nvSpPr>
        <p:spPr>
          <a:xfrm>
            <a:off x="311700" y="863550"/>
            <a:ext cx="8520600" cy="3416400"/>
          </a:xfrm>
          <a:prstGeom prst="rect">
            <a:avLst/>
          </a:prstGeom>
          <a:noFill/>
          <a:ln>
            <a:noFill/>
          </a:ln>
        </p:spPr>
        <p:txBody>
          <a:bodyPr anchorCtr="0" anchor="t" bIns="91425" lIns="91425" spcFirstLastPara="1" rIns="91425" wrap="square" tIns="91425">
            <a:noAutofit/>
          </a:bodyPr>
          <a:lstStyle/>
          <a:p>
            <a:pPr indent="-323850" lvl="0" marL="457200" rtl="0" algn="l">
              <a:lnSpc>
                <a:spcPct val="115000"/>
              </a:lnSpc>
              <a:spcBef>
                <a:spcPts val="0"/>
              </a:spcBef>
              <a:spcAft>
                <a:spcPts val="0"/>
              </a:spcAft>
              <a:buSzPts val="1500"/>
              <a:buChar char="✓"/>
            </a:pPr>
            <a:r>
              <a:rPr lang="en" sz="1500"/>
              <a:t>What is Title IX of the Education Amendment Act</a:t>
            </a:r>
            <a:endParaRPr sz="1500"/>
          </a:p>
          <a:p>
            <a:pPr indent="-323850" lvl="0" marL="457200" rtl="0" algn="l">
              <a:lnSpc>
                <a:spcPct val="115000"/>
              </a:lnSpc>
              <a:spcBef>
                <a:spcPts val="1000"/>
              </a:spcBef>
              <a:spcAft>
                <a:spcPts val="0"/>
              </a:spcAft>
              <a:buSzPts val="1500"/>
              <a:buChar char="✓"/>
            </a:pPr>
            <a:r>
              <a:rPr lang="en" sz="1500"/>
              <a:t>Definition of Sexual Harassment/Sexual Violence</a:t>
            </a:r>
            <a:endParaRPr sz="1500"/>
          </a:p>
          <a:p>
            <a:pPr indent="-323850" lvl="0" marL="457200" rtl="0" algn="l">
              <a:lnSpc>
                <a:spcPct val="115000"/>
              </a:lnSpc>
              <a:spcBef>
                <a:spcPts val="1000"/>
              </a:spcBef>
              <a:spcAft>
                <a:spcPts val="0"/>
              </a:spcAft>
              <a:buSzPts val="1500"/>
              <a:buChar char="✓"/>
            </a:pPr>
            <a:r>
              <a:rPr lang="en" sz="1500"/>
              <a:t>Definition Equal Opportunity in Educational Programs &amp; Pregnancy Rights under Title IX</a:t>
            </a:r>
            <a:endParaRPr sz="1500"/>
          </a:p>
          <a:p>
            <a:pPr indent="-323850" lvl="0" marL="457200" rtl="0" algn="l">
              <a:lnSpc>
                <a:spcPct val="115000"/>
              </a:lnSpc>
              <a:spcBef>
                <a:spcPts val="1000"/>
              </a:spcBef>
              <a:spcAft>
                <a:spcPts val="0"/>
              </a:spcAft>
              <a:buSzPts val="1500"/>
              <a:buChar char="✓"/>
            </a:pPr>
            <a:r>
              <a:rPr lang="en" sz="1500"/>
              <a:t>Why a Title IX Coordinator</a:t>
            </a:r>
            <a:endParaRPr sz="1500"/>
          </a:p>
          <a:p>
            <a:pPr indent="-323850" lvl="0" marL="457200" rtl="0" algn="l">
              <a:lnSpc>
                <a:spcPct val="115000"/>
              </a:lnSpc>
              <a:spcBef>
                <a:spcPts val="1000"/>
              </a:spcBef>
              <a:spcAft>
                <a:spcPts val="0"/>
              </a:spcAft>
              <a:buSzPts val="1500"/>
              <a:buChar char="✓"/>
            </a:pPr>
            <a:r>
              <a:rPr lang="en" sz="1500"/>
              <a:t>Duties and Responsibilities of the Title IX Coordinator</a:t>
            </a:r>
            <a:endParaRPr sz="1500"/>
          </a:p>
          <a:p>
            <a:pPr indent="-323850" lvl="0" marL="457200" rtl="0" algn="l">
              <a:lnSpc>
                <a:spcPct val="115000"/>
              </a:lnSpc>
              <a:spcBef>
                <a:spcPts val="1000"/>
              </a:spcBef>
              <a:spcAft>
                <a:spcPts val="0"/>
              </a:spcAft>
              <a:buSzPts val="1500"/>
              <a:buChar char="✓"/>
            </a:pPr>
            <a:r>
              <a:rPr lang="en" sz="1500"/>
              <a:t>Fairness and Impartiality</a:t>
            </a:r>
            <a:endParaRPr sz="1500"/>
          </a:p>
          <a:p>
            <a:pPr indent="-323850" lvl="0" marL="457200" rtl="0" algn="l">
              <a:lnSpc>
                <a:spcPct val="115000"/>
              </a:lnSpc>
              <a:spcBef>
                <a:spcPts val="1000"/>
              </a:spcBef>
              <a:spcAft>
                <a:spcPts val="0"/>
              </a:spcAft>
              <a:buSzPts val="1500"/>
              <a:buChar char="✓"/>
            </a:pPr>
            <a:r>
              <a:rPr lang="en" sz="1500"/>
              <a:t>The Importance of understanding Biases and Stereotypes</a:t>
            </a:r>
            <a:endParaRPr sz="1500"/>
          </a:p>
          <a:p>
            <a:pPr indent="-323850" lvl="0" marL="457200" rtl="0" algn="l">
              <a:lnSpc>
                <a:spcPct val="115000"/>
              </a:lnSpc>
              <a:spcBef>
                <a:spcPts val="1000"/>
              </a:spcBef>
              <a:spcAft>
                <a:spcPts val="0"/>
              </a:spcAft>
              <a:buSzPts val="1500"/>
              <a:buChar char="✓"/>
            </a:pPr>
            <a:r>
              <a:rPr lang="en" sz="1500"/>
              <a:t>Title IX Grievance Process</a:t>
            </a:r>
            <a:endParaRPr sz="1500"/>
          </a:p>
          <a:p>
            <a:pPr indent="-323850" lvl="0" marL="457200" rtl="0" algn="l">
              <a:lnSpc>
                <a:spcPct val="115000"/>
              </a:lnSpc>
              <a:spcBef>
                <a:spcPts val="1000"/>
              </a:spcBef>
              <a:spcAft>
                <a:spcPts val="1000"/>
              </a:spcAft>
              <a:buSzPts val="1500"/>
              <a:buChar char="✓"/>
            </a:pPr>
            <a:r>
              <a:rPr lang="en" sz="1500"/>
              <a:t>Title IX Policy &amp; Procedures</a:t>
            </a:r>
            <a:endParaRPr sz="15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82505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INVESTIGATIONS</a:t>
            </a:r>
            <a:endParaRPr/>
          </a:p>
        </p:txBody>
      </p:sp>
      <p:sp>
        <p:nvSpPr>
          <p:cNvPr id="169" name="Google Shape;169;p32"/>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One of the most challenging responsibilities of the Title IX Coordinator is investigating complaints and ensuring disciplinary actions are taken.</a:t>
            </a:r>
            <a:endParaRPr b="1"/>
          </a:p>
          <a:p>
            <a:pPr indent="-342900" lvl="0" marL="457200" rtl="0" algn="l">
              <a:spcBef>
                <a:spcPts val="1000"/>
              </a:spcBef>
              <a:spcAft>
                <a:spcPts val="0"/>
              </a:spcAft>
              <a:buSzPts val="1800"/>
              <a:buChar char="●"/>
            </a:pPr>
            <a:r>
              <a:rPr b="1" lang="en"/>
              <a:t>When a person reports sex discrimination or allegations of sexual misconduct, the Title IX coordinator must handle the investigation from the beginning of the process through the end.</a:t>
            </a:r>
            <a:endParaRPr b="1"/>
          </a:p>
          <a:p>
            <a:pPr indent="-342900" lvl="0" marL="457200" rtl="0" algn="l">
              <a:spcBef>
                <a:spcPts val="1000"/>
              </a:spcBef>
              <a:spcAft>
                <a:spcPts val="0"/>
              </a:spcAft>
              <a:buSzPts val="1800"/>
              <a:buChar char="●"/>
            </a:pPr>
            <a:r>
              <a:rPr b="1" lang="en"/>
              <a:t>The Title IX Coordinator may act as the Investigator if necessary</a:t>
            </a:r>
            <a:endParaRPr b="1"/>
          </a:p>
          <a:p>
            <a:pPr indent="0" lvl="0" marL="0" rtl="0" algn="ctr">
              <a:spcBef>
                <a:spcPts val="1000"/>
              </a:spcBef>
              <a:spcAft>
                <a:spcPts val="1000"/>
              </a:spcAft>
              <a:buNone/>
            </a:pPr>
            <a:r>
              <a:rPr b="1" lang="en"/>
              <a:t>The Title IX Coordinator must be accessible and available to meet with any individual(s) promptly who needs guidance or wants to file a complaint.</a:t>
            </a:r>
            <a:endParaRPr b="1"/>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7963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COORDINATE CAMPUS CLIMATE SURVEYS</a:t>
            </a:r>
            <a:endParaRPr sz="2100"/>
          </a:p>
        </p:txBody>
      </p:sp>
      <p:sp>
        <p:nvSpPr>
          <p:cNvPr id="175" name="Google Shape;175;p33"/>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The Title IX Coordinator has the responsibility to oversee the institutions sex discrimination and sexual violence prevention initiatives to ensure Title IX compliance. For example, by providing student training to help prevent sexual violence on campuses, such as dating and domestic violence, stalking, sexual assault and harassment.</a:t>
            </a:r>
            <a:endParaRPr b="1"/>
          </a:p>
          <a:p>
            <a:pPr indent="-342900" lvl="0" marL="457200" rtl="0" algn="l">
              <a:spcBef>
                <a:spcPts val="1000"/>
              </a:spcBef>
              <a:spcAft>
                <a:spcPts val="1000"/>
              </a:spcAft>
              <a:buSzPts val="1800"/>
              <a:buChar char="●"/>
            </a:pPr>
            <a:r>
              <a:rPr b="1" lang="en"/>
              <a:t>To understand if these prevention efforts are making a difference, the OCR recommends conducting a campus climate survey. This is manages by  the Title IX Coordinator in order to analyze the information collected and measure the success and failures of the prevention efforts.</a:t>
            </a:r>
            <a:endParaRPr b="1"/>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8346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PROVIDING SUPPORTIVE MEASURES TO THE REPORTING PARTIES</a:t>
            </a:r>
            <a:endParaRPr sz="2100"/>
          </a:p>
        </p:txBody>
      </p:sp>
      <p:sp>
        <p:nvSpPr>
          <p:cNvPr id="181" name="Google Shape;181;p34"/>
          <p:cNvSpPr txBox="1"/>
          <p:nvPr>
            <p:ph idx="1" type="body"/>
          </p:nvPr>
        </p:nvSpPr>
        <p:spPr>
          <a:xfrm>
            <a:off x="311700" y="787175"/>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sz="1300"/>
              <a:t>The Title IX Coordinator will assist in providing and finding resources for the affected parties (both Complainant &amp; Respondent).</a:t>
            </a:r>
            <a:endParaRPr b="1" sz="1300"/>
          </a:p>
          <a:p>
            <a:pPr indent="-457200" lvl="0" marL="457200" rtl="0" algn="l">
              <a:spcBef>
                <a:spcPts val="1000"/>
              </a:spcBef>
              <a:spcAft>
                <a:spcPts val="0"/>
              </a:spcAft>
              <a:buNone/>
            </a:pPr>
            <a:r>
              <a:rPr b="1" lang="en" sz="1300"/>
              <a:t>These measures may consist of providing information to services such as:</a:t>
            </a:r>
            <a:endParaRPr b="1" sz="1300"/>
          </a:p>
          <a:p>
            <a:pPr indent="-311150" lvl="0" marL="457200" rtl="0" algn="l">
              <a:spcBef>
                <a:spcPts val="1000"/>
              </a:spcBef>
              <a:spcAft>
                <a:spcPts val="0"/>
              </a:spcAft>
              <a:buSzPts val="1300"/>
              <a:buChar char="●"/>
            </a:pPr>
            <a:r>
              <a:rPr b="1" lang="en" sz="1300"/>
              <a:t>Counseling and Psychological Services</a:t>
            </a:r>
            <a:endParaRPr b="1" sz="1300"/>
          </a:p>
          <a:p>
            <a:pPr indent="-311150" lvl="0" marL="457200" rtl="0" algn="l">
              <a:spcBef>
                <a:spcPts val="1000"/>
              </a:spcBef>
              <a:spcAft>
                <a:spcPts val="0"/>
              </a:spcAft>
              <a:buSzPts val="1300"/>
              <a:buChar char="●"/>
            </a:pPr>
            <a:r>
              <a:rPr b="1" lang="en" sz="1300"/>
              <a:t>Medical Facilities</a:t>
            </a:r>
            <a:endParaRPr b="1" sz="1300"/>
          </a:p>
          <a:p>
            <a:pPr indent="-311150" lvl="0" marL="457200" rtl="0" algn="l">
              <a:spcBef>
                <a:spcPts val="1000"/>
              </a:spcBef>
              <a:spcAft>
                <a:spcPts val="0"/>
              </a:spcAft>
              <a:buSzPts val="1300"/>
              <a:buChar char="●"/>
            </a:pPr>
            <a:r>
              <a:rPr b="1" lang="en" sz="1300"/>
              <a:t>Classroom or Academic Management</a:t>
            </a:r>
            <a:endParaRPr b="1" sz="1300"/>
          </a:p>
          <a:p>
            <a:pPr indent="-311150" lvl="0" marL="457200" rtl="0" algn="l">
              <a:spcBef>
                <a:spcPts val="1000"/>
              </a:spcBef>
              <a:spcAft>
                <a:spcPts val="0"/>
              </a:spcAft>
              <a:buSzPts val="1300"/>
              <a:buChar char="●"/>
            </a:pPr>
            <a:r>
              <a:rPr b="1" lang="en" sz="1300"/>
              <a:t>Separation of Parties Involved</a:t>
            </a:r>
            <a:endParaRPr b="1" sz="1300"/>
          </a:p>
          <a:p>
            <a:pPr indent="-311150" lvl="0" marL="457200" rtl="0" algn="l">
              <a:spcBef>
                <a:spcPts val="1000"/>
              </a:spcBef>
              <a:spcAft>
                <a:spcPts val="0"/>
              </a:spcAft>
              <a:buSzPts val="1300"/>
              <a:buChar char="●"/>
            </a:pPr>
            <a:r>
              <a:rPr b="1" lang="en" sz="1300"/>
              <a:t>Community Services (Rape Crisis Center, Domestic Violence Shelters, Victims of Violent Crimes resources, County and State, etc.)</a:t>
            </a:r>
            <a:endParaRPr b="1" sz="1300"/>
          </a:p>
          <a:p>
            <a:pPr indent="-311150" lvl="0" marL="457200" rtl="0" algn="l">
              <a:spcBef>
                <a:spcPts val="1000"/>
              </a:spcBef>
              <a:spcAft>
                <a:spcPts val="0"/>
              </a:spcAft>
              <a:buSzPts val="1300"/>
              <a:buChar char="●"/>
            </a:pPr>
            <a:r>
              <a:rPr b="1" lang="en" sz="1300"/>
              <a:t>Title 4 - Chapter 8 - Section 13 provides an in-depth list of available supportive measures</a:t>
            </a:r>
            <a:endParaRPr b="1" sz="1300"/>
          </a:p>
          <a:p>
            <a:pPr indent="0" lvl="0" marL="0" rtl="0" algn="ctr">
              <a:spcBef>
                <a:spcPts val="1000"/>
              </a:spcBef>
              <a:spcAft>
                <a:spcPts val="1000"/>
              </a:spcAft>
              <a:buNone/>
            </a:pPr>
            <a:r>
              <a:rPr b="1" lang="en" sz="1300"/>
              <a:t>The respondent and complainant must have equal opportunity to receive supportive measures upon request.</a:t>
            </a:r>
            <a:endParaRPr b="1" sz="13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8155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COLLABORATION WITH OTHER DEPARTMENTS</a:t>
            </a:r>
            <a:endParaRPr sz="2100"/>
          </a:p>
        </p:txBody>
      </p:sp>
      <p:sp>
        <p:nvSpPr>
          <p:cNvPr id="187" name="Google Shape;187;p35"/>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a:t>Title IX Coordinators Need to Collaborate with Other </a:t>
            </a:r>
            <a:r>
              <a:rPr b="1" lang="en"/>
              <a:t>Departments</a:t>
            </a:r>
            <a:endParaRPr b="1"/>
          </a:p>
          <a:p>
            <a:pPr indent="-457200" lvl="0" marL="457200" rtl="0" algn="l">
              <a:spcBef>
                <a:spcPts val="1000"/>
              </a:spcBef>
              <a:spcAft>
                <a:spcPts val="0"/>
              </a:spcAft>
              <a:buNone/>
            </a:pPr>
            <a:r>
              <a:rPr b="1" lang="en"/>
              <a:t>The Title IX Coordinator are responsible for collaborating with other departments to ensure compliance with Title IX laws and institutional policies.</a:t>
            </a:r>
            <a:endParaRPr b="1"/>
          </a:p>
          <a:p>
            <a:pPr indent="-457200" lvl="0" marL="457200" rtl="0" algn="l">
              <a:spcBef>
                <a:spcPts val="1000"/>
              </a:spcBef>
              <a:spcAft>
                <a:spcPts val="1000"/>
              </a:spcAft>
              <a:buNone/>
            </a:pPr>
            <a:r>
              <a:rPr b="1" lang="en"/>
              <a:t>The Title IX Coordinator will develop relationships with human resources, general counsel, public safety, student affairs, etc. to ensure that each department is in compliance with Title IX, is educating their employees and students about Title IX and the Office of Institutional Equity, and to work together to provide a </a:t>
            </a:r>
            <a:r>
              <a:rPr b="1" lang="en"/>
              <a:t>safe</a:t>
            </a:r>
            <a:r>
              <a:rPr b="1" lang="en"/>
              <a:t> </a:t>
            </a:r>
            <a:r>
              <a:rPr b="1" lang="en"/>
              <a:t>and</a:t>
            </a:r>
            <a:r>
              <a:rPr b="1" lang="en"/>
              <a:t> secure campus environment.</a:t>
            </a:r>
            <a:endParaRPr b="1"/>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8346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INSTITUTIONAL TRAINING AND POSTINGS</a:t>
            </a:r>
            <a:endParaRPr sz="2100"/>
          </a:p>
        </p:txBody>
      </p:sp>
      <p:sp>
        <p:nvSpPr>
          <p:cNvPr id="193" name="Google Shape;193;p36"/>
          <p:cNvSpPr txBox="1"/>
          <p:nvPr>
            <p:ph idx="1" type="body"/>
          </p:nvPr>
        </p:nvSpPr>
        <p:spPr>
          <a:xfrm>
            <a:off x="311700" y="8158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b="1" lang="en" sz="1600"/>
              <a:t>The Title IX Coordinator will ensure that training requirements are offered to all students and employees.</a:t>
            </a:r>
            <a:endParaRPr b="1" sz="1600"/>
          </a:p>
          <a:p>
            <a:pPr indent="-330200" lvl="0" marL="457200" rtl="0" algn="l">
              <a:spcBef>
                <a:spcPts val="1000"/>
              </a:spcBef>
              <a:spcAft>
                <a:spcPts val="0"/>
              </a:spcAft>
              <a:buSzPts val="1600"/>
              <a:buChar char="●"/>
            </a:pPr>
            <a:r>
              <a:rPr b="1" lang="en" sz="1600"/>
              <a:t>The Title IX Coordinator will ensure that the trainings are tracked, and appropriate records and reports are maintained.</a:t>
            </a:r>
            <a:endParaRPr b="1" sz="1600"/>
          </a:p>
          <a:p>
            <a:pPr indent="-330200" lvl="0" marL="457200" rtl="0" algn="l">
              <a:spcBef>
                <a:spcPts val="1000"/>
              </a:spcBef>
              <a:spcAft>
                <a:spcPts val="0"/>
              </a:spcAft>
              <a:buSzPts val="1600"/>
              <a:buChar char="●"/>
            </a:pPr>
            <a:r>
              <a:rPr b="1" lang="en" sz="1600"/>
              <a:t>The Title IX Coordinator will ensure that the required trainings used to train the Title IX Coordinator, Title IX Investigators, and Title IX Decision Makers are posted on the website and made available to the community.</a:t>
            </a:r>
            <a:endParaRPr b="1" sz="1600"/>
          </a:p>
          <a:p>
            <a:pPr indent="-330200" lvl="0" marL="457200" rtl="0" algn="l">
              <a:spcBef>
                <a:spcPts val="1000"/>
              </a:spcBef>
              <a:spcAft>
                <a:spcPts val="0"/>
              </a:spcAft>
              <a:buSzPts val="1600"/>
              <a:buChar char="●"/>
            </a:pPr>
            <a:r>
              <a:rPr b="1" lang="en" sz="1600"/>
              <a:t>The Title IX Coordinator will ensure that all publications and </a:t>
            </a:r>
            <a:r>
              <a:rPr b="1" lang="en" sz="1600"/>
              <a:t>web pages</a:t>
            </a:r>
            <a:r>
              <a:rPr b="1" lang="en" sz="1600"/>
              <a:t> contain information regarding the Title IX contact for the institution.</a:t>
            </a:r>
            <a:endParaRPr b="1" sz="1600"/>
          </a:p>
          <a:p>
            <a:pPr indent="-330200" lvl="0" marL="457200" rtl="0" algn="l">
              <a:spcBef>
                <a:spcPts val="1000"/>
              </a:spcBef>
              <a:spcAft>
                <a:spcPts val="1000"/>
              </a:spcAft>
              <a:buSzPts val="1600"/>
              <a:buChar char="●"/>
            </a:pPr>
            <a:r>
              <a:rPr b="1" lang="en" sz="1600"/>
              <a:t>The Title IX Coordinator will ensure that the College Community receives a copy of the policy (Title 4, Chapter 8, Section 13) electronically on an annual basis.</a:t>
            </a:r>
            <a:endParaRPr b="1" sz="16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844200" y="2200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SAFE &amp; SECURE ENVIRONMENT</a:t>
            </a:r>
            <a:endParaRPr sz="2500"/>
          </a:p>
        </p:txBody>
      </p:sp>
      <p:sp>
        <p:nvSpPr>
          <p:cNvPr id="199" name="Google Shape;199;p3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The Title IX Coordinator has numerous </a:t>
            </a:r>
            <a:r>
              <a:rPr b="1" lang="en"/>
              <a:t>responsibilities</a:t>
            </a:r>
            <a:r>
              <a:rPr b="1" lang="en"/>
              <a:t> to ensure that the institution maintains Title IX compliance.</a:t>
            </a:r>
            <a:endParaRPr b="1"/>
          </a:p>
          <a:p>
            <a:pPr indent="-342900" lvl="0" marL="457200" rtl="0" algn="l">
              <a:spcBef>
                <a:spcPts val="1000"/>
              </a:spcBef>
              <a:spcAft>
                <a:spcPts val="0"/>
              </a:spcAft>
              <a:buSzPts val="1800"/>
              <a:buChar char="💠"/>
            </a:pPr>
            <a:r>
              <a:rPr b="1" lang="en"/>
              <a:t>But more importantly, they are the key to providing a safe and secure environment that is free from sexual violence and discrimination for our employees to work and our students to learn. An environment that welcomes and supports all students, employees, and visitors.</a:t>
            </a:r>
            <a:endParaRPr b="1"/>
          </a:p>
          <a:p>
            <a:pPr indent="0" lvl="0" marL="0" rtl="0" algn="l">
              <a:spcBef>
                <a:spcPts val="1000"/>
              </a:spcBef>
              <a:spcAft>
                <a:spcPts val="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3834625" y="2965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EMERGENCY REMOVAL OF STUDENT</a:t>
            </a:r>
            <a:endParaRPr sz="2100"/>
          </a:p>
        </p:txBody>
      </p:sp>
      <p:sp>
        <p:nvSpPr>
          <p:cNvPr id="205" name="Google Shape;205;p3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a:t>The College may remove a student or employee from an educational program or activity if there is an immediate and </a:t>
            </a:r>
            <a:r>
              <a:rPr b="1" lang="en"/>
              <a:t>imminent</a:t>
            </a:r>
            <a:r>
              <a:rPr b="1" lang="en"/>
              <a:t> threat to the safety of the community.</a:t>
            </a:r>
            <a:endParaRPr b="1"/>
          </a:p>
          <a:p>
            <a:pPr indent="-457200" lvl="0" marL="457200" rtl="0" algn="l">
              <a:spcBef>
                <a:spcPts val="1000"/>
              </a:spcBef>
              <a:spcAft>
                <a:spcPts val="0"/>
              </a:spcAft>
              <a:buNone/>
            </a:pPr>
            <a:r>
              <a:rPr b="1" lang="en"/>
              <a:t>To do so,  the College must:</a:t>
            </a:r>
            <a:endParaRPr b="1"/>
          </a:p>
          <a:p>
            <a:pPr indent="-342900" lvl="0" marL="457200" rtl="0" algn="l">
              <a:spcBef>
                <a:spcPts val="1000"/>
              </a:spcBef>
              <a:spcAft>
                <a:spcPts val="0"/>
              </a:spcAft>
              <a:buSzPts val="1800"/>
              <a:buChar char="✓"/>
            </a:pPr>
            <a:r>
              <a:rPr b="1" lang="en"/>
              <a:t>Determine if there is an immediate threat to individuals or the College Community, and</a:t>
            </a:r>
            <a:endParaRPr b="1"/>
          </a:p>
          <a:p>
            <a:pPr indent="-342900" lvl="0" marL="457200" rtl="0" algn="l">
              <a:spcBef>
                <a:spcPts val="1000"/>
              </a:spcBef>
              <a:spcAft>
                <a:spcPts val="1000"/>
              </a:spcAft>
              <a:buSzPts val="1800"/>
              <a:buChar char="✓"/>
            </a:pPr>
            <a:r>
              <a:rPr b="1" lang="en"/>
              <a:t>Must provide the respondent with a notice and an opportunity to challenge the decision immediately following removal.</a:t>
            </a:r>
            <a:endParaRPr b="1"/>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BIAS &amp; STEREOTYPES</a:t>
            </a:r>
            <a:endParaRPr/>
          </a:p>
        </p:txBody>
      </p:sp>
      <p:sp>
        <p:nvSpPr>
          <p:cNvPr id="211" name="Google Shape;211;p3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WHY IS UNDERSTANDING IMPORTANT?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40"/>
          <p:cNvSpPr txBox="1"/>
          <p:nvPr>
            <p:ph type="title"/>
          </p:nvPr>
        </p:nvSpPr>
        <p:spPr>
          <a:xfrm>
            <a:off x="3906000" y="1817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COLLEGE ENVIRONMENT</a:t>
            </a:r>
            <a:endParaRPr/>
          </a:p>
        </p:txBody>
      </p:sp>
      <p:sp>
        <p:nvSpPr>
          <p:cNvPr id="217" name="Google Shape;217;p4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One of the main responsibilities of WNC’s Title IX Office is to provide a safe and secure environment, free from discrimination, for our employees to work and our students to learn. </a:t>
            </a:r>
            <a:endParaRPr b="1"/>
          </a:p>
          <a:p>
            <a:pPr indent="0" lvl="0" marL="0" rtl="0" algn="l">
              <a:spcBef>
                <a:spcPts val="1000"/>
              </a:spcBef>
              <a:spcAft>
                <a:spcPts val="0"/>
              </a:spcAft>
              <a:buNone/>
            </a:pPr>
            <a:r>
              <a:rPr b="1" lang="en"/>
              <a:t>To do this we must first recognize that not all people will embrace the idea of diversity, which is differences between people. This is a good thing.</a:t>
            </a:r>
            <a:endParaRPr b="1"/>
          </a:p>
          <a:p>
            <a:pPr indent="0" lvl="0" marL="0" rtl="0" algn="l">
              <a:spcBef>
                <a:spcPts val="1000"/>
              </a:spcBef>
              <a:spcAft>
                <a:spcPts val="0"/>
              </a:spcAft>
              <a:buNone/>
            </a:pPr>
            <a:r>
              <a:rPr b="1" lang="en"/>
              <a:t>They will discriminate, which is reacting to those differences in a negative way.</a:t>
            </a:r>
            <a:endParaRPr b="1"/>
          </a:p>
          <a:p>
            <a:pPr indent="0" lvl="0" marL="0" rtl="0" algn="l">
              <a:spcBef>
                <a:spcPts val="1000"/>
              </a:spcBef>
              <a:spcAft>
                <a:spcPts val="1000"/>
              </a:spcAft>
              <a:buNone/>
            </a:pPr>
            <a:r>
              <a:rPr b="1" lang="en"/>
              <a:t> This behavior is caused by biases or prejudice, conscious or unconscious, in which all people possess.</a:t>
            </a:r>
            <a:endParaRPr b="1"/>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1"/>
          <p:cNvSpPr txBox="1"/>
          <p:nvPr>
            <p:ph type="title"/>
          </p:nvPr>
        </p:nvSpPr>
        <p:spPr>
          <a:xfrm>
            <a:off x="3863300" y="2010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BIASES’ &amp; STEREOTYPES</a:t>
            </a:r>
            <a:endParaRPr/>
          </a:p>
        </p:txBody>
      </p:sp>
      <p:sp>
        <p:nvSpPr>
          <p:cNvPr id="223" name="Google Shape;223;p4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Bias:</a:t>
            </a:r>
            <a:endParaRPr b="1"/>
          </a:p>
          <a:p>
            <a:pPr indent="0" lvl="0" marL="0" rtl="0" algn="l">
              <a:spcBef>
                <a:spcPts val="1000"/>
              </a:spcBef>
              <a:spcAft>
                <a:spcPts val="0"/>
              </a:spcAft>
              <a:buNone/>
            </a:pPr>
            <a:r>
              <a:rPr b="1" lang="en"/>
              <a:t>Is defined as a feeling or preference that interferes with impartial judgment for or against; usually considered to be unfair. This is more commonly known as prejudice.</a:t>
            </a:r>
            <a:endParaRPr b="1"/>
          </a:p>
          <a:p>
            <a:pPr indent="0" lvl="0" marL="0" rtl="0" algn="l">
              <a:spcBef>
                <a:spcPts val="1000"/>
              </a:spcBef>
              <a:spcAft>
                <a:spcPts val="0"/>
              </a:spcAft>
              <a:buNone/>
            </a:pPr>
            <a:r>
              <a:rPr b="1" lang="en"/>
              <a:t>Stereotypes:</a:t>
            </a:r>
            <a:endParaRPr b="1"/>
          </a:p>
          <a:p>
            <a:pPr indent="0" lvl="0" marL="0" rtl="0" algn="l">
              <a:spcBef>
                <a:spcPts val="1000"/>
              </a:spcBef>
              <a:spcAft>
                <a:spcPts val="1000"/>
              </a:spcAft>
              <a:buNone/>
            </a:pPr>
            <a:r>
              <a:rPr b="1" lang="en"/>
              <a:t>A widely held, but fixed and oversimplified or idea of a particular group of people, lacking any individuality. Grouping individuals together and making a </a:t>
            </a:r>
            <a:r>
              <a:rPr b="1" lang="en"/>
              <a:t>judgment</a:t>
            </a:r>
            <a:r>
              <a:rPr b="1" lang="en"/>
              <a:t> about them without knowing them.</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265500" y="1262575"/>
            <a:ext cx="4045200" cy="1921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3000">
                <a:solidFill>
                  <a:srgbClr val="001379"/>
                </a:solidFill>
              </a:rPr>
              <a:t>TITLE IX OF THE EDUCATION AMENDMENTS ACT OF 1972</a:t>
            </a:r>
            <a:endParaRPr sz="3000">
              <a:solidFill>
                <a:srgbClr val="001379"/>
              </a:solidFill>
            </a:endParaRPr>
          </a:p>
        </p:txBody>
      </p:sp>
      <p:sp>
        <p:nvSpPr>
          <p:cNvPr id="67" name="Google Shape;67;p15"/>
          <p:cNvSpPr txBox="1"/>
          <p:nvPr>
            <p:ph idx="2" type="body"/>
          </p:nvPr>
        </p:nvSpPr>
        <p:spPr>
          <a:xfrm>
            <a:off x="4939500" y="724075"/>
            <a:ext cx="3837000" cy="3695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800"/>
              <a:buNone/>
            </a:pPr>
            <a:r>
              <a:rPr b="1" lang="en" sz="2000">
                <a:solidFill>
                  <a:srgbClr val="001379"/>
                </a:solidFill>
              </a:rPr>
              <a:t>“No person in the United States shall, on the basis of sex, be excluded from participation in , be denied the benefits of, or be subjected to discrimination under any education program or activity receiving Federal financial assistance.”</a:t>
            </a:r>
            <a:endParaRPr b="1" sz="2000">
              <a:solidFill>
                <a:srgbClr val="001379"/>
              </a:solidFill>
            </a:endParaRPr>
          </a:p>
        </p:txBody>
      </p:sp>
      <p:sp>
        <p:nvSpPr>
          <p:cNvPr id="68" name="Google Shape;68;p15"/>
          <p:cNvSpPr txBox="1"/>
          <p:nvPr>
            <p:ph idx="1" type="subTitle"/>
          </p:nvPr>
        </p:nvSpPr>
        <p:spPr>
          <a:xfrm>
            <a:off x="265500" y="3184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001379"/>
                </a:solidFill>
              </a:rPr>
              <a:t>Is a Federal Law that states:</a:t>
            </a:r>
            <a:endParaRPr b="1">
              <a:solidFill>
                <a:srgbClr val="00137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2"/>
          <p:cNvSpPr txBox="1"/>
          <p:nvPr>
            <p:ph type="title"/>
          </p:nvPr>
        </p:nvSpPr>
        <p:spPr>
          <a:xfrm>
            <a:off x="3825075" y="2106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EXAMPLES OF STEREOTYPES</a:t>
            </a:r>
            <a:endParaRPr sz="2600"/>
          </a:p>
        </p:txBody>
      </p:sp>
      <p:sp>
        <p:nvSpPr>
          <p:cNvPr id="229" name="Google Shape;229;p42"/>
          <p:cNvSpPr txBox="1"/>
          <p:nvPr>
            <p:ph idx="1" type="body"/>
          </p:nvPr>
        </p:nvSpPr>
        <p:spPr>
          <a:xfrm>
            <a:off x="57575" y="729800"/>
            <a:ext cx="4284900" cy="29910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b="1" lang="en" sz="1200"/>
              <a:t>All Blacks are good athletes.</a:t>
            </a:r>
            <a:endParaRPr b="1" sz="1200"/>
          </a:p>
          <a:p>
            <a:pPr indent="-304800" lvl="0" marL="457200" rtl="0" algn="l">
              <a:spcBef>
                <a:spcPts val="1000"/>
              </a:spcBef>
              <a:spcAft>
                <a:spcPts val="0"/>
              </a:spcAft>
              <a:buSzPts val="1200"/>
              <a:buChar char="●"/>
            </a:pPr>
            <a:r>
              <a:rPr b="1" lang="en" sz="1200"/>
              <a:t>White men can’t jump.</a:t>
            </a:r>
            <a:endParaRPr b="1" sz="1200"/>
          </a:p>
          <a:p>
            <a:pPr indent="-304800" lvl="0" marL="457200" rtl="0" algn="l">
              <a:spcBef>
                <a:spcPts val="1000"/>
              </a:spcBef>
              <a:spcAft>
                <a:spcPts val="0"/>
              </a:spcAft>
              <a:buSzPts val="1200"/>
              <a:buChar char="●"/>
            </a:pPr>
            <a:r>
              <a:rPr b="1" lang="en" sz="1200"/>
              <a:t>Men are strong and do all the work.</a:t>
            </a:r>
            <a:endParaRPr b="1" sz="1200"/>
          </a:p>
          <a:p>
            <a:pPr indent="-304800" lvl="0" marL="457200" rtl="0" algn="l">
              <a:spcBef>
                <a:spcPts val="1000"/>
              </a:spcBef>
              <a:spcAft>
                <a:spcPts val="0"/>
              </a:spcAft>
              <a:buSzPts val="1200"/>
              <a:buChar char="●"/>
            </a:pPr>
            <a:r>
              <a:rPr b="1" lang="en" sz="1200"/>
              <a:t>Women are not as smart as men.</a:t>
            </a:r>
            <a:endParaRPr b="1" sz="1200"/>
          </a:p>
          <a:p>
            <a:pPr indent="-304800" lvl="0" marL="457200" rtl="0" algn="l">
              <a:spcBef>
                <a:spcPts val="1000"/>
              </a:spcBef>
              <a:spcAft>
                <a:spcPts val="0"/>
              </a:spcAft>
              <a:buSzPts val="1200"/>
              <a:buChar char="●"/>
            </a:pPr>
            <a:r>
              <a:rPr b="1" lang="en" sz="1200"/>
              <a:t>Guys are messy and unclean.</a:t>
            </a:r>
            <a:endParaRPr b="1" sz="1200"/>
          </a:p>
          <a:p>
            <a:pPr indent="-304800" lvl="0" marL="457200" rtl="0" algn="l">
              <a:spcBef>
                <a:spcPts val="1000"/>
              </a:spcBef>
              <a:spcAft>
                <a:spcPts val="0"/>
              </a:spcAft>
              <a:buSzPts val="1200"/>
              <a:buChar char="●"/>
            </a:pPr>
            <a:r>
              <a:rPr b="1" lang="en" sz="1200"/>
              <a:t>Black people have rhythm.</a:t>
            </a:r>
            <a:endParaRPr b="1" sz="1200"/>
          </a:p>
          <a:p>
            <a:pPr indent="-304800" lvl="0" marL="457200" rtl="0" algn="l">
              <a:spcBef>
                <a:spcPts val="1000"/>
              </a:spcBef>
              <a:spcAft>
                <a:spcPts val="0"/>
              </a:spcAft>
              <a:buSzPts val="1200"/>
              <a:buChar char="●"/>
            </a:pPr>
            <a:r>
              <a:rPr b="1" lang="en" sz="1200"/>
              <a:t>All jocks are dumb.</a:t>
            </a:r>
            <a:endParaRPr b="1" sz="1200"/>
          </a:p>
          <a:p>
            <a:pPr indent="-304800" lvl="0" marL="457200" rtl="0" algn="l">
              <a:spcBef>
                <a:spcPts val="1000"/>
              </a:spcBef>
              <a:spcAft>
                <a:spcPts val="0"/>
              </a:spcAft>
              <a:buSzPts val="1200"/>
              <a:buChar char="●"/>
            </a:pPr>
            <a:r>
              <a:rPr b="1" lang="en" sz="1200"/>
              <a:t>All Mexicans are lazy and came into America illegally.</a:t>
            </a:r>
            <a:endParaRPr b="1" sz="1200"/>
          </a:p>
          <a:p>
            <a:pPr indent="-304800" lvl="0" marL="457200" rtl="0" algn="l">
              <a:spcBef>
                <a:spcPts val="1000"/>
              </a:spcBef>
              <a:spcAft>
                <a:spcPts val="0"/>
              </a:spcAft>
              <a:buSzPts val="1200"/>
              <a:buChar char="●"/>
            </a:pPr>
            <a:r>
              <a:rPr b="1" lang="en" sz="1200"/>
              <a:t>All Arabs and Muslims are </a:t>
            </a:r>
            <a:r>
              <a:rPr b="1" lang="en" sz="1200"/>
              <a:t>terrorists</a:t>
            </a:r>
            <a:r>
              <a:rPr b="1" lang="en" sz="1200"/>
              <a:t>.</a:t>
            </a:r>
            <a:endParaRPr b="1" sz="1200"/>
          </a:p>
          <a:p>
            <a:pPr indent="0" lvl="0" marL="0" rtl="0" algn="ctr">
              <a:spcBef>
                <a:spcPts val="1000"/>
              </a:spcBef>
              <a:spcAft>
                <a:spcPts val="1000"/>
              </a:spcAft>
              <a:buNone/>
            </a:pPr>
            <a:r>
              <a:t/>
            </a:r>
            <a:endParaRPr b="1" sz="1200"/>
          </a:p>
        </p:txBody>
      </p:sp>
      <p:sp>
        <p:nvSpPr>
          <p:cNvPr id="230" name="Google Shape;230;p42"/>
          <p:cNvSpPr txBox="1"/>
          <p:nvPr/>
        </p:nvSpPr>
        <p:spPr>
          <a:xfrm>
            <a:off x="4275500" y="726925"/>
            <a:ext cx="4787700" cy="29910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001379"/>
              </a:buClr>
              <a:buSzPts val="1200"/>
              <a:buChar char="●"/>
            </a:pPr>
            <a:r>
              <a:rPr b="1" lang="en" sz="1200">
                <a:solidFill>
                  <a:srgbClr val="001379"/>
                </a:solidFill>
              </a:rPr>
              <a:t>All jews are rich/cheap/greedy.</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All Asians are good at math</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All Irish men are alcoholics</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All politicians are philander and think only of personal gain and benefit.</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Females are only concerned about physical appearance.</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All women drive badly</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British people are all snobs</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Italian men are short.</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Arabs drives taxies or own convenience stores.</a:t>
            </a:r>
            <a:endParaRPr b="1" sz="1200">
              <a:solidFill>
                <a:srgbClr val="001379"/>
              </a:solidFill>
            </a:endParaRPr>
          </a:p>
          <a:p>
            <a:pPr indent="0" lvl="0" marL="0" rtl="0" algn="l">
              <a:spcBef>
                <a:spcPts val="1000"/>
              </a:spcBef>
              <a:spcAft>
                <a:spcPts val="0"/>
              </a:spcAft>
              <a:buNone/>
            </a:pPr>
            <a:r>
              <a:t/>
            </a:r>
            <a:endParaRPr/>
          </a:p>
        </p:txBody>
      </p:sp>
      <p:sp>
        <p:nvSpPr>
          <p:cNvPr id="231" name="Google Shape;231;p42"/>
          <p:cNvSpPr txBox="1"/>
          <p:nvPr/>
        </p:nvSpPr>
        <p:spPr>
          <a:xfrm>
            <a:off x="114775" y="3912025"/>
            <a:ext cx="8857200" cy="572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000"/>
              </a:spcAft>
              <a:buClr>
                <a:schemeClr val="dk1"/>
              </a:buClr>
              <a:buSzPts val="1100"/>
              <a:buFont typeface="Arial"/>
              <a:buNone/>
            </a:pPr>
            <a:r>
              <a:rPr b="1" lang="en" sz="1200">
                <a:solidFill>
                  <a:srgbClr val="001379"/>
                </a:solidFill>
              </a:rPr>
              <a:t>Stereotypes create a negative impact and cause the belief of untruths. They put up blinders which inhibits the ability of an individual to recognize the positive strengths and qualities of another.</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3"/>
          <p:cNvSpPr txBox="1"/>
          <p:nvPr>
            <p:ph type="title"/>
          </p:nvPr>
        </p:nvSpPr>
        <p:spPr>
          <a:xfrm>
            <a:off x="3863325" y="162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TYPES OF BIASES</a:t>
            </a:r>
            <a:endParaRPr/>
          </a:p>
        </p:txBody>
      </p:sp>
      <p:sp>
        <p:nvSpPr>
          <p:cNvPr id="237" name="Google Shape;237;p43"/>
          <p:cNvSpPr txBox="1"/>
          <p:nvPr>
            <p:ph idx="1" type="body"/>
          </p:nvPr>
        </p:nvSpPr>
        <p:spPr>
          <a:xfrm>
            <a:off x="95650" y="774750"/>
            <a:ext cx="4476300" cy="355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Conscious or Explicit:</a:t>
            </a:r>
            <a:endParaRPr b="1" sz="1300"/>
          </a:p>
          <a:p>
            <a:pPr indent="-457200" lvl="0" marL="457200" rtl="0" algn="l">
              <a:spcBef>
                <a:spcPts val="1000"/>
              </a:spcBef>
              <a:spcAft>
                <a:spcPts val="0"/>
              </a:spcAft>
              <a:buNone/>
            </a:pPr>
            <a:r>
              <a:rPr b="1" lang="en" sz="1300"/>
              <a:t>In the case of explicit or conscious bias, the person is very clear about his or her feelings and attitudes, and related behaviors are conducted with intent.</a:t>
            </a:r>
            <a:endParaRPr b="1" sz="1300"/>
          </a:p>
          <a:p>
            <a:pPr indent="-457200" lvl="0" marL="457200" rtl="0" algn="l">
              <a:spcBef>
                <a:spcPts val="1000"/>
              </a:spcBef>
              <a:spcAft>
                <a:spcPts val="0"/>
              </a:spcAft>
              <a:buNone/>
            </a:pPr>
            <a:r>
              <a:rPr b="1" lang="en" sz="1300"/>
              <a:t>This type of bias is processed neurologically at a conscious level as declarative, semantic memory, and in words.</a:t>
            </a:r>
            <a:endParaRPr b="1" sz="1300"/>
          </a:p>
          <a:p>
            <a:pPr indent="-457200" lvl="0" marL="457200" rtl="0" algn="l">
              <a:spcBef>
                <a:spcPts val="1000"/>
              </a:spcBef>
              <a:spcAft>
                <a:spcPts val="0"/>
              </a:spcAft>
              <a:buNone/>
            </a:pPr>
            <a:r>
              <a:rPr b="1" lang="en" sz="1300"/>
              <a:t>Conscious bias in its extreme is characterized by overt negative behavior that can be expressed through physical and verbal harassment or through more subtle means such as exclusion.</a:t>
            </a:r>
            <a:endParaRPr b="1" sz="1300"/>
          </a:p>
          <a:p>
            <a:pPr indent="-457200" lvl="0" marL="457200" rtl="0" algn="l">
              <a:spcBef>
                <a:spcPts val="1000"/>
              </a:spcBef>
              <a:spcAft>
                <a:spcPts val="1000"/>
              </a:spcAft>
              <a:buNone/>
            </a:pPr>
            <a:r>
              <a:t/>
            </a:r>
            <a:endParaRPr b="1" sz="900"/>
          </a:p>
        </p:txBody>
      </p:sp>
      <p:sp>
        <p:nvSpPr>
          <p:cNvPr id="238" name="Google Shape;238;p43"/>
          <p:cNvSpPr txBox="1"/>
          <p:nvPr/>
        </p:nvSpPr>
        <p:spPr>
          <a:xfrm>
            <a:off x="4581575" y="784325"/>
            <a:ext cx="4447800" cy="3539100"/>
          </a:xfrm>
          <a:prstGeom prst="rect">
            <a:avLst/>
          </a:prstGeom>
          <a:noFill/>
          <a:ln>
            <a:noFill/>
          </a:ln>
        </p:spPr>
        <p:txBody>
          <a:bodyPr anchorCtr="0" anchor="t" bIns="91425" lIns="91425" spcFirstLastPara="1" rIns="91425" wrap="square" tIns="91425">
            <a:noAutofit/>
          </a:bodyPr>
          <a:lstStyle/>
          <a:p>
            <a:pPr indent="-457200" lvl="0" marL="457200" rtl="0" algn="l">
              <a:lnSpc>
                <a:spcPct val="115000"/>
              </a:lnSpc>
              <a:spcBef>
                <a:spcPts val="0"/>
              </a:spcBef>
              <a:spcAft>
                <a:spcPts val="0"/>
              </a:spcAft>
              <a:buClr>
                <a:schemeClr val="dk1"/>
              </a:buClr>
              <a:buSzPts val="1100"/>
              <a:buFont typeface="Arial"/>
              <a:buNone/>
            </a:pPr>
            <a:r>
              <a:rPr b="1" lang="en" sz="1300">
                <a:solidFill>
                  <a:srgbClr val="001379"/>
                </a:solidFill>
              </a:rPr>
              <a:t>Unconscious or Implicit:</a:t>
            </a:r>
            <a:endParaRPr b="1" sz="1300">
              <a:solidFill>
                <a:srgbClr val="001379"/>
              </a:solidFill>
            </a:endParaRPr>
          </a:p>
          <a:p>
            <a:pPr indent="-457200" lvl="0" marL="457200" rtl="0" algn="l">
              <a:lnSpc>
                <a:spcPct val="115000"/>
              </a:lnSpc>
              <a:spcBef>
                <a:spcPts val="1000"/>
              </a:spcBef>
              <a:spcAft>
                <a:spcPts val="0"/>
              </a:spcAft>
              <a:buClr>
                <a:schemeClr val="dk1"/>
              </a:buClr>
              <a:buSzPts val="1100"/>
              <a:buFont typeface="Arial"/>
              <a:buNone/>
            </a:pPr>
            <a:r>
              <a:rPr b="1" lang="en" sz="1300">
                <a:solidFill>
                  <a:srgbClr val="001379"/>
                </a:solidFill>
              </a:rPr>
              <a:t>Implicit or unconscious bias operates of the person’s awareness.</a:t>
            </a:r>
            <a:endParaRPr b="1" sz="1300">
              <a:solidFill>
                <a:srgbClr val="001379"/>
              </a:solidFill>
            </a:endParaRPr>
          </a:p>
          <a:p>
            <a:pPr indent="-457200" lvl="0" marL="457200" rtl="0" algn="l">
              <a:lnSpc>
                <a:spcPct val="115000"/>
              </a:lnSpc>
              <a:spcBef>
                <a:spcPts val="1000"/>
              </a:spcBef>
              <a:spcAft>
                <a:spcPts val="0"/>
              </a:spcAft>
              <a:buClr>
                <a:schemeClr val="dk1"/>
              </a:buClr>
              <a:buSzPts val="1100"/>
              <a:buFont typeface="Arial"/>
              <a:buNone/>
            </a:pPr>
            <a:r>
              <a:rPr b="1" lang="en" sz="1300">
                <a:solidFill>
                  <a:srgbClr val="001379"/>
                </a:solidFill>
              </a:rPr>
              <a:t>It can be in direct contradiction to a person’s beliefs and values.</a:t>
            </a:r>
            <a:endParaRPr b="1" sz="1300">
              <a:solidFill>
                <a:srgbClr val="001379"/>
              </a:solidFill>
            </a:endParaRPr>
          </a:p>
          <a:p>
            <a:pPr indent="-457200" lvl="0" marL="457200" rtl="0" algn="l">
              <a:lnSpc>
                <a:spcPct val="115000"/>
              </a:lnSpc>
              <a:spcBef>
                <a:spcPts val="1000"/>
              </a:spcBef>
              <a:spcAft>
                <a:spcPts val="0"/>
              </a:spcAft>
              <a:buClr>
                <a:schemeClr val="dk1"/>
              </a:buClr>
              <a:buSzPts val="1100"/>
              <a:buFont typeface="Arial"/>
              <a:buNone/>
            </a:pPr>
            <a:r>
              <a:rPr b="1" lang="en" sz="1300">
                <a:solidFill>
                  <a:srgbClr val="001379"/>
                </a:solidFill>
              </a:rPr>
              <a:t>Implicit bias is dangerous in that it automatically seeps into a person’s affect or behavior and is outside of the full awareness of that individual.</a:t>
            </a:r>
            <a:endParaRPr b="1" sz="1300">
              <a:solidFill>
                <a:srgbClr val="001379"/>
              </a:solidFill>
            </a:endParaRPr>
          </a:p>
          <a:p>
            <a:pPr indent="-457200" lvl="0" marL="457200" rtl="0" algn="l">
              <a:lnSpc>
                <a:spcPct val="115000"/>
              </a:lnSpc>
              <a:spcBef>
                <a:spcPts val="1000"/>
              </a:spcBef>
              <a:spcAft>
                <a:spcPts val="0"/>
              </a:spcAft>
              <a:buClr>
                <a:schemeClr val="dk1"/>
              </a:buClr>
              <a:buSzPts val="1100"/>
              <a:buFont typeface="Arial"/>
              <a:buNone/>
            </a:pPr>
            <a:r>
              <a:rPr b="1" lang="en" sz="1300">
                <a:solidFill>
                  <a:srgbClr val="001379"/>
                </a:solidFill>
              </a:rPr>
              <a:t>Implicit bias can interfere with decision-making, and professional relationships such that the goals that are established are compromised.</a:t>
            </a:r>
            <a:endParaRPr b="1" sz="1300">
              <a:solidFill>
                <a:srgbClr val="001379"/>
              </a:solidFill>
            </a:endParaRPr>
          </a:p>
          <a:p>
            <a:pPr indent="-457200" lvl="0" marL="457200" rtl="0" algn="l">
              <a:lnSpc>
                <a:spcPct val="115000"/>
              </a:lnSpc>
              <a:spcBef>
                <a:spcPts val="1000"/>
              </a:spcBef>
              <a:spcAft>
                <a:spcPts val="1000"/>
              </a:spcAft>
              <a:buClr>
                <a:schemeClr val="dk1"/>
              </a:buClr>
              <a:buSzPts val="1100"/>
              <a:buFont typeface="Arial"/>
              <a:buNone/>
            </a:pPr>
            <a:r>
              <a:rPr b="1" lang="en" sz="1300">
                <a:solidFill>
                  <a:srgbClr val="001379"/>
                </a:solidFill>
              </a:rPr>
              <a:t>These biases are associated with stereotyping.</a:t>
            </a:r>
            <a:endParaRPr sz="18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4"/>
          <p:cNvSpPr txBox="1"/>
          <p:nvPr>
            <p:ph type="title"/>
          </p:nvPr>
        </p:nvSpPr>
        <p:spPr>
          <a:xfrm>
            <a:off x="3844200" y="1820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OVERCOMING BIASES</a:t>
            </a:r>
            <a:endParaRPr/>
          </a:p>
        </p:txBody>
      </p:sp>
      <p:sp>
        <p:nvSpPr>
          <p:cNvPr id="244" name="Google Shape;244;p44"/>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700"/>
              <a:t>To overcome biases, we must:</a:t>
            </a:r>
            <a:endParaRPr b="1" sz="1700"/>
          </a:p>
          <a:p>
            <a:pPr indent="-336550" lvl="0" marL="457200" rtl="0" algn="l">
              <a:spcBef>
                <a:spcPts val="1000"/>
              </a:spcBef>
              <a:spcAft>
                <a:spcPts val="0"/>
              </a:spcAft>
              <a:buSzPts val="1700"/>
              <a:buChar char="●"/>
            </a:pPr>
            <a:r>
              <a:rPr b="1" lang="en" sz="1700"/>
              <a:t>First recognize that we have them.</a:t>
            </a:r>
            <a:endParaRPr b="1" sz="1700"/>
          </a:p>
          <a:p>
            <a:pPr indent="0" lvl="0" marL="0" rtl="0" algn="l">
              <a:spcBef>
                <a:spcPts val="1000"/>
              </a:spcBef>
              <a:spcAft>
                <a:spcPts val="0"/>
              </a:spcAft>
              <a:buNone/>
            </a:pPr>
            <a:r>
              <a:rPr b="1" lang="en" sz="1700"/>
              <a:t>		Be honest with yourself and admit to having the biases</a:t>
            </a:r>
            <a:endParaRPr b="1" sz="1700"/>
          </a:p>
          <a:p>
            <a:pPr indent="-336550" lvl="0" marL="457200" rtl="0" algn="l">
              <a:spcBef>
                <a:spcPts val="1000"/>
              </a:spcBef>
              <a:spcAft>
                <a:spcPts val="0"/>
              </a:spcAft>
              <a:buSzPts val="1700"/>
              <a:buChar char="●"/>
            </a:pPr>
            <a:r>
              <a:rPr b="1" lang="en" sz="1700"/>
              <a:t>Then understand why we have them.</a:t>
            </a:r>
            <a:endParaRPr b="1" sz="1700"/>
          </a:p>
          <a:p>
            <a:pPr indent="0" lvl="0" marL="0" rtl="0" algn="l">
              <a:spcBef>
                <a:spcPts val="1000"/>
              </a:spcBef>
              <a:spcAft>
                <a:spcPts val="0"/>
              </a:spcAft>
              <a:buNone/>
            </a:pPr>
            <a:r>
              <a:rPr b="1" lang="en" sz="1700"/>
              <a:t>		Was it taught by your environment or did a negative experience cause the bias?</a:t>
            </a:r>
            <a:endParaRPr b="1" sz="1700"/>
          </a:p>
          <a:p>
            <a:pPr indent="-336550" lvl="0" marL="457200" rtl="0" algn="l">
              <a:spcBef>
                <a:spcPts val="1000"/>
              </a:spcBef>
              <a:spcAft>
                <a:spcPts val="0"/>
              </a:spcAft>
              <a:buSzPts val="1700"/>
              <a:buChar char="●"/>
            </a:pPr>
            <a:r>
              <a:rPr b="1" lang="en" sz="1700"/>
              <a:t>Then make a conscious effort not to let them control our decisions.</a:t>
            </a:r>
            <a:endParaRPr b="1" sz="1700"/>
          </a:p>
          <a:p>
            <a:pPr indent="0" lvl="0" marL="0" rtl="0" algn="l">
              <a:spcBef>
                <a:spcPts val="1000"/>
              </a:spcBef>
              <a:spcAft>
                <a:spcPts val="1000"/>
              </a:spcAft>
              <a:buNone/>
            </a:pPr>
            <a:r>
              <a:rPr b="1" lang="en" sz="1700"/>
              <a:t>		Take control of the bias! Understand the cause and work out the solution to let it go!</a:t>
            </a:r>
            <a:endParaRPr b="1" sz="17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TITLE IX GRIEVANCE PROCEDURE</a:t>
            </a:r>
            <a:endParaRPr/>
          </a:p>
        </p:txBody>
      </p:sp>
      <p:sp>
        <p:nvSpPr>
          <p:cNvPr id="250" name="Google Shape;250;p4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UNDERSTANDING THE PROCESS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6"/>
          <p:cNvSpPr txBox="1"/>
          <p:nvPr>
            <p:ph type="title"/>
          </p:nvPr>
        </p:nvSpPr>
        <p:spPr>
          <a:xfrm>
            <a:off x="38390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PARTIES INVOLVED IN A TITLE IX GRIEVANCE</a:t>
            </a:r>
            <a:endParaRPr sz="2100"/>
          </a:p>
        </p:txBody>
      </p:sp>
      <p:sp>
        <p:nvSpPr>
          <p:cNvPr id="256" name="Google Shape;256;p46"/>
          <p:cNvSpPr txBox="1"/>
          <p:nvPr>
            <p:ph idx="1" type="body"/>
          </p:nvPr>
        </p:nvSpPr>
        <p:spPr>
          <a:xfrm>
            <a:off x="311700" y="796600"/>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sz="1600" u="sng"/>
              <a:t>Complainant</a:t>
            </a:r>
            <a:r>
              <a:rPr b="1" lang="en" sz="1600"/>
              <a:t> means and individual(s) who is alleged to be the victim of conduct that could constitute sexual harassment.</a:t>
            </a:r>
            <a:endParaRPr b="1" sz="1600"/>
          </a:p>
          <a:p>
            <a:pPr indent="-457200" lvl="0" marL="457200" rtl="0" algn="l">
              <a:spcBef>
                <a:spcPts val="1000"/>
              </a:spcBef>
              <a:spcAft>
                <a:spcPts val="0"/>
              </a:spcAft>
              <a:buNone/>
            </a:pPr>
            <a:r>
              <a:rPr b="1" lang="en" sz="1600" u="sng"/>
              <a:t>Respondent</a:t>
            </a:r>
            <a:r>
              <a:rPr b="1" lang="en" sz="1600"/>
              <a:t> means an individual(s) who has been reported to be the perpetrator of conduct that could constitute sexual harassment.</a:t>
            </a:r>
            <a:endParaRPr b="1" sz="1600"/>
          </a:p>
          <a:p>
            <a:pPr indent="-457200" lvl="0" marL="457200" rtl="0" algn="l">
              <a:spcBef>
                <a:spcPts val="1000"/>
              </a:spcBef>
              <a:spcAft>
                <a:spcPts val="0"/>
              </a:spcAft>
              <a:buNone/>
            </a:pPr>
            <a:r>
              <a:rPr b="1" lang="en" sz="1600" u="sng"/>
              <a:t>Reporting party</a:t>
            </a:r>
            <a:r>
              <a:rPr b="1" lang="en" sz="1600"/>
              <a:t> means the complainant(s) and respondent(s).</a:t>
            </a:r>
            <a:endParaRPr b="1" sz="1600"/>
          </a:p>
          <a:p>
            <a:pPr indent="-457200" lvl="0" marL="457200" rtl="0" algn="l">
              <a:spcBef>
                <a:spcPts val="1000"/>
              </a:spcBef>
              <a:spcAft>
                <a:spcPts val="0"/>
              </a:spcAft>
              <a:buNone/>
            </a:pPr>
            <a:r>
              <a:rPr b="1" lang="en" sz="1600" u="sng"/>
              <a:t>Advisor</a:t>
            </a:r>
            <a:r>
              <a:rPr b="1" lang="en" sz="1600"/>
              <a:t> is an individual that accompanies the complainant or respondent to any related meeting or proceeding in order to offer them support. The reporting party chooses their advisor, who may be, but is not required to be, an attorney. The reporting parties can not be limited in whom they choose to be the advisor.</a:t>
            </a:r>
            <a:endParaRPr b="1" sz="1600"/>
          </a:p>
          <a:p>
            <a:pPr indent="-457200" lvl="0" marL="457200" rtl="0" algn="l">
              <a:spcBef>
                <a:spcPts val="1000"/>
              </a:spcBef>
              <a:spcAft>
                <a:spcPts val="1000"/>
              </a:spcAft>
              <a:buNone/>
            </a:pPr>
            <a:r>
              <a:rPr b="1" lang="en" sz="1600" u="sng"/>
              <a:t>Witness</a:t>
            </a:r>
            <a:r>
              <a:rPr b="1" lang="en" sz="1600"/>
              <a:t> means an individual(s) that have or could potentially have information related and/or relevant to the alleged incident.</a:t>
            </a:r>
            <a:endParaRPr b="1" sz="16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7"/>
          <p:cNvSpPr txBox="1"/>
          <p:nvPr>
            <p:ph type="title"/>
          </p:nvPr>
        </p:nvSpPr>
        <p:spPr>
          <a:xfrm>
            <a:off x="381547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FACILITATORS OF A TITLE IX GRIEVANCE PROCEDURE</a:t>
            </a:r>
            <a:endParaRPr sz="2100"/>
          </a:p>
        </p:txBody>
      </p:sp>
      <p:sp>
        <p:nvSpPr>
          <p:cNvPr id="262" name="Google Shape;262;p4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457200" lvl="0" marL="0" rtl="0" algn="l">
              <a:spcBef>
                <a:spcPts val="0"/>
              </a:spcBef>
              <a:spcAft>
                <a:spcPts val="0"/>
              </a:spcAft>
              <a:buNone/>
            </a:pPr>
            <a:r>
              <a:rPr b="1" lang="en" sz="1900"/>
              <a:t>Title IX Coordinator</a:t>
            </a:r>
            <a:endParaRPr b="1" sz="1900"/>
          </a:p>
          <a:p>
            <a:pPr indent="457200" lvl="0" marL="0" rtl="0" algn="l">
              <a:spcBef>
                <a:spcPts val="1000"/>
              </a:spcBef>
              <a:spcAft>
                <a:spcPts val="0"/>
              </a:spcAft>
              <a:buNone/>
            </a:pPr>
            <a:r>
              <a:rPr b="1" lang="en" sz="1900"/>
              <a:t>Title IX Investigator</a:t>
            </a:r>
            <a:endParaRPr b="1" sz="1900"/>
          </a:p>
          <a:p>
            <a:pPr indent="457200" lvl="0" marL="0" rtl="0" algn="l">
              <a:spcBef>
                <a:spcPts val="1000"/>
              </a:spcBef>
              <a:spcAft>
                <a:spcPts val="0"/>
              </a:spcAft>
              <a:buNone/>
            </a:pPr>
            <a:r>
              <a:rPr b="1" lang="en" sz="1900"/>
              <a:t>Dismissal Appeal Decision-Maker (If applicable)</a:t>
            </a:r>
            <a:endParaRPr b="1" sz="1900"/>
          </a:p>
          <a:p>
            <a:pPr indent="457200" lvl="0" marL="0" rtl="0" algn="l">
              <a:spcBef>
                <a:spcPts val="1000"/>
              </a:spcBef>
              <a:spcAft>
                <a:spcPts val="0"/>
              </a:spcAft>
              <a:buNone/>
            </a:pPr>
            <a:r>
              <a:rPr b="1" lang="en" sz="1900"/>
              <a:t>Live-Hearing </a:t>
            </a:r>
            <a:r>
              <a:rPr b="1" lang="en" sz="1900"/>
              <a:t>Decision</a:t>
            </a:r>
            <a:r>
              <a:rPr b="1" lang="en" sz="1900"/>
              <a:t>-Maker</a:t>
            </a:r>
            <a:endParaRPr b="1" sz="1900"/>
          </a:p>
          <a:p>
            <a:pPr indent="457200" lvl="0" marL="0" rtl="0" algn="l">
              <a:spcBef>
                <a:spcPts val="1000"/>
              </a:spcBef>
              <a:spcAft>
                <a:spcPts val="1000"/>
              </a:spcAft>
              <a:buNone/>
            </a:pPr>
            <a:r>
              <a:rPr b="1" lang="en" sz="1900"/>
              <a:t>Determination Appeal Decision-Maker (If applicable)</a:t>
            </a:r>
            <a:endParaRPr b="1" sz="19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pic>
        <p:nvPicPr>
          <p:cNvPr id="267" name="Google Shape;267;p48"/>
          <p:cNvPicPr preferRelativeResize="0"/>
          <p:nvPr/>
        </p:nvPicPr>
        <p:blipFill rotWithShape="1">
          <a:blip r:embed="rId3">
            <a:alphaModFix/>
          </a:blip>
          <a:srcRect b="0" l="0" r="0" t="0"/>
          <a:stretch/>
        </p:blipFill>
        <p:spPr>
          <a:xfrm>
            <a:off x="2400800" y="813025"/>
            <a:ext cx="5936425" cy="4153599"/>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9"/>
          <p:cNvSpPr txBox="1"/>
          <p:nvPr>
            <p:ph type="title"/>
          </p:nvPr>
        </p:nvSpPr>
        <p:spPr>
          <a:xfrm>
            <a:off x="38442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TITLE IX GRIEVANCE PROCESS-SIMPLIFIED</a:t>
            </a:r>
            <a:endParaRPr sz="2100"/>
          </a:p>
        </p:txBody>
      </p:sp>
      <p:sp>
        <p:nvSpPr>
          <p:cNvPr id="273" name="Google Shape;273;p49"/>
          <p:cNvSpPr txBox="1"/>
          <p:nvPr>
            <p:ph idx="1" type="body"/>
          </p:nvPr>
        </p:nvSpPr>
        <p:spPr>
          <a:xfrm>
            <a:off x="28900" y="697325"/>
            <a:ext cx="4275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Step 1: WNC Notified of Possible Title IX Incident.</a:t>
            </a:r>
            <a:endParaRPr b="1" sz="1300"/>
          </a:p>
          <a:p>
            <a:pPr indent="0" lvl="0" marL="0" rtl="0" algn="l">
              <a:spcBef>
                <a:spcPts val="1000"/>
              </a:spcBef>
              <a:spcAft>
                <a:spcPts val="0"/>
              </a:spcAft>
              <a:buNone/>
            </a:pPr>
            <a:r>
              <a:rPr b="1" lang="en" sz="1300"/>
              <a:t>Step 2: Title IX Coordinator Meets with Possible Complainant.</a:t>
            </a:r>
            <a:endParaRPr b="1" sz="1300"/>
          </a:p>
          <a:p>
            <a:pPr indent="0" lvl="0" marL="0" rtl="0" algn="l">
              <a:spcBef>
                <a:spcPts val="1000"/>
              </a:spcBef>
              <a:spcAft>
                <a:spcPts val="0"/>
              </a:spcAft>
              <a:buNone/>
            </a:pPr>
            <a:r>
              <a:rPr b="1" lang="en" sz="1300"/>
              <a:t>Step 3: Complaint Filed</a:t>
            </a:r>
            <a:endParaRPr b="1" sz="1300"/>
          </a:p>
          <a:p>
            <a:pPr indent="0" lvl="0" marL="0" rtl="0" algn="l">
              <a:spcBef>
                <a:spcPts val="1000"/>
              </a:spcBef>
              <a:spcAft>
                <a:spcPts val="0"/>
              </a:spcAft>
              <a:buNone/>
            </a:pPr>
            <a:r>
              <a:rPr b="1" lang="en" sz="1300"/>
              <a:t>Step 4: Investigators send Notification of Investigation</a:t>
            </a:r>
            <a:endParaRPr b="1" sz="1300"/>
          </a:p>
          <a:p>
            <a:pPr indent="0" lvl="0" marL="0" rtl="0" algn="l">
              <a:spcBef>
                <a:spcPts val="1000"/>
              </a:spcBef>
              <a:spcAft>
                <a:spcPts val="0"/>
              </a:spcAft>
              <a:buNone/>
            </a:pPr>
            <a:r>
              <a:rPr b="1" lang="en" sz="1300"/>
              <a:t>Step 5: Complainant interviewed by Investigator</a:t>
            </a:r>
            <a:endParaRPr b="1" sz="1300"/>
          </a:p>
          <a:p>
            <a:pPr indent="0" lvl="0" marL="0" rtl="0" algn="l">
              <a:spcBef>
                <a:spcPts val="1000"/>
              </a:spcBef>
              <a:spcAft>
                <a:spcPts val="0"/>
              </a:spcAft>
              <a:buNone/>
            </a:pPr>
            <a:r>
              <a:rPr b="1" lang="en" sz="1300"/>
              <a:t>Step 6: If necessary, complaint dismissed</a:t>
            </a:r>
            <a:endParaRPr b="1" sz="1300"/>
          </a:p>
          <a:p>
            <a:pPr indent="0" lvl="0" marL="0" rtl="0" algn="l">
              <a:spcBef>
                <a:spcPts val="1000"/>
              </a:spcBef>
              <a:spcAft>
                <a:spcPts val="0"/>
              </a:spcAft>
              <a:buNone/>
            </a:pPr>
            <a:r>
              <a:rPr b="1" lang="en" sz="1300"/>
              <a:t>Step 7: If necessary, dismissal appealed</a:t>
            </a:r>
            <a:endParaRPr b="1" sz="1300"/>
          </a:p>
          <a:p>
            <a:pPr indent="0" lvl="0" marL="0" rtl="0" algn="l">
              <a:spcBef>
                <a:spcPts val="1000"/>
              </a:spcBef>
              <a:spcAft>
                <a:spcPts val="0"/>
              </a:spcAft>
              <a:buNone/>
            </a:pPr>
            <a:r>
              <a:rPr b="1" lang="en" sz="1300"/>
              <a:t>Step 8: Respondent interviewed by Investigator</a:t>
            </a:r>
            <a:endParaRPr b="1" sz="1300"/>
          </a:p>
          <a:p>
            <a:pPr indent="0" lvl="0" marL="0" rtl="0" algn="l">
              <a:spcBef>
                <a:spcPts val="1000"/>
              </a:spcBef>
              <a:spcAft>
                <a:spcPts val="0"/>
              </a:spcAft>
              <a:buNone/>
            </a:pPr>
            <a:r>
              <a:rPr b="1" lang="en" sz="1300"/>
              <a:t>Step 9: Witnesses interviewed and Evidence Collected</a:t>
            </a:r>
            <a:endParaRPr b="1" sz="1300"/>
          </a:p>
          <a:p>
            <a:pPr indent="0" lvl="0" marL="0" rtl="0" algn="l">
              <a:spcBef>
                <a:spcPts val="1000"/>
              </a:spcBef>
              <a:spcAft>
                <a:spcPts val="1000"/>
              </a:spcAft>
              <a:buNone/>
            </a:pPr>
            <a:r>
              <a:t/>
            </a:r>
            <a:endParaRPr b="1" sz="1200"/>
          </a:p>
        </p:txBody>
      </p:sp>
      <p:sp>
        <p:nvSpPr>
          <p:cNvPr id="274" name="Google Shape;274;p49"/>
          <p:cNvSpPr txBox="1"/>
          <p:nvPr/>
        </p:nvSpPr>
        <p:spPr>
          <a:xfrm>
            <a:off x="4304200" y="659975"/>
            <a:ext cx="4710900" cy="349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300">
                <a:solidFill>
                  <a:srgbClr val="001379"/>
                </a:solidFill>
              </a:rPr>
              <a:t>Step 10: Related evidence given to reporting parties and advisors</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11: Investigative Report Written</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12: Investigative Report given to appropriate personnel.</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13:Live-Hearing Conducted</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14: Decision-maker completes the written determination of responsibility</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15: If necessary, determination of responsibility appealed </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16 : If necessary, sanctions and remedies applied.</a:t>
            </a:r>
            <a:endParaRPr b="1" sz="1300">
              <a:solidFill>
                <a:srgbClr val="001379"/>
              </a:solidFill>
            </a:endParaRPr>
          </a:p>
          <a:p>
            <a:pPr indent="0" lvl="0" marL="0" rtl="0" algn="l">
              <a:lnSpc>
                <a:spcPct val="115000"/>
              </a:lnSpc>
              <a:spcBef>
                <a:spcPts val="1000"/>
              </a:spcBef>
              <a:spcAft>
                <a:spcPts val="0"/>
              </a:spcAft>
              <a:buClr>
                <a:schemeClr val="dk1"/>
              </a:buClr>
              <a:buSzPts val="1100"/>
              <a:buFont typeface="Arial"/>
              <a:buNone/>
            </a:pPr>
            <a:r>
              <a:rPr b="1" lang="en" sz="1300">
                <a:solidFill>
                  <a:srgbClr val="001379"/>
                </a:solidFill>
              </a:rPr>
              <a:t>Step 17: If necessary, Title IX Coordinator follows-up with department to ensure sanctions/remedies applied.</a:t>
            </a:r>
            <a:endParaRPr b="1" sz="1300">
              <a:solidFill>
                <a:srgbClr val="001379"/>
              </a:solidFill>
            </a:endParaRPr>
          </a:p>
          <a:p>
            <a:pPr indent="0" lvl="0" marL="0" rtl="0" algn="l">
              <a:spcBef>
                <a:spcPts val="1000"/>
              </a:spcBef>
              <a:spcAft>
                <a:spcPts val="0"/>
              </a:spcAft>
              <a:buNone/>
            </a:pPr>
            <a:r>
              <a:t/>
            </a:r>
            <a:endParaRPr sz="11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50"/>
          <p:cNvSpPr txBox="1"/>
          <p:nvPr>
            <p:ph type="title"/>
          </p:nvPr>
        </p:nvSpPr>
        <p:spPr>
          <a:xfrm>
            <a:off x="3848625" y="1724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GRIEVANCE PROCESS STEP 1: </a:t>
            </a:r>
            <a:r>
              <a:rPr lang="en" sz="2100"/>
              <a:t>WNC Notified of Possible Title IX Incident.</a:t>
            </a:r>
            <a:endParaRPr sz="2100"/>
          </a:p>
        </p:txBody>
      </p:sp>
      <p:sp>
        <p:nvSpPr>
          <p:cNvPr id="280" name="Google Shape;280;p50"/>
          <p:cNvSpPr txBox="1"/>
          <p:nvPr>
            <p:ph idx="1" type="body"/>
          </p:nvPr>
        </p:nvSpPr>
        <p:spPr>
          <a:xfrm>
            <a:off x="258425" y="978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WNC Receives notification of a possible Title IX incident by:</a:t>
            </a:r>
            <a:endParaRPr b="1"/>
          </a:p>
          <a:p>
            <a:pPr indent="-336550" lvl="1" marL="914400" rtl="0" algn="l">
              <a:spcBef>
                <a:spcPts val="1000"/>
              </a:spcBef>
              <a:spcAft>
                <a:spcPts val="0"/>
              </a:spcAft>
              <a:buSzPts val="1700"/>
              <a:buChar char="■"/>
            </a:pPr>
            <a:r>
              <a:rPr b="1" lang="en" sz="1700"/>
              <a:t>Grievance Form Received</a:t>
            </a:r>
            <a:endParaRPr b="1" sz="1700"/>
          </a:p>
          <a:p>
            <a:pPr indent="-336550" lvl="1" marL="914400" rtl="0" algn="l">
              <a:spcBef>
                <a:spcPts val="1000"/>
              </a:spcBef>
              <a:spcAft>
                <a:spcPts val="0"/>
              </a:spcAft>
              <a:buSzPts val="1700"/>
              <a:buChar char="■"/>
            </a:pPr>
            <a:r>
              <a:rPr b="1" lang="en" sz="1700"/>
              <a:t>Phone call</a:t>
            </a:r>
            <a:endParaRPr b="1" sz="1700"/>
          </a:p>
          <a:p>
            <a:pPr indent="-336550" lvl="1" marL="914400" rtl="0" algn="l">
              <a:spcBef>
                <a:spcPts val="1000"/>
              </a:spcBef>
              <a:spcAft>
                <a:spcPts val="0"/>
              </a:spcAft>
              <a:buSzPts val="1700"/>
              <a:buChar char="■"/>
            </a:pPr>
            <a:r>
              <a:rPr b="1" lang="en" sz="1700"/>
              <a:t>Email</a:t>
            </a:r>
            <a:endParaRPr b="1" sz="1700"/>
          </a:p>
          <a:p>
            <a:pPr indent="-336550" lvl="1" marL="914400" rtl="0" algn="l">
              <a:spcBef>
                <a:spcPts val="1000"/>
              </a:spcBef>
              <a:spcAft>
                <a:spcPts val="0"/>
              </a:spcAft>
              <a:buSzPts val="1700"/>
              <a:buChar char="■"/>
            </a:pPr>
            <a:r>
              <a:rPr b="1" lang="en" sz="1700"/>
              <a:t>In person</a:t>
            </a:r>
            <a:endParaRPr b="1" sz="1700"/>
          </a:p>
          <a:p>
            <a:pPr indent="-336550" lvl="1" marL="914400" rtl="0" algn="l">
              <a:spcBef>
                <a:spcPts val="1600"/>
              </a:spcBef>
              <a:spcAft>
                <a:spcPts val="1000"/>
              </a:spcAft>
              <a:buSzPts val="1700"/>
              <a:buChar char="■"/>
            </a:pPr>
            <a:r>
              <a:rPr b="1" lang="en" sz="1700"/>
              <a:t>Other</a:t>
            </a:r>
            <a:endParaRPr b="1" sz="17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1"/>
          <p:cNvSpPr txBox="1"/>
          <p:nvPr>
            <p:ph type="title"/>
          </p:nvPr>
        </p:nvSpPr>
        <p:spPr>
          <a:xfrm>
            <a:off x="3825075" y="2010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GRIEVANCE PROCESS STEP 2: </a:t>
            </a:r>
            <a:r>
              <a:rPr lang="en" sz="1200"/>
              <a:t>TITLE</a:t>
            </a:r>
            <a:r>
              <a:rPr lang="en" sz="1200"/>
              <a:t> IX COORDINATOR MEETS WITH POSSIBLE COMPLAINANT.</a:t>
            </a:r>
            <a:endParaRPr sz="1000"/>
          </a:p>
        </p:txBody>
      </p:sp>
      <p:sp>
        <p:nvSpPr>
          <p:cNvPr id="286" name="Google Shape;286;p51"/>
          <p:cNvSpPr txBox="1"/>
          <p:nvPr>
            <p:ph idx="1" type="body"/>
          </p:nvPr>
        </p:nvSpPr>
        <p:spPr>
          <a:xfrm>
            <a:off x="95650" y="863550"/>
            <a:ext cx="8693100" cy="3416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b="1" lang="en" sz="1200"/>
              <a:t>Provide an overview of the process.</a:t>
            </a:r>
            <a:endParaRPr b="1" sz="1200"/>
          </a:p>
          <a:p>
            <a:pPr indent="-304800" lvl="0" marL="457200" rtl="0" algn="l">
              <a:spcBef>
                <a:spcPts val="1000"/>
              </a:spcBef>
              <a:spcAft>
                <a:spcPts val="0"/>
              </a:spcAft>
              <a:buSzPts val="1200"/>
              <a:buChar char="●"/>
            </a:pPr>
            <a:r>
              <a:rPr b="1" lang="en" sz="1200"/>
              <a:t>Provide complainant with a Procedural Packet.</a:t>
            </a:r>
            <a:endParaRPr b="1" sz="1200"/>
          </a:p>
          <a:p>
            <a:pPr indent="-304800" lvl="1" marL="914400" rtl="0" algn="l">
              <a:spcBef>
                <a:spcPts val="1000"/>
              </a:spcBef>
              <a:spcAft>
                <a:spcPts val="0"/>
              </a:spcAft>
              <a:buSzPts val="1200"/>
              <a:buChar char="○"/>
            </a:pPr>
            <a:r>
              <a:rPr b="1" lang="en" sz="1200"/>
              <a:t>Procedural Packet Includes but is not limited to:</a:t>
            </a:r>
            <a:endParaRPr b="1" sz="1200"/>
          </a:p>
          <a:p>
            <a:pPr indent="-304800" lvl="2" marL="1371600" rtl="0" algn="l">
              <a:spcBef>
                <a:spcPts val="1000"/>
              </a:spcBef>
              <a:spcAft>
                <a:spcPts val="0"/>
              </a:spcAft>
              <a:buSzPts val="1200"/>
              <a:buChar char="■"/>
            </a:pPr>
            <a:r>
              <a:rPr b="1" lang="en" sz="1200"/>
              <a:t>Grievance Form (if necessary)</a:t>
            </a:r>
            <a:endParaRPr b="1" sz="1200"/>
          </a:p>
          <a:p>
            <a:pPr indent="-304800" lvl="2" marL="1371600" rtl="0" algn="l">
              <a:spcBef>
                <a:spcPts val="1000"/>
              </a:spcBef>
              <a:spcAft>
                <a:spcPts val="0"/>
              </a:spcAft>
              <a:buSzPts val="1200"/>
              <a:buChar char="■"/>
            </a:pPr>
            <a:r>
              <a:rPr b="1" lang="en" sz="1200"/>
              <a:t>Title 4, Chapter 8, Section 13 and Title IX Policy</a:t>
            </a:r>
            <a:endParaRPr b="1" sz="1200"/>
          </a:p>
          <a:p>
            <a:pPr indent="-304800" lvl="2" marL="1371600" rtl="0" algn="l">
              <a:spcBef>
                <a:spcPts val="1000"/>
              </a:spcBef>
              <a:spcAft>
                <a:spcPts val="0"/>
              </a:spcAft>
              <a:buSzPts val="1200"/>
              <a:buChar char="■"/>
            </a:pPr>
            <a:r>
              <a:rPr b="1" lang="en" sz="1200"/>
              <a:t>Investigation process</a:t>
            </a:r>
            <a:endParaRPr b="1" sz="1200"/>
          </a:p>
          <a:p>
            <a:pPr indent="-304800" lvl="2" marL="1371600" rtl="0" algn="l">
              <a:spcBef>
                <a:spcPts val="1000"/>
              </a:spcBef>
              <a:spcAft>
                <a:spcPts val="0"/>
              </a:spcAft>
              <a:buSzPts val="1200"/>
              <a:buChar char="■"/>
            </a:pPr>
            <a:r>
              <a:rPr b="1" lang="en" sz="1200"/>
              <a:t>Appeal process</a:t>
            </a:r>
            <a:endParaRPr b="1" sz="1200"/>
          </a:p>
          <a:p>
            <a:pPr indent="-304800" lvl="2" marL="1371600" rtl="0" algn="l">
              <a:spcBef>
                <a:spcPts val="1000"/>
              </a:spcBef>
              <a:spcAft>
                <a:spcPts val="0"/>
              </a:spcAft>
              <a:buSzPts val="1200"/>
              <a:buChar char="■"/>
            </a:pPr>
            <a:r>
              <a:rPr b="1" lang="en" sz="1200"/>
              <a:t>Live-hearing process</a:t>
            </a:r>
            <a:endParaRPr b="1" sz="1200"/>
          </a:p>
          <a:p>
            <a:pPr indent="-304800" lvl="2" marL="1371600" rtl="0" algn="l">
              <a:spcBef>
                <a:spcPts val="1000"/>
              </a:spcBef>
              <a:spcAft>
                <a:spcPts val="0"/>
              </a:spcAft>
              <a:buSzPts val="1200"/>
              <a:buChar char="■"/>
            </a:pPr>
            <a:r>
              <a:rPr b="1" lang="en" sz="1200"/>
              <a:t>Decision process</a:t>
            </a:r>
            <a:endParaRPr b="1" sz="1200"/>
          </a:p>
          <a:p>
            <a:pPr indent="-304800" lvl="2" marL="1371600" rtl="0" algn="l">
              <a:spcBef>
                <a:spcPts val="1000"/>
              </a:spcBef>
              <a:spcAft>
                <a:spcPts val="0"/>
              </a:spcAft>
              <a:buSzPts val="1200"/>
              <a:buChar char="■"/>
            </a:pPr>
            <a:r>
              <a:rPr b="1" lang="en" sz="1200"/>
              <a:t>Available resources/supportive measures.</a:t>
            </a:r>
            <a:endParaRPr b="1" sz="1200"/>
          </a:p>
          <a:p>
            <a:pPr indent="-304800" lvl="0" marL="457200" rtl="0" algn="l">
              <a:spcBef>
                <a:spcPts val="1000"/>
              </a:spcBef>
              <a:spcAft>
                <a:spcPts val="1000"/>
              </a:spcAft>
              <a:buSzPts val="1200"/>
              <a:buChar char="●"/>
            </a:pPr>
            <a:r>
              <a:rPr b="1" lang="en" sz="1200"/>
              <a:t>Describe applicable supportive measures.</a:t>
            </a:r>
            <a:endParaRPr b="1" sz="1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752950" y="66950"/>
            <a:ext cx="52380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sz="1800"/>
              <a:t>TITLE IX OF THE EDUCATION AMENDMENTS ACT OF 1972</a:t>
            </a:r>
            <a:endParaRPr sz="1800"/>
          </a:p>
        </p:txBody>
      </p:sp>
      <p:sp>
        <p:nvSpPr>
          <p:cNvPr id="74" name="Google Shape;74;p16"/>
          <p:cNvSpPr txBox="1"/>
          <p:nvPr>
            <p:ph idx="1" type="body"/>
          </p:nvPr>
        </p:nvSpPr>
        <p:spPr>
          <a:xfrm>
            <a:off x="311700" y="102632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a:t>Title IX addresses:</a:t>
            </a:r>
            <a:endParaRPr b="1"/>
          </a:p>
          <a:p>
            <a:pPr indent="-342900" lvl="0" marL="457200" rtl="0" algn="l">
              <a:lnSpc>
                <a:spcPct val="115000"/>
              </a:lnSpc>
              <a:spcBef>
                <a:spcPts val="1000"/>
              </a:spcBef>
              <a:spcAft>
                <a:spcPts val="0"/>
              </a:spcAft>
              <a:buSzPts val="1800"/>
              <a:buChar char="●"/>
            </a:pPr>
            <a:r>
              <a:rPr b="1" lang="en"/>
              <a:t>Sexual Harassment and Sexual Violence in Education</a:t>
            </a:r>
            <a:endParaRPr b="1"/>
          </a:p>
          <a:p>
            <a:pPr indent="-342900" lvl="0" marL="457200" rtl="0" algn="l">
              <a:lnSpc>
                <a:spcPct val="115000"/>
              </a:lnSpc>
              <a:spcBef>
                <a:spcPts val="1000"/>
              </a:spcBef>
              <a:spcAft>
                <a:spcPts val="0"/>
              </a:spcAft>
              <a:buSzPts val="1800"/>
              <a:buChar char="●"/>
            </a:pPr>
            <a:r>
              <a:rPr b="1" lang="en"/>
              <a:t>Equal opportunity in educational programs</a:t>
            </a:r>
            <a:endParaRPr b="1"/>
          </a:p>
          <a:p>
            <a:pPr indent="-342900" lvl="0" marL="457200" rtl="0" algn="l">
              <a:lnSpc>
                <a:spcPct val="115000"/>
              </a:lnSpc>
              <a:spcBef>
                <a:spcPts val="1000"/>
              </a:spcBef>
              <a:spcAft>
                <a:spcPts val="0"/>
              </a:spcAft>
              <a:buSzPts val="1800"/>
              <a:buChar char="●"/>
            </a:pPr>
            <a:r>
              <a:rPr b="1" lang="en"/>
              <a:t>Discrimination based on pregnancy</a:t>
            </a:r>
            <a:endParaRPr b="1"/>
          </a:p>
          <a:p>
            <a:pPr indent="0" lvl="0" marL="0" rtl="0" algn="l">
              <a:lnSpc>
                <a:spcPct val="115000"/>
              </a:lnSpc>
              <a:spcBef>
                <a:spcPts val="1000"/>
              </a:spcBef>
              <a:spcAft>
                <a:spcPts val="1000"/>
              </a:spcAft>
              <a:buNone/>
            </a:pPr>
            <a:r>
              <a:rPr b="1" lang="en"/>
              <a:t>It is the college’s responsibility to take immediate steps to address any sexual discrimination, sexual harassment, or sexual violence</a:t>
            </a:r>
            <a:endParaRPr b="1"/>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2"/>
          <p:cNvSpPr txBox="1"/>
          <p:nvPr>
            <p:ph type="title"/>
          </p:nvPr>
        </p:nvSpPr>
        <p:spPr>
          <a:xfrm>
            <a:off x="3834625" y="2871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t>GRIEVANCE PROCESS STEP 2 - CONTINUED</a:t>
            </a:r>
            <a:endParaRPr sz="1800"/>
          </a:p>
        </p:txBody>
      </p:sp>
      <p:sp>
        <p:nvSpPr>
          <p:cNvPr id="292" name="Google Shape;292;p52"/>
          <p:cNvSpPr txBox="1"/>
          <p:nvPr>
            <p:ph idx="1" type="body"/>
          </p:nvPr>
        </p:nvSpPr>
        <p:spPr>
          <a:xfrm>
            <a:off x="311700" y="768050"/>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sz="1400"/>
              <a:t>Supportive Measures are non-disciplinary / non-punitive individualized services, given without fee to the reporting parties. These supportive measures are designed to restore or preserve equal access to WNC’s education program or activity without burdening either the complainant nor the respondent</a:t>
            </a:r>
            <a:endParaRPr b="1" sz="1400"/>
          </a:p>
          <a:p>
            <a:pPr indent="-317500" lvl="0" marL="457200" rtl="0" algn="l">
              <a:spcBef>
                <a:spcPts val="1000"/>
              </a:spcBef>
              <a:spcAft>
                <a:spcPts val="0"/>
              </a:spcAft>
              <a:buSzPts val="1400"/>
              <a:buChar char="●"/>
            </a:pPr>
            <a:r>
              <a:rPr b="1" lang="en" sz="1400"/>
              <a:t>Supportive measures may include CAPS; EAP; extensions of deadlines; modifications of work or class schedules; security escorts on and off campus; leaves of absences; no contact sanctions given between the reporting parties; etc.</a:t>
            </a:r>
            <a:endParaRPr b="1" sz="1400"/>
          </a:p>
          <a:p>
            <a:pPr indent="-317500" lvl="0" marL="457200" rtl="0" algn="l">
              <a:spcBef>
                <a:spcPts val="1000"/>
              </a:spcBef>
              <a:spcAft>
                <a:spcPts val="0"/>
              </a:spcAft>
              <a:buSzPts val="1400"/>
              <a:buChar char="●"/>
            </a:pPr>
            <a:r>
              <a:rPr b="1" lang="en" sz="1400"/>
              <a:t>The supportive measures are given regardless if a formal complaint has been filed or not.</a:t>
            </a:r>
            <a:endParaRPr b="1" sz="1400"/>
          </a:p>
          <a:p>
            <a:pPr indent="-317500" lvl="0" marL="457200" rtl="0" algn="l">
              <a:spcBef>
                <a:spcPts val="1000"/>
              </a:spcBef>
              <a:spcAft>
                <a:spcPts val="0"/>
              </a:spcAft>
              <a:buSzPts val="1400"/>
              <a:buChar char="●"/>
            </a:pPr>
            <a:r>
              <a:rPr b="1" lang="en" sz="1400"/>
              <a:t>The supportive measures are confidential, to the extent that maintaining confidentiality does not impair the ability of providing the supportive measures.</a:t>
            </a:r>
            <a:endParaRPr b="1" sz="1400"/>
          </a:p>
          <a:p>
            <a:pPr indent="-311150" lvl="1" marL="914400" rtl="0" algn="l">
              <a:spcBef>
                <a:spcPts val="1600"/>
              </a:spcBef>
              <a:spcAft>
                <a:spcPts val="1000"/>
              </a:spcAft>
              <a:buSzPts val="1300"/>
              <a:buChar char="●"/>
            </a:pPr>
            <a:r>
              <a:rPr b="1" lang="en" sz="1300"/>
              <a:t>For example, change of work hours would require informing the supervisor of the supportive measure. However, the reasoning / details of the complaint remain confidential.</a:t>
            </a:r>
            <a:endParaRPr b="1" sz="13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53"/>
          <p:cNvSpPr txBox="1"/>
          <p:nvPr>
            <p:ph type="title"/>
          </p:nvPr>
        </p:nvSpPr>
        <p:spPr>
          <a:xfrm>
            <a:off x="3844225" y="2202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Grievance Process Step 3:</a:t>
            </a:r>
            <a:endParaRPr sz="2500"/>
          </a:p>
          <a:p>
            <a:pPr indent="0" lvl="0" marL="0" rtl="0" algn="ctr">
              <a:spcBef>
                <a:spcPts val="0"/>
              </a:spcBef>
              <a:spcAft>
                <a:spcPts val="0"/>
              </a:spcAft>
              <a:buNone/>
            </a:pPr>
            <a:r>
              <a:rPr lang="en" sz="2300"/>
              <a:t>Complaint is filed.</a:t>
            </a:r>
            <a:endParaRPr sz="2300"/>
          </a:p>
        </p:txBody>
      </p:sp>
      <p:sp>
        <p:nvSpPr>
          <p:cNvPr id="298" name="Google Shape;298;p53"/>
          <p:cNvSpPr txBox="1"/>
          <p:nvPr>
            <p:ph idx="1" type="body"/>
          </p:nvPr>
        </p:nvSpPr>
        <p:spPr>
          <a:xfrm>
            <a:off x="235175" y="10071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b="1" lang="en" sz="1400"/>
              <a:t>There are two ways a complaint is filed. The Complainant signs and submits the OIE Grievance Form or the Title IX Coordinator signs the OIE Grievance Form.</a:t>
            </a:r>
            <a:endParaRPr b="1" sz="1400"/>
          </a:p>
          <a:p>
            <a:pPr indent="-317500" lvl="1" marL="914400" rtl="0" algn="l">
              <a:spcBef>
                <a:spcPts val="1000"/>
              </a:spcBef>
              <a:spcAft>
                <a:spcPts val="0"/>
              </a:spcAft>
              <a:buSzPts val="1400"/>
              <a:buChar char="■"/>
            </a:pPr>
            <a:r>
              <a:rPr b="1" lang="en"/>
              <a:t>If either of the above occurs, then the Title IX grievance process MUST begin.</a:t>
            </a:r>
            <a:endParaRPr b="1"/>
          </a:p>
          <a:p>
            <a:pPr indent="-317500" lvl="0" marL="457200" rtl="0" algn="l">
              <a:spcBef>
                <a:spcPts val="1000"/>
              </a:spcBef>
              <a:spcAft>
                <a:spcPts val="0"/>
              </a:spcAft>
              <a:buSzPts val="1400"/>
              <a:buChar char="●"/>
            </a:pPr>
            <a:r>
              <a:rPr b="1" lang="en" sz="1400"/>
              <a:t>The Title IX Coordinator only signs the grievance form in the event the complainant does not want to file the complaint and the Title IX Coordinator believes the allegations must be investigated. The Title IX Coordinator’s signature overrides the Complainant’s wishes and is conducted at the discretion of the Title IX Coordinator.</a:t>
            </a:r>
            <a:endParaRPr b="1" sz="1400"/>
          </a:p>
          <a:p>
            <a:pPr indent="-317500" lvl="1" marL="914400" rtl="0" algn="l">
              <a:spcBef>
                <a:spcPts val="1000"/>
              </a:spcBef>
              <a:spcAft>
                <a:spcPts val="0"/>
              </a:spcAft>
              <a:buSzPts val="1400"/>
              <a:buChar char="■"/>
            </a:pPr>
            <a:r>
              <a:rPr b="1" lang="en"/>
              <a:t>If this occurs, then the Title IX Coordinator does not become the </a:t>
            </a:r>
            <a:r>
              <a:rPr b="1" lang="en"/>
              <a:t>Complainant</a:t>
            </a:r>
            <a:r>
              <a:rPr b="1" lang="en"/>
              <a:t>. The new complainant listed in the process will be listed as WNC.</a:t>
            </a:r>
            <a:endParaRPr b="1"/>
          </a:p>
          <a:p>
            <a:pPr indent="-317500" lvl="2" marL="1371600" rtl="0" algn="l">
              <a:spcBef>
                <a:spcPts val="1600"/>
              </a:spcBef>
              <a:spcAft>
                <a:spcPts val="1000"/>
              </a:spcAft>
              <a:buSzPts val="1400"/>
              <a:buChar char="■"/>
            </a:pPr>
            <a:r>
              <a:rPr b="1" lang="en"/>
              <a:t>As previously stated, if the original complainant decides to not file, then they still receive supportive measures.</a:t>
            </a:r>
            <a:endParaRPr b="1"/>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4"/>
          <p:cNvSpPr txBox="1"/>
          <p:nvPr>
            <p:ph type="title"/>
          </p:nvPr>
        </p:nvSpPr>
        <p:spPr>
          <a:xfrm>
            <a:off x="3834625" y="1628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4:</a:t>
            </a:r>
            <a:endParaRPr sz="1900"/>
          </a:p>
          <a:p>
            <a:pPr indent="0" lvl="0" marL="0" rtl="0" algn="ctr">
              <a:spcBef>
                <a:spcPts val="0"/>
              </a:spcBef>
              <a:spcAft>
                <a:spcPts val="0"/>
              </a:spcAft>
              <a:buNone/>
            </a:pPr>
            <a:r>
              <a:rPr lang="en" sz="1900"/>
              <a:t>Investigators send Notification of Investigation</a:t>
            </a:r>
            <a:endParaRPr sz="1900"/>
          </a:p>
        </p:txBody>
      </p:sp>
      <p:sp>
        <p:nvSpPr>
          <p:cNvPr id="304" name="Google Shape;304;p54"/>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b="1" lang="en" sz="1300"/>
              <a:t>The Notification of Investigation (NOI) is sent by the Title IX Investigator to both reporting parties simultaneously.</a:t>
            </a:r>
            <a:endParaRPr b="1" sz="1300"/>
          </a:p>
          <a:p>
            <a:pPr indent="-311150" lvl="0" marL="457200" rtl="0" algn="l">
              <a:spcBef>
                <a:spcPts val="1000"/>
              </a:spcBef>
              <a:spcAft>
                <a:spcPts val="0"/>
              </a:spcAft>
              <a:buSzPts val="1300"/>
              <a:buChar char="●"/>
            </a:pPr>
            <a:r>
              <a:rPr b="1" lang="en" sz="1300"/>
              <a:t>The NOI informs the reporting parties that a formal Title IX Grievance Process has been authorized.</a:t>
            </a:r>
            <a:endParaRPr b="1" sz="1300"/>
          </a:p>
          <a:p>
            <a:pPr indent="-311150" lvl="0" marL="457200" rtl="0" algn="l">
              <a:spcBef>
                <a:spcPts val="1000"/>
              </a:spcBef>
              <a:spcAft>
                <a:spcPts val="0"/>
              </a:spcAft>
              <a:buSzPts val="1300"/>
              <a:buChar char="●"/>
            </a:pPr>
            <a:r>
              <a:rPr b="1" lang="en" sz="1300"/>
              <a:t>The NOI must include sufficient details known at the time and with sufficient time to prepare a response before any initial interview.</a:t>
            </a:r>
            <a:endParaRPr b="1" sz="1300"/>
          </a:p>
          <a:p>
            <a:pPr indent="-311150" lvl="0" marL="457200" rtl="0" algn="l">
              <a:spcBef>
                <a:spcPts val="1000"/>
              </a:spcBef>
              <a:spcAft>
                <a:spcPts val="0"/>
              </a:spcAft>
              <a:buSzPts val="1300"/>
              <a:buChar char="●"/>
            </a:pPr>
            <a:r>
              <a:rPr b="1" lang="en" sz="1300"/>
              <a:t>Sufficient details include:</a:t>
            </a:r>
            <a:endParaRPr b="1" sz="1300"/>
          </a:p>
          <a:p>
            <a:pPr indent="-311150" lvl="1" marL="914400" rtl="0" algn="l">
              <a:spcBef>
                <a:spcPts val="1000"/>
              </a:spcBef>
              <a:spcAft>
                <a:spcPts val="0"/>
              </a:spcAft>
              <a:buSzPts val="1300"/>
              <a:buChar char="■"/>
            </a:pPr>
            <a:r>
              <a:rPr b="1" lang="en" sz="1300"/>
              <a:t>The allegations that have been filed that constitute sexual harassment as defined by Title IX</a:t>
            </a:r>
            <a:endParaRPr b="1" sz="1300"/>
          </a:p>
          <a:p>
            <a:pPr indent="-311150" lvl="1" marL="914400" rtl="0" algn="l">
              <a:spcBef>
                <a:spcPts val="1000"/>
              </a:spcBef>
              <a:spcAft>
                <a:spcPts val="0"/>
              </a:spcAft>
              <a:buSzPts val="1300"/>
              <a:buChar char="■"/>
            </a:pPr>
            <a:r>
              <a:rPr b="1" lang="en" sz="1300"/>
              <a:t>Identities of the parties involved in the incident, if known </a:t>
            </a:r>
            <a:endParaRPr b="1" sz="1300"/>
          </a:p>
          <a:p>
            <a:pPr indent="-311150" lvl="1" marL="914400" rtl="0" algn="l">
              <a:spcBef>
                <a:spcPts val="1600"/>
              </a:spcBef>
              <a:spcAft>
                <a:spcPts val="0"/>
              </a:spcAft>
              <a:buSzPts val="1300"/>
              <a:buChar char="■"/>
            </a:pPr>
            <a:r>
              <a:rPr b="1" lang="en" sz="1300"/>
              <a:t>Date and location of alleged incident</a:t>
            </a:r>
            <a:endParaRPr b="1" sz="1300"/>
          </a:p>
          <a:p>
            <a:pPr indent="0" lvl="0" marL="0" rtl="0" algn="l">
              <a:spcBef>
                <a:spcPts val="1000"/>
              </a:spcBef>
              <a:spcAft>
                <a:spcPts val="1000"/>
              </a:spcAft>
              <a:buNone/>
            </a:pPr>
            <a:r>
              <a:rPr b="1" lang="en" sz="1300"/>
              <a:t>During the investigation, if allegations are presented that were not listed in the original NOI, then the Title IX Investigator must notify, simultaneously, all reporting parties of the new allegations being investigated.</a:t>
            </a:r>
            <a:endParaRPr b="1" sz="13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5"/>
          <p:cNvSpPr txBox="1"/>
          <p:nvPr>
            <p:ph type="title"/>
          </p:nvPr>
        </p:nvSpPr>
        <p:spPr>
          <a:xfrm>
            <a:off x="3825050" y="2010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4 - Continued</a:t>
            </a:r>
            <a:endParaRPr sz="2200"/>
          </a:p>
        </p:txBody>
      </p:sp>
      <p:sp>
        <p:nvSpPr>
          <p:cNvPr id="310" name="Google Shape;310;p55"/>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The NOI must also include:</a:t>
            </a:r>
            <a:endParaRPr b="1" sz="1300"/>
          </a:p>
          <a:p>
            <a:pPr indent="-311150" lvl="0" marL="457200" rtl="0" algn="l">
              <a:spcBef>
                <a:spcPts val="1000"/>
              </a:spcBef>
              <a:spcAft>
                <a:spcPts val="0"/>
              </a:spcAft>
              <a:buSzPts val="1300"/>
              <a:buChar char="●"/>
            </a:pPr>
            <a:r>
              <a:rPr b="1" lang="en" sz="1300"/>
              <a:t>A statement that the respondent is presumed not responsible for the alleged conduct and that a determination regarding responsibility is made at the conclusion of the complaint process.</a:t>
            </a:r>
            <a:endParaRPr b="1" sz="1300"/>
          </a:p>
          <a:p>
            <a:pPr indent="-311150" lvl="0" marL="457200" rtl="0" algn="l">
              <a:spcBef>
                <a:spcPts val="1000"/>
              </a:spcBef>
              <a:spcAft>
                <a:spcPts val="0"/>
              </a:spcAft>
              <a:buSzPts val="1300"/>
              <a:buChar char="●"/>
            </a:pPr>
            <a:r>
              <a:rPr b="1" lang="en" sz="1300"/>
              <a:t>Information the parties that they may have an advisor of their choice, who may be, but is not required to be, an attorney.</a:t>
            </a:r>
            <a:endParaRPr b="1" sz="1300"/>
          </a:p>
          <a:p>
            <a:pPr indent="-311150" lvl="0" marL="457200" rtl="0" algn="l">
              <a:spcBef>
                <a:spcPts val="1000"/>
              </a:spcBef>
              <a:spcAft>
                <a:spcPts val="0"/>
              </a:spcAft>
              <a:buSzPts val="1300"/>
              <a:buChar char="●"/>
            </a:pPr>
            <a:r>
              <a:rPr b="1" lang="en" sz="1300"/>
              <a:t>Inform that the advisor will be a part of the entire process; will receive a copy of all related evidence; and must participate in the Live-hearing process.</a:t>
            </a:r>
            <a:endParaRPr b="1" sz="1300"/>
          </a:p>
          <a:p>
            <a:pPr indent="-311150" lvl="0" marL="457200" rtl="0" algn="l">
              <a:spcBef>
                <a:spcPts val="1000"/>
              </a:spcBef>
              <a:spcAft>
                <a:spcPts val="0"/>
              </a:spcAft>
              <a:buSzPts val="1300"/>
              <a:buChar char="●"/>
            </a:pPr>
            <a:r>
              <a:rPr b="1" lang="en" sz="1300"/>
              <a:t>A statement informing the parties of the prohibition against knowingly making false statements or submitting false information during the complaint process.</a:t>
            </a:r>
            <a:endParaRPr b="1" sz="1300"/>
          </a:p>
          <a:p>
            <a:pPr indent="-311150" lvl="0" marL="457200" rtl="0" algn="l">
              <a:spcBef>
                <a:spcPts val="1000"/>
              </a:spcBef>
              <a:spcAft>
                <a:spcPts val="0"/>
              </a:spcAft>
              <a:buSzPts val="1300"/>
              <a:buChar char="●"/>
            </a:pPr>
            <a:r>
              <a:rPr b="1" lang="en" sz="1300"/>
              <a:t>A statement informing the parties that retaliation is illegal.</a:t>
            </a:r>
            <a:endParaRPr b="1" sz="1300"/>
          </a:p>
          <a:p>
            <a:pPr indent="0" lvl="0" marL="0" rtl="0" algn="l">
              <a:spcBef>
                <a:spcPts val="1000"/>
              </a:spcBef>
              <a:spcAft>
                <a:spcPts val="1000"/>
              </a:spcAft>
              <a:buNone/>
            </a:pPr>
            <a:r>
              <a:rPr b="1" lang="en" sz="1300"/>
              <a:t>***After the NOI has been sent, at any point moving forward, the Complainant can request to withdraw their complaint.***</a:t>
            </a:r>
            <a:endParaRPr b="1" sz="13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6"/>
          <p:cNvSpPr txBox="1"/>
          <p:nvPr>
            <p:ph type="title"/>
          </p:nvPr>
        </p:nvSpPr>
        <p:spPr>
          <a:xfrm>
            <a:off x="3844200" y="1819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5:</a:t>
            </a:r>
            <a:endParaRPr sz="1600"/>
          </a:p>
          <a:p>
            <a:pPr indent="0" lvl="0" marL="0" rtl="0" algn="ctr">
              <a:spcBef>
                <a:spcPts val="0"/>
              </a:spcBef>
              <a:spcAft>
                <a:spcPts val="0"/>
              </a:spcAft>
              <a:buNone/>
            </a:pPr>
            <a:r>
              <a:rPr lang="en" sz="1600"/>
              <a:t>COMPLAINANT INTERVIEWED BY INVESTIGATOR</a:t>
            </a:r>
            <a:endParaRPr sz="1600"/>
          </a:p>
        </p:txBody>
      </p:sp>
      <p:sp>
        <p:nvSpPr>
          <p:cNvPr id="316" name="Google Shape;316;p56"/>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During the interview with the complainant, they must have an advisor</a:t>
            </a:r>
            <a:endParaRPr b="1"/>
          </a:p>
          <a:p>
            <a:pPr indent="-330200" lvl="1" marL="914400" rtl="0" algn="l">
              <a:spcBef>
                <a:spcPts val="1000"/>
              </a:spcBef>
              <a:spcAft>
                <a:spcPts val="0"/>
              </a:spcAft>
              <a:buSzPts val="1600"/>
              <a:buChar char="■"/>
            </a:pPr>
            <a:r>
              <a:rPr b="1" lang="en" sz="1600"/>
              <a:t>If they do not have and advisor, then one will be provided by WNC at no cost.</a:t>
            </a:r>
            <a:endParaRPr b="1" sz="1600"/>
          </a:p>
          <a:p>
            <a:pPr indent="-330200" lvl="1" marL="914400" rtl="0" algn="l">
              <a:spcBef>
                <a:spcPts val="1000"/>
              </a:spcBef>
              <a:spcAft>
                <a:spcPts val="0"/>
              </a:spcAft>
              <a:buSzPts val="1600"/>
              <a:buChar char="■"/>
            </a:pPr>
            <a:r>
              <a:rPr b="1" lang="en" sz="1600"/>
              <a:t>If WNC provides an advisor, then the advisor will not be an attorney (as stated in NSHE BOR Handbook, Title 4 - Chapter 8 - Section 13).</a:t>
            </a:r>
            <a:endParaRPr b="1" sz="1600"/>
          </a:p>
          <a:p>
            <a:pPr indent="-342900" lvl="0" marL="457200" rtl="0" algn="l">
              <a:spcBef>
                <a:spcPts val="1000"/>
              </a:spcBef>
              <a:spcAft>
                <a:spcPts val="0"/>
              </a:spcAft>
              <a:buSzPts val="1800"/>
              <a:buChar char="●"/>
            </a:pPr>
            <a:r>
              <a:rPr b="1" lang="en"/>
              <a:t>Investigators obtain incident information and applicable evidence</a:t>
            </a:r>
            <a:endParaRPr b="1"/>
          </a:p>
          <a:p>
            <a:pPr indent="-342900" lvl="0" marL="457200" rtl="0" algn="l">
              <a:spcBef>
                <a:spcPts val="1000"/>
              </a:spcBef>
              <a:spcAft>
                <a:spcPts val="0"/>
              </a:spcAft>
              <a:buSzPts val="1800"/>
              <a:buChar char="●"/>
            </a:pPr>
            <a:r>
              <a:rPr b="1" lang="en"/>
              <a:t>Witness information obtained (if applicable)</a:t>
            </a:r>
            <a:endParaRPr b="1"/>
          </a:p>
          <a:p>
            <a:pPr indent="-342900" lvl="0" marL="457200" rtl="0" algn="l">
              <a:spcBef>
                <a:spcPts val="1000"/>
              </a:spcBef>
              <a:spcAft>
                <a:spcPts val="1000"/>
              </a:spcAft>
              <a:buSzPts val="1800"/>
              <a:buChar char="●"/>
            </a:pPr>
            <a:r>
              <a:rPr b="1" lang="en"/>
              <a:t>Evidence received from Complainant</a:t>
            </a:r>
            <a:endParaRPr b="1"/>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57"/>
          <p:cNvSpPr txBox="1"/>
          <p:nvPr>
            <p:ph type="title"/>
          </p:nvPr>
        </p:nvSpPr>
        <p:spPr>
          <a:xfrm>
            <a:off x="3825050"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6:</a:t>
            </a:r>
            <a:endParaRPr sz="2000"/>
          </a:p>
          <a:p>
            <a:pPr indent="0" lvl="0" marL="0" rtl="0" algn="ctr">
              <a:spcBef>
                <a:spcPts val="0"/>
              </a:spcBef>
              <a:spcAft>
                <a:spcPts val="0"/>
              </a:spcAft>
              <a:buNone/>
            </a:pPr>
            <a:r>
              <a:rPr lang="en" sz="2000"/>
              <a:t>IF NECESSARY, COMPLAINT DISMISSED</a:t>
            </a:r>
            <a:endParaRPr sz="2000"/>
          </a:p>
        </p:txBody>
      </p:sp>
      <p:sp>
        <p:nvSpPr>
          <p:cNvPr id="322" name="Google Shape;322;p57"/>
          <p:cNvSpPr txBox="1"/>
          <p:nvPr>
            <p:ph idx="1" type="body"/>
          </p:nvPr>
        </p:nvSpPr>
        <p:spPr>
          <a:xfrm>
            <a:off x="287125" y="911525"/>
            <a:ext cx="8775900" cy="186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00"/>
              <a:t>There are two forms of dismissals: Discretionary and Mandatory</a:t>
            </a:r>
            <a:endParaRPr b="1" sz="1100"/>
          </a:p>
          <a:p>
            <a:pPr indent="0" lvl="0" marL="0" rtl="0" algn="l">
              <a:spcBef>
                <a:spcPts val="1000"/>
              </a:spcBef>
              <a:spcAft>
                <a:spcPts val="0"/>
              </a:spcAft>
              <a:buNone/>
            </a:pPr>
            <a:r>
              <a:rPr b="1" lang="en" sz="1100"/>
              <a:t>Discretionary:</a:t>
            </a:r>
            <a:endParaRPr b="1" sz="1100"/>
          </a:p>
          <a:p>
            <a:pPr indent="-298450" lvl="0" marL="914400" rtl="0" algn="l">
              <a:spcBef>
                <a:spcPts val="1000"/>
              </a:spcBef>
              <a:spcAft>
                <a:spcPts val="0"/>
              </a:spcAft>
              <a:buSzPts val="1100"/>
              <a:buChar char="●"/>
            </a:pPr>
            <a:r>
              <a:rPr b="1" lang="en" sz="1100"/>
              <a:t>Where a complainant notifies the Title IX Coordinator in writing that the complainant would like to withdraw the formal complaint or any allegations therein.</a:t>
            </a:r>
            <a:endParaRPr b="1" sz="1100"/>
          </a:p>
          <a:p>
            <a:pPr indent="-298450" lvl="0" marL="914400" rtl="0" algn="l">
              <a:spcBef>
                <a:spcPts val="1000"/>
              </a:spcBef>
              <a:spcAft>
                <a:spcPts val="0"/>
              </a:spcAft>
              <a:buSzPts val="1100"/>
              <a:buChar char="●"/>
            </a:pPr>
            <a:r>
              <a:rPr b="1" lang="en" sz="1100"/>
              <a:t>Where the respondent is no longer enrolled or employed by the recipient.</a:t>
            </a:r>
            <a:endParaRPr b="1" sz="1100"/>
          </a:p>
          <a:p>
            <a:pPr indent="-298450" lvl="0" marL="914400" rtl="0" algn="l">
              <a:spcBef>
                <a:spcPts val="1000"/>
              </a:spcBef>
              <a:spcAft>
                <a:spcPts val="0"/>
              </a:spcAft>
              <a:buSzPts val="1100"/>
              <a:buChar char="●"/>
            </a:pPr>
            <a:r>
              <a:rPr b="1" lang="en" sz="1100"/>
              <a:t>Where specific circumstances prevent the recipient from gathering evidence sufficient to reach a determination as to the allegations contained in the formal complaint.</a:t>
            </a:r>
            <a:endParaRPr b="1" sz="1100"/>
          </a:p>
          <a:p>
            <a:pPr indent="-298450" lvl="1" marL="1828800" rtl="0" algn="l">
              <a:spcBef>
                <a:spcPts val="1600"/>
              </a:spcBef>
              <a:spcAft>
                <a:spcPts val="1000"/>
              </a:spcAft>
              <a:buSzPts val="1100"/>
              <a:buChar char="■"/>
            </a:pPr>
            <a:r>
              <a:rPr b="1" lang="en" sz="1100"/>
              <a:t>I.e. where a complainant refuses to participate in the grievance process (but also has not decided to send </a:t>
            </a:r>
            <a:r>
              <a:rPr b="1" lang="en" sz="1100"/>
              <a:t>written</a:t>
            </a:r>
            <a:r>
              <a:rPr b="1" lang="en" sz="1100"/>
              <a:t> notice stating that they wish to withdraw)</a:t>
            </a:r>
            <a:endParaRPr b="1" sz="1500"/>
          </a:p>
        </p:txBody>
      </p:sp>
      <p:sp>
        <p:nvSpPr>
          <p:cNvPr id="323" name="Google Shape;323;p57"/>
          <p:cNvSpPr txBox="1"/>
          <p:nvPr/>
        </p:nvSpPr>
        <p:spPr>
          <a:xfrm>
            <a:off x="212700" y="3278650"/>
            <a:ext cx="8718600" cy="1721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100">
                <a:solidFill>
                  <a:srgbClr val="001379"/>
                </a:solidFill>
              </a:rPr>
              <a:t>Mandatory:</a:t>
            </a:r>
            <a:endParaRPr b="1" sz="1100">
              <a:solidFill>
                <a:srgbClr val="001379"/>
              </a:solidFill>
            </a:endParaRPr>
          </a:p>
          <a:p>
            <a:pPr indent="-298450" lvl="0" marL="914400" rtl="0" algn="l">
              <a:lnSpc>
                <a:spcPct val="115000"/>
              </a:lnSpc>
              <a:spcBef>
                <a:spcPts val="1000"/>
              </a:spcBef>
              <a:spcAft>
                <a:spcPts val="0"/>
              </a:spcAft>
              <a:buClr>
                <a:srgbClr val="001379"/>
              </a:buClr>
              <a:buSzPts val="1100"/>
              <a:buChar char="●"/>
            </a:pPr>
            <a:r>
              <a:rPr b="1" lang="en" sz="1100">
                <a:solidFill>
                  <a:srgbClr val="001379"/>
                </a:solidFill>
              </a:rPr>
              <a:t>Not meeting the Section 106.30 definition of sexual harassment </a:t>
            </a:r>
            <a:endParaRPr b="1" sz="1100">
              <a:solidFill>
                <a:srgbClr val="001379"/>
              </a:solidFill>
            </a:endParaRPr>
          </a:p>
          <a:p>
            <a:pPr indent="-298450" lvl="0" marL="914400" rtl="0" algn="l">
              <a:lnSpc>
                <a:spcPct val="115000"/>
              </a:lnSpc>
              <a:spcBef>
                <a:spcPts val="1000"/>
              </a:spcBef>
              <a:spcAft>
                <a:spcPts val="0"/>
              </a:spcAft>
              <a:buClr>
                <a:srgbClr val="001379"/>
              </a:buClr>
              <a:buSzPts val="1100"/>
              <a:buChar char="●"/>
            </a:pPr>
            <a:r>
              <a:rPr b="1" lang="en" sz="1100">
                <a:solidFill>
                  <a:srgbClr val="001379"/>
                </a:solidFill>
              </a:rPr>
              <a:t>Alleged incident did not occur in a WNC educational program or activity, or</a:t>
            </a:r>
            <a:endParaRPr b="1" sz="1100">
              <a:solidFill>
                <a:srgbClr val="001379"/>
              </a:solidFill>
            </a:endParaRPr>
          </a:p>
          <a:p>
            <a:pPr indent="-298450" lvl="0" marL="914400" rtl="0" algn="l">
              <a:lnSpc>
                <a:spcPct val="115000"/>
              </a:lnSpc>
              <a:spcBef>
                <a:spcPts val="1000"/>
              </a:spcBef>
              <a:spcAft>
                <a:spcPts val="0"/>
              </a:spcAft>
              <a:buClr>
                <a:srgbClr val="001379"/>
              </a:buClr>
              <a:buSzPts val="1100"/>
              <a:buChar char="●"/>
            </a:pPr>
            <a:r>
              <a:rPr b="1" lang="en" sz="1100">
                <a:solidFill>
                  <a:srgbClr val="001379"/>
                </a:solidFill>
              </a:rPr>
              <a:t>Did not occur within the United States</a:t>
            </a:r>
            <a:endParaRPr b="1" sz="11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58"/>
          <p:cNvSpPr txBox="1"/>
          <p:nvPr>
            <p:ph type="title"/>
          </p:nvPr>
        </p:nvSpPr>
        <p:spPr>
          <a:xfrm>
            <a:off x="3777225" y="2489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6 - Continued</a:t>
            </a:r>
            <a:endParaRPr sz="2300"/>
          </a:p>
        </p:txBody>
      </p:sp>
      <p:sp>
        <p:nvSpPr>
          <p:cNvPr id="329" name="Google Shape;329;p5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If the complaint is dismissed, then all reporting parties must be notified simultaneously.</a:t>
            </a:r>
            <a:endParaRPr b="1"/>
          </a:p>
          <a:p>
            <a:pPr indent="-342900" lvl="0" marL="457200" rtl="0" algn="l">
              <a:spcBef>
                <a:spcPts val="1000"/>
              </a:spcBef>
              <a:spcAft>
                <a:spcPts val="0"/>
              </a:spcAft>
              <a:buSzPts val="1800"/>
              <a:buChar char="●"/>
            </a:pPr>
            <a:r>
              <a:rPr b="1" lang="en"/>
              <a:t>The dismissal notification must include:</a:t>
            </a:r>
            <a:endParaRPr b="1"/>
          </a:p>
          <a:p>
            <a:pPr indent="-317500" lvl="1" marL="914400" rtl="0" algn="l">
              <a:spcBef>
                <a:spcPts val="1000"/>
              </a:spcBef>
              <a:spcAft>
                <a:spcPts val="0"/>
              </a:spcAft>
              <a:buSzPts val="1400"/>
              <a:buChar char="■"/>
            </a:pPr>
            <a:r>
              <a:rPr b="1" lang="en"/>
              <a:t>Sate the justifications for dismissing the complaint.</a:t>
            </a:r>
            <a:endParaRPr b="1"/>
          </a:p>
          <a:p>
            <a:pPr indent="-317500" lvl="1" marL="914400" rtl="0" algn="l">
              <a:spcBef>
                <a:spcPts val="1000"/>
              </a:spcBef>
              <a:spcAft>
                <a:spcPts val="0"/>
              </a:spcAft>
              <a:buSzPts val="1400"/>
              <a:buChar char="■"/>
            </a:pPr>
            <a:r>
              <a:rPr b="1" lang="en"/>
              <a:t>Statement</a:t>
            </a:r>
            <a:r>
              <a:rPr b="1" lang="en"/>
              <a:t> informing all reporting parties that a Title IX Dismissal does not prevent WNC from utilizing a Non-Title IX Grievance Procedure as listed in the Board of </a:t>
            </a:r>
            <a:r>
              <a:rPr b="1" lang="en"/>
              <a:t>Regents</a:t>
            </a:r>
            <a:r>
              <a:rPr b="1" lang="en"/>
              <a:t> Handbook, NSHE Code, or other WNC code of conduct policies. (If a Non-Title IX Grievance Procedure will be used, then the reporting parties are to be notified).</a:t>
            </a:r>
            <a:endParaRPr b="1"/>
          </a:p>
          <a:p>
            <a:pPr indent="-317500" lvl="1" marL="914400" rtl="0" algn="l">
              <a:spcBef>
                <a:spcPts val="1600"/>
              </a:spcBef>
              <a:spcAft>
                <a:spcPts val="1000"/>
              </a:spcAft>
              <a:buSzPts val="1400"/>
              <a:buChar char="■"/>
            </a:pPr>
            <a:r>
              <a:rPr b="1" lang="en"/>
              <a:t>Give both the complainant and the respondent an equal opportunity to appeal the dismissal.</a:t>
            </a:r>
            <a:endParaRPr b="1"/>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59"/>
          <p:cNvSpPr txBox="1"/>
          <p:nvPr>
            <p:ph type="title"/>
          </p:nvPr>
        </p:nvSpPr>
        <p:spPr>
          <a:xfrm>
            <a:off x="3906000" y="1723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7:</a:t>
            </a:r>
            <a:endParaRPr sz="2100"/>
          </a:p>
          <a:p>
            <a:pPr indent="0" lvl="0" marL="0" rtl="0" algn="ctr">
              <a:spcBef>
                <a:spcPts val="0"/>
              </a:spcBef>
              <a:spcAft>
                <a:spcPts val="0"/>
              </a:spcAft>
              <a:buNone/>
            </a:pPr>
            <a:r>
              <a:rPr lang="en" sz="2100"/>
              <a:t>IF NECESSARY, DISMISSAL APPEALED</a:t>
            </a:r>
            <a:endParaRPr sz="2100"/>
          </a:p>
        </p:txBody>
      </p:sp>
      <p:sp>
        <p:nvSpPr>
          <p:cNvPr id="335" name="Google Shape;335;p5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b="1" lang="en" sz="1500"/>
              <a:t>Per Title 4 - Chapter 8 - Section 13 of the Board of Regents Handbook, any party has five (5) calendar days to appeal the dismissal of the complaint.</a:t>
            </a:r>
            <a:endParaRPr b="1" sz="1500"/>
          </a:p>
          <a:p>
            <a:pPr indent="-323850" lvl="0" marL="457200" rtl="0" algn="l">
              <a:spcBef>
                <a:spcPts val="1000"/>
              </a:spcBef>
              <a:spcAft>
                <a:spcPts val="0"/>
              </a:spcAft>
              <a:buSzPts val="1500"/>
              <a:buChar char="●"/>
            </a:pPr>
            <a:r>
              <a:rPr b="1" lang="en" sz="1500"/>
              <a:t>An appeal can only be filed if it is based on the following:</a:t>
            </a:r>
            <a:endParaRPr b="1" sz="1500"/>
          </a:p>
          <a:p>
            <a:pPr indent="-323850" lvl="1" marL="914400" rtl="0" algn="l">
              <a:spcBef>
                <a:spcPts val="1000"/>
              </a:spcBef>
              <a:spcAft>
                <a:spcPts val="0"/>
              </a:spcAft>
              <a:buSzPts val="1500"/>
              <a:buChar char="■"/>
            </a:pPr>
            <a:r>
              <a:rPr b="1" lang="en" sz="1500"/>
              <a:t>Procedural irregularity that affected the outcome of the matter;</a:t>
            </a:r>
            <a:endParaRPr b="1" sz="1500"/>
          </a:p>
          <a:p>
            <a:pPr indent="-323850" lvl="1" marL="914400" rtl="0" algn="l">
              <a:spcBef>
                <a:spcPts val="1000"/>
              </a:spcBef>
              <a:spcAft>
                <a:spcPts val="0"/>
              </a:spcAft>
              <a:buSzPts val="1500"/>
              <a:buChar char="■"/>
            </a:pPr>
            <a:r>
              <a:rPr b="1" lang="en" sz="1500"/>
              <a:t>New evidence that was not reasonably available at the time the determination regarding responsibility or dismissal was made, that could affect the outcome of the matter;</a:t>
            </a:r>
            <a:endParaRPr b="1" sz="1500"/>
          </a:p>
          <a:p>
            <a:pPr indent="-323850" lvl="1" marL="914400" rtl="0" algn="l">
              <a:spcBef>
                <a:spcPts val="1000"/>
              </a:spcBef>
              <a:spcAft>
                <a:spcPts val="0"/>
              </a:spcAft>
              <a:buSzPts val="1500"/>
              <a:buChar char="■"/>
            </a:pPr>
            <a:r>
              <a:rPr b="1" lang="en" sz="1500"/>
              <a:t>The Title IX Coordinator, investigator(s), or hearing officer(s) had a conflict of interest or bias that affected the outcome of the matter</a:t>
            </a:r>
            <a:endParaRPr b="1" sz="1500"/>
          </a:p>
          <a:p>
            <a:pPr indent="-323850" lvl="0" marL="457200" rtl="0" algn="l">
              <a:spcBef>
                <a:spcPts val="1000"/>
              </a:spcBef>
              <a:spcAft>
                <a:spcPts val="1000"/>
              </a:spcAft>
              <a:buSzPts val="1500"/>
              <a:buChar char="●"/>
            </a:pPr>
            <a:r>
              <a:rPr b="1" lang="en" sz="1500"/>
              <a:t>If any appeal has been filed based on the above, then all parties involved must be notified, simultaneously, that an appeal has been filed.</a:t>
            </a:r>
            <a:endParaRPr b="1" sz="150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60"/>
          <p:cNvSpPr txBox="1"/>
          <p:nvPr>
            <p:ph type="title"/>
          </p:nvPr>
        </p:nvSpPr>
        <p:spPr>
          <a:xfrm>
            <a:off x="3805925"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200"/>
              <a:t>Grievance Process Step 7 - Continued:</a:t>
            </a:r>
            <a:endParaRPr sz="2200"/>
          </a:p>
        </p:txBody>
      </p:sp>
      <p:sp>
        <p:nvSpPr>
          <p:cNvPr id="341" name="Google Shape;341;p6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b="1" lang="en" sz="1500"/>
              <a:t>The Decision-Maker for the appeal must be an individual who has not been involved in the Grievance Process at the point.</a:t>
            </a:r>
            <a:endParaRPr b="1" sz="1500"/>
          </a:p>
          <a:p>
            <a:pPr indent="-323850" lvl="1" marL="914400" rtl="0" algn="l">
              <a:spcBef>
                <a:spcPts val="1000"/>
              </a:spcBef>
              <a:spcAft>
                <a:spcPts val="0"/>
              </a:spcAft>
              <a:buSzPts val="1500"/>
              <a:buChar char="■"/>
            </a:pPr>
            <a:r>
              <a:rPr b="1" lang="en" sz="1500"/>
              <a:t>I.E., the Appeal Decision-Maker may NOT be the Title IX Coordinator, Title IX Investigator, or Live-Hearing Decision-Maker.</a:t>
            </a:r>
            <a:endParaRPr b="1" sz="1500"/>
          </a:p>
          <a:p>
            <a:pPr indent="-323850" lvl="0" marL="457200" rtl="0" algn="l">
              <a:spcBef>
                <a:spcPts val="1000"/>
              </a:spcBef>
              <a:spcAft>
                <a:spcPts val="0"/>
              </a:spcAft>
              <a:buSzPts val="1500"/>
              <a:buChar char="●"/>
            </a:pPr>
            <a:r>
              <a:rPr b="1" lang="en" sz="1500"/>
              <a:t>During the appeal process, all parties must have an equal opportunity to submit a written statement in support of, or challenging, the dismissal decision. This written statement must be submitted within five (5) calendar days of the dismissal notice.</a:t>
            </a:r>
            <a:endParaRPr b="1" sz="1500"/>
          </a:p>
          <a:p>
            <a:pPr indent="-323850" lvl="0" marL="457200" rtl="0" algn="l">
              <a:spcBef>
                <a:spcPts val="1000"/>
              </a:spcBef>
              <a:spcAft>
                <a:spcPts val="1000"/>
              </a:spcAft>
              <a:buSzPts val="1500"/>
              <a:buChar char="●"/>
            </a:pPr>
            <a:r>
              <a:rPr b="1" lang="en" sz="150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a:t>
            </a:r>
            <a:endParaRPr b="1" sz="150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61"/>
          <p:cNvSpPr txBox="1"/>
          <p:nvPr>
            <p:ph type="title"/>
          </p:nvPr>
        </p:nvSpPr>
        <p:spPr>
          <a:xfrm>
            <a:off x="3978100" y="1724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8:</a:t>
            </a:r>
            <a:endParaRPr sz="1700"/>
          </a:p>
          <a:p>
            <a:pPr indent="0" lvl="0" marL="0" rtl="0" algn="ctr">
              <a:spcBef>
                <a:spcPts val="0"/>
              </a:spcBef>
              <a:spcAft>
                <a:spcPts val="0"/>
              </a:spcAft>
              <a:buNone/>
            </a:pPr>
            <a:r>
              <a:rPr lang="en" sz="1700"/>
              <a:t>RESPONDENT INTERVIEWED BY INVESTIGATOR</a:t>
            </a:r>
            <a:endParaRPr sz="1700"/>
          </a:p>
        </p:txBody>
      </p:sp>
      <p:sp>
        <p:nvSpPr>
          <p:cNvPr id="347" name="Google Shape;347;p6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292100" lvl="0" marL="457200" rtl="0" algn="l">
              <a:spcBef>
                <a:spcPts val="0"/>
              </a:spcBef>
              <a:spcAft>
                <a:spcPts val="0"/>
              </a:spcAft>
              <a:buSzPts val="1000"/>
              <a:buChar char="●"/>
            </a:pPr>
            <a:r>
              <a:rPr b="1" lang="en" sz="1000"/>
              <a:t>During the interview with the Respondent, they must have an advisor.</a:t>
            </a:r>
            <a:endParaRPr b="1" sz="1000"/>
          </a:p>
          <a:p>
            <a:pPr indent="-292100" lvl="1" marL="914400" rtl="0" algn="l">
              <a:spcBef>
                <a:spcPts val="1000"/>
              </a:spcBef>
              <a:spcAft>
                <a:spcPts val="0"/>
              </a:spcAft>
              <a:buSzPts val="1000"/>
              <a:buChar char="○"/>
            </a:pPr>
            <a:r>
              <a:rPr b="1" lang="en" sz="1000"/>
              <a:t>If they do not have an advisor, then one will be provided by WNC at no cost.</a:t>
            </a:r>
            <a:endParaRPr b="1" sz="1000"/>
          </a:p>
          <a:p>
            <a:pPr indent="-292100" lvl="1" marL="914400" rtl="0" algn="l">
              <a:spcBef>
                <a:spcPts val="1000"/>
              </a:spcBef>
              <a:spcAft>
                <a:spcPts val="0"/>
              </a:spcAft>
              <a:buSzPts val="1000"/>
              <a:buChar char="○"/>
            </a:pPr>
            <a:r>
              <a:rPr b="1" lang="en" sz="1000"/>
              <a:t>If WNC provides an advisor, then the advisor will not be an attorney (as stated in NSHE BOR Handbook, Title 4 - </a:t>
            </a:r>
            <a:r>
              <a:rPr b="1" lang="en" sz="1000"/>
              <a:t>Chapter</a:t>
            </a:r>
            <a:r>
              <a:rPr b="1" lang="en" sz="1000"/>
              <a:t> 8 - Section 13).</a:t>
            </a:r>
            <a:endParaRPr b="1" sz="1000"/>
          </a:p>
          <a:p>
            <a:pPr indent="-292100" lvl="0" marL="457200" rtl="0" algn="l">
              <a:spcBef>
                <a:spcPts val="1000"/>
              </a:spcBef>
              <a:spcAft>
                <a:spcPts val="0"/>
              </a:spcAft>
              <a:buSzPts val="1000"/>
              <a:buChar char="●"/>
            </a:pPr>
            <a:r>
              <a:rPr b="1" lang="en" sz="1000"/>
              <a:t>Before discussing the allegations/incident information, the Investigators inform the Respondent of the Grievance Process.</a:t>
            </a:r>
            <a:endParaRPr b="1" sz="1000"/>
          </a:p>
          <a:p>
            <a:pPr indent="-292100" lvl="0" marL="457200" rtl="0" algn="l">
              <a:spcBef>
                <a:spcPts val="1000"/>
              </a:spcBef>
              <a:spcAft>
                <a:spcPts val="0"/>
              </a:spcAft>
              <a:buSzPts val="1000"/>
              <a:buChar char="●"/>
            </a:pPr>
            <a:r>
              <a:rPr b="1" lang="en" sz="1000"/>
              <a:t>Investigators provide the Respondent with a Procedural Packet</a:t>
            </a:r>
            <a:endParaRPr b="1" sz="1000"/>
          </a:p>
          <a:p>
            <a:pPr indent="-292100" lvl="1" marL="914400" rtl="0" algn="l">
              <a:spcBef>
                <a:spcPts val="1000"/>
              </a:spcBef>
              <a:spcAft>
                <a:spcPts val="0"/>
              </a:spcAft>
              <a:buSzPts val="1000"/>
              <a:buChar char="○"/>
            </a:pPr>
            <a:r>
              <a:rPr b="1" lang="en" sz="1000"/>
              <a:t>The Procedural Packet is the same packet the Complainant received from the Title IX Coordinator</a:t>
            </a:r>
            <a:endParaRPr b="1" sz="1000"/>
          </a:p>
          <a:p>
            <a:pPr indent="-292100" lvl="0" marL="457200" rtl="0" algn="l">
              <a:spcBef>
                <a:spcPts val="1000"/>
              </a:spcBef>
              <a:spcAft>
                <a:spcPts val="0"/>
              </a:spcAft>
              <a:buSzPts val="1000"/>
              <a:buChar char="●"/>
            </a:pPr>
            <a:r>
              <a:rPr b="1" lang="en" sz="1000"/>
              <a:t>Investigators obtain incident information and applicable evidence </a:t>
            </a:r>
            <a:endParaRPr b="1" sz="1000"/>
          </a:p>
          <a:p>
            <a:pPr indent="-292100" lvl="0" marL="457200" rtl="0" algn="l">
              <a:spcBef>
                <a:spcPts val="1000"/>
              </a:spcBef>
              <a:spcAft>
                <a:spcPts val="0"/>
              </a:spcAft>
              <a:buSzPts val="1000"/>
              <a:buChar char="●"/>
            </a:pPr>
            <a:r>
              <a:rPr b="1" lang="en" sz="1000"/>
              <a:t>Witness information obtained (if applicable)</a:t>
            </a:r>
            <a:endParaRPr b="1" sz="1000"/>
          </a:p>
          <a:p>
            <a:pPr indent="-292100" lvl="0" marL="457200" rtl="0" algn="l">
              <a:spcBef>
                <a:spcPts val="1000"/>
              </a:spcBef>
              <a:spcAft>
                <a:spcPts val="0"/>
              </a:spcAft>
              <a:buSzPts val="1000"/>
              <a:buChar char="●"/>
            </a:pPr>
            <a:r>
              <a:rPr b="1" lang="en" sz="1000"/>
              <a:t>Evidence received from Respondent</a:t>
            </a:r>
            <a:endParaRPr b="1" sz="1000"/>
          </a:p>
          <a:p>
            <a:pPr indent="-292100" lvl="0" marL="457200" rtl="0" algn="l">
              <a:spcBef>
                <a:spcPts val="1000"/>
              </a:spcBef>
              <a:spcAft>
                <a:spcPts val="1000"/>
              </a:spcAft>
              <a:buSzPts val="1000"/>
              <a:buChar char="●"/>
            </a:pPr>
            <a:r>
              <a:rPr b="1" lang="en" sz="1000"/>
              <a:t>Lastly, the Investigators will request from the respondent, a written response to the allegations. The respondent will have one (1) calendar week to submit their response.</a:t>
            </a:r>
            <a:endParaRPr b="1"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ctrTitle"/>
          </p:nvPr>
        </p:nvSpPr>
        <p:spPr>
          <a:xfrm>
            <a:off x="311708" y="10302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TITLE IX SEXUAL HARASSMENT</a:t>
            </a:r>
            <a:endParaRPr/>
          </a:p>
        </p:txBody>
      </p:sp>
      <p:sp>
        <p:nvSpPr>
          <p:cNvPr id="80" name="Google Shape;80;p17"/>
          <p:cNvSpPr txBox="1"/>
          <p:nvPr>
            <p:ph idx="1" type="subTitle"/>
          </p:nvPr>
        </p:nvSpPr>
        <p:spPr>
          <a:xfrm>
            <a:off x="311700" y="30828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IS IT?</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62"/>
          <p:cNvSpPr txBox="1"/>
          <p:nvPr>
            <p:ph type="title"/>
          </p:nvPr>
        </p:nvSpPr>
        <p:spPr>
          <a:xfrm>
            <a:off x="3805925" y="1532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9:</a:t>
            </a:r>
            <a:endParaRPr sz="1900"/>
          </a:p>
          <a:p>
            <a:pPr indent="0" lvl="0" marL="0" rtl="0" algn="ctr">
              <a:spcBef>
                <a:spcPts val="0"/>
              </a:spcBef>
              <a:spcAft>
                <a:spcPts val="0"/>
              </a:spcAft>
              <a:buNone/>
            </a:pPr>
            <a:r>
              <a:rPr lang="en" sz="1900"/>
              <a:t>Witnesses interviewed and Evidence Collected</a:t>
            </a:r>
            <a:endParaRPr sz="1900"/>
          </a:p>
        </p:txBody>
      </p:sp>
      <p:sp>
        <p:nvSpPr>
          <p:cNvPr id="353" name="Google Shape;353;p62"/>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b="1" lang="en" sz="1500"/>
              <a:t>The Investigators will obtain statements from witnesses provided by the parties involved and, when applicable, other relevant witnesses that were identified by the Investigators.</a:t>
            </a:r>
            <a:endParaRPr b="1" sz="1500"/>
          </a:p>
          <a:p>
            <a:pPr indent="-323850" lvl="0" marL="457200" rtl="0" algn="l">
              <a:spcBef>
                <a:spcPts val="1000"/>
              </a:spcBef>
              <a:spcAft>
                <a:spcPts val="0"/>
              </a:spcAft>
              <a:buSzPts val="1500"/>
              <a:buChar char="●"/>
            </a:pPr>
            <a:r>
              <a:rPr b="1" lang="en" sz="1500"/>
              <a:t>Additionally, during this step, the investigators will be conducting a </a:t>
            </a:r>
            <a:r>
              <a:rPr b="1" lang="en" sz="1500"/>
              <a:t>diligent</a:t>
            </a:r>
            <a:r>
              <a:rPr b="1" lang="en" sz="1500"/>
              <a:t> search for additional evidence related to the complaint.</a:t>
            </a:r>
            <a:endParaRPr b="1" sz="1500"/>
          </a:p>
          <a:p>
            <a:pPr indent="-304800" lvl="1" marL="914400" rtl="0" algn="l">
              <a:spcBef>
                <a:spcPts val="1000"/>
              </a:spcBef>
              <a:spcAft>
                <a:spcPts val="0"/>
              </a:spcAft>
              <a:buSzPts val="1200"/>
              <a:buChar char="■"/>
            </a:pPr>
            <a:r>
              <a:rPr b="1" lang="en" sz="1200"/>
              <a:t>Evidence include, but not limited to, the following:</a:t>
            </a:r>
            <a:endParaRPr b="1" sz="1200"/>
          </a:p>
          <a:p>
            <a:pPr indent="-304800" lvl="2" marL="1371600" rtl="0" algn="l">
              <a:spcBef>
                <a:spcPts val="1000"/>
              </a:spcBef>
              <a:spcAft>
                <a:spcPts val="0"/>
              </a:spcAft>
              <a:buSzPts val="1200"/>
              <a:buChar char="■"/>
            </a:pPr>
            <a:r>
              <a:rPr b="1" lang="en" sz="1200"/>
              <a:t>Emails</a:t>
            </a:r>
            <a:endParaRPr b="1" sz="1200"/>
          </a:p>
          <a:p>
            <a:pPr indent="-304800" lvl="2" marL="1371600" rtl="0" algn="l">
              <a:spcBef>
                <a:spcPts val="1000"/>
              </a:spcBef>
              <a:spcAft>
                <a:spcPts val="0"/>
              </a:spcAft>
              <a:buSzPts val="1200"/>
              <a:buChar char="■"/>
            </a:pPr>
            <a:r>
              <a:rPr b="1" lang="en" sz="1200"/>
              <a:t>Texts</a:t>
            </a:r>
            <a:endParaRPr b="1" sz="1200"/>
          </a:p>
          <a:p>
            <a:pPr indent="-304800" lvl="2" marL="1371600" rtl="0" algn="l">
              <a:spcBef>
                <a:spcPts val="1000"/>
              </a:spcBef>
              <a:spcAft>
                <a:spcPts val="0"/>
              </a:spcAft>
              <a:buSzPts val="1200"/>
              <a:buChar char="■"/>
            </a:pPr>
            <a:r>
              <a:rPr b="1" lang="en" sz="1200"/>
              <a:t>WNC Security Camera Footage</a:t>
            </a:r>
            <a:endParaRPr b="1" sz="1200"/>
          </a:p>
          <a:p>
            <a:pPr indent="-304800" lvl="2" marL="1371600" rtl="0" algn="l">
              <a:spcBef>
                <a:spcPts val="1000"/>
              </a:spcBef>
              <a:spcAft>
                <a:spcPts val="0"/>
              </a:spcAft>
              <a:buSzPts val="1200"/>
              <a:buChar char="■"/>
            </a:pPr>
            <a:r>
              <a:rPr b="1" lang="en" sz="1200"/>
              <a:t>Photos</a:t>
            </a:r>
            <a:endParaRPr b="1" sz="1200"/>
          </a:p>
          <a:p>
            <a:pPr indent="-304800" lvl="2" marL="1371600" rtl="0" algn="l">
              <a:spcBef>
                <a:spcPts val="1000"/>
              </a:spcBef>
              <a:spcAft>
                <a:spcPts val="1000"/>
              </a:spcAft>
              <a:buSzPts val="1200"/>
              <a:buChar char="■"/>
            </a:pPr>
            <a:r>
              <a:rPr b="1" lang="en" sz="1200"/>
              <a:t>Etc.</a:t>
            </a:r>
            <a:endParaRPr b="1" sz="120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63"/>
          <p:cNvSpPr txBox="1"/>
          <p:nvPr>
            <p:ph type="title"/>
          </p:nvPr>
        </p:nvSpPr>
        <p:spPr>
          <a:xfrm>
            <a:off x="3863325" y="1724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10:</a:t>
            </a:r>
            <a:endParaRPr b="1" sz="1400"/>
          </a:p>
          <a:p>
            <a:pPr indent="0" lvl="0" marL="0" rtl="0" algn="ctr">
              <a:spcBef>
                <a:spcPts val="0"/>
              </a:spcBef>
              <a:spcAft>
                <a:spcPts val="0"/>
              </a:spcAft>
              <a:buNone/>
            </a:pPr>
            <a:r>
              <a:rPr b="1" lang="en" sz="1400"/>
              <a:t>Related evidence given to reporting parties and advisors</a:t>
            </a:r>
            <a:endParaRPr b="1" sz="1400"/>
          </a:p>
        </p:txBody>
      </p:sp>
      <p:sp>
        <p:nvSpPr>
          <p:cNvPr id="359" name="Google Shape;359;p63"/>
          <p:cNvSpPr txBox="1"/>
          <p:nvPr>
            <p:ph idx="1" type="body"/>
          </p:nvPr>
        </p:nvSpPr>
        <p:spPr>
          <a:xfrm>
            <a:off x="311700" y="9593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Once the statements and evidence have been collected, the investigator must provide all obtained documents to the reporting parties.</a:t>
            </a:r>
            <a:endParaRPr/>
          </a:p>
          <a:p>
            <a:pPr indent="-342900" lvl="0" marL="457200" rtl="0" algn="l">
              <a:spcBef>
                <a:spcPts val="1000"/>
              </a:spcBef>
              <a:spcAft>
                <a:spcPts val="0"/>
              </a:spcAft>
              <a:buSzPts val="1800"/>
              <a:buChar char="●"/>
            </a:pPr>
            <a:r>
              <a:rPr lang="en"/>
              <a:t>The reporting parties and their advisors are to receive the statements and evidence simultaneously.</a:t>
            </a:r>
            <a:endParaRPr/>
          </a:p>
          <a:p>
            <a:pPr indent="-342900" lvl="0" marL="457200" rtl="0" algn="l">
              <a:spcBef>
                <a:spcPts val="1000"/>
              </a:spcBef>
              <a:spcAft>
                <a:spcPts val="1000"/>
              </a:spcAft>
              <a:buSzPts val="1800"/>
              <a:buChar char="●"/>
            </a:pPr>
            <a:r>
              <a:rPr lang="en"/>
              <a:t>The reporting parties and their advisors have ten (10) calendar days to review all related evidence and </a:t>
            </a:r>
            <a:r>
              <a:rPr lang="en"/>
              <a:t>statements</a:t>
            </a:r>
            <a:r>
              <a:rPr lang="en"/>
              <a:t>.</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64"/>
          <p:cNvSpPr txBox="1"/>
          <p:nvPr>
            <p:ph type="title"/>
          </p:nvPr>
        </p:nvSpPr>
        <p:spPr>
          <a:xfrm>
            <a:off x="3853750" y="1819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11:</a:t>
            </a:r>
            <a:endParaRPr b="1" sz="1900"/>
          </a:p>
          <a:p>
            <a:pPr indent="0" lvl="0" marL="0" rtl="0" algn="ctr">
              <a:spcBef>
                <a:spcPts val="0"/>
              </a:spcBef>
              <a:spcAft>
                <a:spcPts val="0"/>
              </a:spcAft>
              <a:buNone/>
            </a:pPr>
            <a:r>
              <a:rPr b="1" lang="en" sz="1900"/>
              <a:t>Investigative Report Written</a:t>
            </a:r>
            <a:endParaRPr b="1" sz="1900"/>
          </a:p>
        </p:txBody>
      </p:sp>
      <p:sp>
        <p:nvSpPr>
          <p:cNvPr id="365" name="Google Shape;365;p64"/>
          <p:cNvSpPr txBox="1"/>
          <p:nvPr>
            <p:ph idx="1" type="body"/>
          </p:nvPr>
        </p:nvSpPr>
        <p:spPr>
          <a:xfrm>
            <a:off x="311700" y="98802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During the ten (10) day review of the evidence, all parties must be given equal opportunity to submit statements either supporting or questioning the evidence.</a:t>
            </a:r>
            <a:endParaRPr sz="1700"/>
          </a:p>
          <a:p>
            <a:pPr indent="-330200" lvl="1" marL="914400" rtl="0" algn="l">
              <a:spcBef>
                <a:spcPts val="1000"/>
              </a:spcBef>
              <a:spcAft>
                <a:spcPts val="0"/>
              </a:spcAft>
              <a:buSzPts val="1600"/>
              <a:buChar char="■"/>
            </a:pPr>
            <a:r>
              <a:rPr lang="en" sz="1600"/>
              <a:t>If statements were submitted to the Investigators, then the Investigators will take these statements into consideration.</a:t>
            </a:r>
            <a:endParaRPr sz="1600"/>
          </a:p>
          <a:p>
            <a:pPr indent="-336550" lvl="0" marL="457200" rtl="0" algn="l">
              <a:spcBef>
                <a:spcPts val="1000"/>
              </a:spcBef>
              <a:spcAft>
                <a:spcPts val="0"/>
              </a:spcAft>
              <a:buSzPts val="1700"/>
              <a:buChar char="●"/>
            </a:pPr>
            <a:r>
              <a:rPr lang="en" sz="1700"/>
              <a:t>After the parties have submitted their statements or the ten (10) calendar days have past, the investigator will write the Investigative Report.</a:t>
            </a:r>
            <a:endParaRPr sz="1700"/>
          </a:p>
          <a:p>
            <a:pPr indent="-336550" lvl="0" marL="457200" rtl="0" algn="l">
              <a:spcBef>
                <a:spcPts val="1000"/>
              </a:spcBef>
              <a:spcAft>
                <a:spcPts val="1000"/>
              </a:spcAft>
              <a:buSzPts val="1700"/>
              <a:buChar char="●"/>
            </a:pPr>
            <a:r>
              <a:rPr lang="en" sz="1700"/>
              <a:t>The Investigate Report fairly summarizes all statements; summarizes all relevant evidence; and provides a chronology of the events that occurred during the investigation.</a:t>
            </a:r>
            <a:endParaRPr sz="170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65"/>
          <p:cNvSpPr txBox="1"/>
          <p:nvPr>
            <p:ph type="title"/>
          </p:nvPr>
        </p:nvSpPr>
        <p:spPr>
          <a:xfrm>
            <a:off x="3863325"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12:</a:t>
            </a:r>
            <a:endParaRPr b="1" sz="1600"/>
          </a:p>
          <a:p>
            <a:pPr indent="0" lvl="0" marL="0" rtl="0" algn="ctr">
              <a:spcBef>
                <a:spcPts val="0"/>
              </a:spcBef>
              <a:spcAft>
                <a:spcPts val="0"/>
              </a:spcAft>
              <a:buNone/>
            </a:pPr>
            <a:r>
              <a:rPr b="1" lang="en" sz="1600"/>
              <a:t>Investigative Report given to appropriate personnel.</a:t>
            </a:r>
            <a:endParaRPr b="1" sz="1600"/>
          </a:p>
        </p:txBody>
      </p:sp>
      <p:sp>
        <p:nvSpPr>
          <p:cNvPr id="371" name="Google Shape;371;p65"/>
          <p:cNvSpPr txBox="1"/>
          <p:nvPr>
            <p:ph idx="1" type="body"/>
          </p:nvPr>
        </p:nvSpPr>
        <p:spPr>
          <a:xfrm>
            <a:off x="311700" y="911500"/>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Once the Investigative Report has been completed, the Investigators will provide the report to the reporting parties and their advisors for another ten (10) day review.</a:t>
            </a:r>
            <a:endParaRPr sz="1600"/>
          </a:p>
          <a:p>
            <a:pPr indent="-330200" lvl="0" marL="457200" rtl="0" algn="l">
              <a:spcBef>
                <a:spcPts val="1000"/>
              </a:spcBef>
              <a:spcAft>
                <a:spcPts val="0"/>
              </a:spcAft>
              <a:buSzPts val="1600"/>
              <a:buChar char="●"/>
            </a:pPr>
            <a:r>
              <a:rPr lang="en" sz="1600"/>
              <a:t>All parties must be given equal opportunity to submit statements either supporting or questioning the Investigative Report.</a:t>
            </a:r>
            <a:endParaRPr sz="1600"/>
          </a:p>
          <a:p>
            <a:pPr indent="-323850" lvl="1" marL="914400" rtl="0" algn="l">
              <a:spcBef>
                <a:spcPts val="1000"/>
              </a:spcBef>
              <a:spcAft>
                <a:spcPts val="0"/>
              </a:spcAft>
              <a:buSzPts val="1500"/>
              <a:buChar char="■"/>
            </a:pPr>
            <a:r>
              <a:rPr lang="en" sz="1500"/>
              <a:t>If statements were submitted, then the Investigators will take these statements into consideration.</a:t>
            </a:r>
            <a:endParaRPr sz="1500"/>
          </a:p>
          <a:p>
            <a:pPr indent="-330200" lvl="0" marL="457200" rtl="0" algn="l">
              <a:spcBef>
                <a:spcPts val="1000"/>
              </a:spcBef>
              <a:spcAft>
                <a:spcPts val="0"/>
              </a:spcAft>
              <a:buSzPts val="1600"/>
              <a:buChar char="●"/>
            </a:pPr>
            <a:r>
              <a:rPr lang="en" sz="1600"/>
              <a:t>After the parties have submitted their statements or the ten (10) calendar days have past, the Investigative Report will be given to the Title IX Coordinator.</a:t>
            </a:r>
            <a:endParaRPr sz="1600"/>
          </a:p>
          <a:p>
            <a:pPr indent="-330200" lvl="0" marL="457200" rtl="0" algn="l">
              <a:spcBef>
                <a:spcPts val="1000"/>
              </a:spcBef>
              <a:spcAft>
                <a:spcPts val="1000"/>
              </a:spcAft>
              <a:buSzPts val="1600"/>
              <a:buChar char="●"/>
            </a:pPr>
            <a:r>
              <a:rPr lang="en" sz="1600"/>
              <a:t>It is the responsibility of the Title IX Coordinator to provide the Investigative Report to the Live-Hearing Decision-Maker.</a:t>
            </a:r>
            <a:endParaRPr sz="160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66"/>
          <p:cNvSpPr txBox="1"/>
          <p:nvPr>
            <p:ph type="title"/>
          </p:nvPr>
        </p:nvSpPr>
        <p:spPr>
          <a:xfrm>
            <a:off x="3863325" y="1532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13:</a:t>
            </a:r>
            <a:endParaRPr b="1" sz="2100"/>
          </a:p>
          <a:p>
            <a:pPr indent="0" lvl="0" marL="0" rtl="0" algn="ctr">
              <a:spcBef>
                <a:spcPts val="0"/>
              </a:spcBef>
              <a:spcAft>
                <a:spcPts val="0"/>
              </a:spcAft>
              <a:buNone/>
            </a:pPr>
            <a:r>
              <a:rPr b="1" lang="en" sz="2100"/>
              <a:t>Live-Hearing Conducted</a:t>
            </a:r>
            <a:endParaRPr b="1" sz="2100"/>
          </a:p>
        </p:txBody>
      </p:sp>
      <p:sp>
        <p:nvSpPr>
          <p:cNvPr id="377" name="Google Shape;377;p66"/>
          <p:cNvSpPr txBox="1"/>
          <p:nvPr>
            <p:ph idx="1" type="body"/>
          </p:nvPr>
        </p:nvSpPr>
        <p:spPr>
          <a:xfrm>
            <a:off x="268000" y="921075"/>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Once the Live-Hearing Decision-Maker is in possession of the Investigative Report, they will conduct the live-hearing.</a:t>
            </a:r>
            <a:endParaRPr sz="1300"/>
          </a:p>
          <a:p>
            <a:pPr indent="-311150" lvl="0" marL="457200" rtl="0" algn="l">
              <a:spcBef>
                <a:spcPts val="1000"/>
              </a:spcBef>
              <a:spcAft>
                <a:spcPts val="0"/>
              </a:spcAft>
              <a:buSzPts val="1300"/>
              <a:buChar char="●"/>
            </a:pPr>
            <a:r>
              <a:rPr lang="en" sz="1300"/>
              <a:t>The Live-Hearing must include a cross-examination of the evidence, witness(es), and the statements obtained during the investigation.</a:t>
            </a:r>
            <a:endParaRPr sz="1300"/>
          </a:p>
          <a:p>
            <a:pPr indent="-304800" lvl="1" marL="914400" rtl="0" algn="l">
              <a:spcBef>
                <a:spcPts val="1000"/>
              </a:spcBef>
              <a:spcAft>
                <a:spcPts val="0"/>
              </a:spcAft>
              <a:buSzPts val="1200"/>
              <a:buChar char="■"/>
            </a:pPr>
            <a:r>
              <a:rPr lang="en" sz="1200"/>
              <a:t>The cross-examination is conducted by the party’s advisor. At NO time will the reporting parties themselves directly question the other.</a:t>
            </a:r>
            <a:endParaRPr sz="1200"/>
          </a:p>
          <a:p>
            <a:pPr indent="-311150" lvl="0" marL="457200" rtl="0" algn="l">
              <a:spcBef>
                <a:spcPts val="1000"/>
              </a:spcBef>
              <a:spcAft>
                <a:spcPts val="0"/>
              </a:spcAft>
              <a:buSzPts val="1300"/>
              <a:buChar char="●"/>
            </a:pPr>
            <a:r>
              <a:rPr lang="en" sz="1300"/>
              <a:t>The cross-examination must be conducted directly, orally, and in real time. Additionally, the live-hearing may be conducted with all parties physically present in the same locations or virtually through the assistance of technology.</a:t>
            </a:r>
            <a:endParaRPr sz="1300"/>
          </a:p>
          <a:p>
            <a:pPr indent="-304800" lvl="1" marL="914400" rtl="0" algn="l">
              <a:spcBef>
                <a:spcPts val="1000"/>
              </a:spcBef>
              <a:spcAft>
                <a:spcPts val="0"/>
              </a:spcAft>
              <a:buSzPts val="1200"/>
              <a:buChar char="■"/>
            </a:pPr>
            <a:r>
              <a:rPr lang="en" sz="1200"/>
              <a:t>If the live-hearing is held virtually, then the technology used must allow the live-hearing to still be held in real time. Additionally, all involved in the Live-Hearing must see and hear each other, and all witnesses.</a:t>
            </a:r>
            <a:endParaRPr sz="1200"/>
          </a:p>
          <a:p>
            <a:pPr indent="-311150" lvl="0" marL="457200" rtl="0" algn="l">
              <a:spcBef>
                <a:spcPts val="1000"/>
              </a:spcBef>
              <a:spcAft>
                <a:spcPts val="1000"/>
              </a:spcAft>
              <a:buSzPts val="1300"/>
              <a:buChar char="●"/>
            </a:pPr>
            <a:r>
              <a:rPr lang="en" sz="1300"/>
              <a:t>The Live-Hearing must either be transcribed or recorded with the use of audio/visual technology. The transcript or recording will be provided to the reporting parties and their advisors for the review.</a:t>
            </a:r>
            <a:endParaRPr sz="130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67"/>
          <p:cNvSpPr txBox="1"/>
          <p:nvPr>
            <p:ph type="title"/>
          </p:nvPr>
        </p:nvSpPr>
        <p:spPr>
          <a:xfrm>
            <a:off x="3863325"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14:</a:t>
            </a:r>
            <a:endParaRPr/>
          </a:p>
          <a:p>
            <a:pPr indent="0" lvl="0" marL="0" rtl="0" algn="ctr">
              <a:spcBef>
                <a:spcPts val="0"/>
              </a:spcBef>
              <a:spcAft>
                <a:spcPts val="0"/>
              </a:spcAft>
              <a:buNone/>
            </a:pPr>
            <a:r>
              <a:rPr b="1" lang="en" sz="1500"/>
              <a:t>D</a:t>
            </a:r>
            <a:r>
              <a:rPr b="1" lang="en" sz="1500"/>
              <a:t>ecision-Maker completes the written determination of responsibility</a:t>
            </a:r>
            <a:endParaRPr b="1" sz="1500"/>
          </a:p>
        </p:txBody>
      </p:sp>
      <p:sp>
        <p:nvSpPr>
          <p:cNvPr id="383" name="Google Shape;383;p67"/>
          <p:cNvSpPr txBox="1"/>
          <p:nvPr>
            <p:ph idx="1" type="body"/>
          </p:nvPr>
        </p:nvSpPr>
        <p:spPr>
          <a:xfrm>
            <a:off x="311700" y="10932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At the conclusion of the Live-Hearing, it is the responsibility of the Live-Hearing Decision-Maker to complete the written determination of responsibility.</a:t>
            </a:r>
            <a:endParaRPr sz="1600"/>
          </a:p>
          <a:p>
            <a:pPr indent="-330200" lvl="0" marL="457200" rtl="0" algn="l">
              <a:spcBef>
                <a:spcPts val="1000"/>
              </a:spcBef>
              <a:spcAft>
                <a:spcPts val="0"/>
              </a:spcAft>
              <a:buSzPts val="1600"/>
              <a:buChar char="●"/>
            </a:pPr>
            <a:r>
              <a:rPr lang="en" sz="1600"/>
              <a:t>The written determination of responsibility must be issued within fourteen (14) calendar days.</a:t>
            </a:r>
            <a:endParaRPr sz="1600"/>
          </a:p>
          <a:p>
            <a:pPr indent="-330200" lvl="0" marL="457200" rtl="0" algn="l">
              <a:spcBef>
                <a:spcPts val="1000"/>
              </a:spcBef>
              <a:spcAft>
                <a:spcPts val="0"/>
              </a:spcAft>
              <a:buSzPts val="1600"/>
              <a:buChar char="●"/>
            </a:pPr>
            <a:r>
              <a:rPr lang="en" sz="1600"/>
              <a:t>The written determination of responsibility informs the reporting parties of the outcome of the Grievance Procedure.</a:t>
            </a:r>
            <a:endParaRPr sz="1600"/>
          </a:p>
          <a:p>
            <a:pPr indent="-323850" lvl="1" marL="914400" rtl="0" algn="l">
              <a:spcBef>
                <a:spcPts val="1000"/>
              </a:spcBef>
              <a:spcAft>
                <a:spcPts val="0"/>
              </a:spcAft>
              <a:buSzPts val="1500"/>
              <a:buChar char="■"/>
            </a:pPr>
            <a:r>
              <a:rPr lang="en" sz="1500"/>
              <a:t>i.e., is the respondent, responsible or not responsible for the alleged incident outlined in the filed complaint.</a:t>
            </a:r>
            <a:endParaRPr sz="1500"/>
          </a:p>
          <a:p>
            <a:pPr indent="-330200" lvl="0" marL="457200" rtl="0" algn="l">
              <a:spcBef>
                <a:spcPts val="1000"/>
              </a:spcBef>
              <a:spcAft>
                <a:spcPts val="1000"/>
              </a:spcAft>
              <a:buSzPts val="1600"/>
              <a:buChar char="●"/>
            </a:pPr>
            <a:r>
              <a:rPr lang="en" sz="1600"/>
              <a:t>The Decision-Maker must submit the written determination of responsibility to the Title IX Coordinator, the reporting parties, and the advisors simultaneously.</a:t>
            </a:r>
            <a:endParaRPr sz="1600"/>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68"/>
          <p:cNvSpPr txBox="1"/>
          <p:nvPr>
            <p:ph type="title"/>
          </p:nvPr>
        </p:nvSpPr>
        <p:spPr>
          <a:xfrm>
            <a:off x="3863325" y="1724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15:</a:t>
            </a:r>
            <a:endParaRPr b="1" sz="1500"/>
          </a:p>
          <a:p>
            <a:pPr indent="0" lvl="0" marL="0" rtl="0" algn="ctr">
              <a:spcBef>
                <a:spcPts val="0"/>
              </a:spcBef>
              <a:spcAft>
                <a:spcPts val="0"/>
              </a:spcAft>
              <a:buNone/>
            </a:pPr>
            <a:r>
              <a:rPr b="1" lang="en" sz="1500"/>
              <a:t>If necessary, determination of responsibility appealed</a:t>
            </a:r>
            <a:endParaRPr b="1" sz="1500"/>
          </a:p>
        </p:txBody>
      </p:sp>
      <p:sp>
        <p:nvSpPr>
          <p:cNvPr id="389" name="Google Shape;389;p6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Per Title 4 - Chapter 8 - Section 13 of the Board of Regents Handbook, any party has five (5) calendar days to appeal the dismissal of the complaint.</a:t>
            </a:r>
            <a:endParaRPr sz="1600"/>
          </a:p>
          <a:p>
            <a:pPr indent="-330200" lvl="0" marL="457200" rtl="0" algn="l">
              <a:spcBef>
                <a:spcPts val="1000"/>
              </a:spcBef>
              <a:spcAft>
                <a:spcPts val="0"/>
              </a:spcAft>
              <a:buSzPts val="1600"/>
              <a:buChar char="●"/>
            </a:pPr>
            <a:r>
              <a:rPr lang="en" sz="1600"/>
              <a:t>An appeal can only be filed if it is based on the following:</a:t>
            </a:r>
            <a:endParaRPr sz="1600"/>
          </a:p>
          <a:p>
            <a:pPr indent="-323850" lvl="1" marL="914400" rtl="0" algn="l">
              <a:spcBef>
                <a:spcPts val="1000"/>
              </a:spcBef>
              <a:spcAft>
                <a:spcPts val="0"/>
              </a:spcAft>
              <a:buSzPts val="1500"/>
              <a:buChar char="■"/>
            </a:pPr>
            <a:r>
              <a:rPr lang="en" sz="1500"/>
              <a:t>Procedural </a:t>
            </a:r>
            <a:r>
              <a:rPr lang="en" sz="1500"/>
              <a:t>irregularity</a:t>
            </a:r>
            <a:r>
              <a:rPr lang="en" sz="1500"/>
              <a:t> that affected the outcome of the matter;</a:t>
            </a:r>
            <a:endParaRPr sz="1500"/>
          </a:p>
          <a:p>
            <a:pPr indent="-323850" lvl="1" marL="914400" rtl="0" algn="l">
              <a:spcBef>
                <a:spcPts val="1000"/>
              </a:spcBef>
              <a:spcAft>
                <a:spcPts val="0"/>
              </a:spcAft>
              <a:buSzPts val="1500"/>
              <a:buChar char="■"/>
            </a:pPr>
            <a:r>
              <a:rPr lang="en" sz="1500"/>
              <a:t>New evidence that was not reasonably available at the time the determination regarding responsibility or dismissal was made, that could affect the outcome of the matter;</a:t>
            </a:r>
            <a:endParaRPr sz="1500"/>
          </a:p>
          <a:p>
            <a:pPr indent="-323850" lvl="1" marL="914400" rtl="0" algn="l">
              <a:spcBef>
                <a:spcPts val="1000"/>
              </a:spcBef>
              <a:spcAft>
                <a:spcPts val="0"/>
              </a:spcAft>
              <a:buSzPts val="1500"/>
              <a:buChar char="■"/>
            </a:pPr>
            <a:r>
              <a:rPr lang="en" sz="1500"/>
              <a:t>The Title IX Coordinator, investigator(s), or hearing officer(s) had a conflict of interest or bias that affected the outcome of the matter</a:t>
            </a:r>
            <a:endParaRPr sz="1500"/>
          </a:p>
          <a:p>
            <a:pPr indent="-330200" lvl="0" marL="457200" rtl="0" algn="l">
              <a:spcBef>
                <a:spcPts val="1000"/>
              </a:spcBef>
              <a:spcAft>
                <a:spcPts val="1000"/>
              </a:spcAft>
              <a:buSzPts val="1600"/>
              <a:buChar char="●"/>
            </a:pPr>
            <a:r>
              <a:rPr lang="en" sz="1600"/>
              <a:t>If any appeal has been filed based on the above, then all parties involved must be notified, simultaneously, that an appeal has been filed.</a:t>
            </a:r>
            <a:endParaRPr sz="1600"/>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69"/>
          <p:cNvSpPr txBox="1"/>
          <p:nvPr>
            <p:ph type="title"/>
          </p:nvPr>
        </p:nvSpPr>
        <p:spPr>
          <a:xfrm>
            <a:off x="3819925" y="2202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200"/>
              <a:t>Grievance Process Step 15 - Continued:</a:t>
            </a:r>
            <a:endParaRPr sz="2200"/>
          </a:p>
        </p:txBody>
      </p:sp>
      <p:sp>
        <p:nvSpPr>
          <p:cNvPr id="395" name="Google Shape;395;p6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Decision-Maker for this appeal must be an individual who has not been involved in the Grievance Process at this point.</a:t>
            </a:r>
            <a:endParaRPr sz="1500"/>
          </a:p>
          <a:p>
            <a:pPr indent="-317500" lvl="1" marL="914400" rtl="0" algn="l">
              <a:spcBef>
                <a:spcPts val="1000"/>
              </a:spcBef>
              <a:spcAft>
                <a:spcPts val="0"/>
              </a:spcAft>
              <a:buSzPts val="1400"/>
              <a:buChar char="■"/>
            </a:pPr>
            <a:r>
              <a:rPr lang="en"/>
              <a:t>I.E., the Determination Appeal Decision-Maker may NOT be the Title IX Coordinator, Title IX Investigator, Dismissal Appeal Decision-Maker, or Live-Hearing Decision-Maker.</a:t>
            </a:r>
            <a:endParaRPr/>
          </a:p>
          <a:p>
            <a:pPr indent="-323850" lvl="0" marL="457200" rtl="0" algn="l">
              <a:spcBef>
                <a:spcPts val="1000"/>
              </a:spcBef>
              <a:spcAft>
                <a:spcPts val="0"/>
              </a:spcAft>
              <a:buSzPts val="1500"/>
              <a:buChar char="●"/>
            </a:pPr>
            <a:r>
              <a:rPr lang="en" sz="1500"/>
              <a:t>During the appeal process, all parties must have an equal opportunity to submit a written statement in support of , or challenging, the dismissal decision. This written statement must be submitted within five (5) calendar days of the determination notice.</a:t>
            </a:r>
            <a:endParaRPr sz="1500"/>
          </a:p>
          <a:p>
            <a:pPr indent="-323850" lvl="0" marL="457200" rtl="0" algn="l">
              <a:spcBef>
                <a:spcPts val="1000"/>
              </a:spcBef>
              <a:spcAft>
                <a:spcPts val="1000"/>
              </a:spcAft>
              <a:buSzPts val="1500"/>
              <a:buChar char="●"/>
            </a:pPr>
            <a:r>
              <a:rPr lang="en" sz="150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a:t>
            </a:r>
            <a:endParaRPr sz="1500"/>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70"/>
          <p:cNvSpPr txBox="1"/>
          <p:nvPr>
            <p:ph type="title"/>
          </p:nvPr>
        </p:nvSpPr>
        <p:spPr>
          <a:xfrm>
            <a:off x="3853750"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16:</a:t>
            </a:r>
            <a:endParaRPr b="1" sz="1800"/>
          </a:p>
          <a:p>
            <a:pPr indent="0" lvl="0" marL="0" rtl="0" algn="ctr">
              <a:spcBef>
                <a:spcPts val="0"/>
              </a:spcBef>
              <a:spcAft>
                <a:spcPts val="0"/>
              </a:spcAft>
              <a:buNone/>
            </a:pPr>
            <a:r>
              <a:rPr b="1" lang="en" sz="1800"/>
              <a:t>If necessary, sanctions and remedies applied.</a:t>
            </a:r>
            <a:endParaRPr b="1" sz="1800"/>
          </a:p>
        </p:txBody>
      </p:sp>
      <p:sp>
        <p:nvSpPr>
          <p:cNvPr id="401" name="Google Shape;401;p7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b="1" lang="en" sz="1200"/>
              <a:t>The written determination of responsibility is considered final when:</a:t>
            </a:r>
            <a:endParaRPr b="1" sz="1200"/>
          </a:p>
          <a:p>
            <a:pPr indent="-298450" lvl="1" marL="914400" rtl="0" algn="l">
              <a:spcBef>
                <a:spcPts val="1000"/>
              </a:spcBef>
              <a:spcAft>
                <a:spcPts val="0"/>
              </a:spcAft>
              <a:buSzPts val="1100"/>
              <a:buChar char="■"/>
            </a:pPr>
            <a:r>
              <a:rPr b="1" lang="en" sz="1100"/>
              <a:t>The date to file an appeal has expired</a:t>
            </a:r>
            <a:endParaRPr b="1" sz="1100"/>
          </a:p>
          <a:p>
            <a:pPr indent="-298450" lvl="1" marL="914400" rtl="0" algn="l">
              <a:spcBef>
                <a:spcPts val="1000"/>
              </a:spcBef>
              <a:spcAft>
                <a:spcPts val="0"/>
              </a:spcAft>
              <a:buSzPts val="1100"/>
              <a:buChar char="■"/>
            </a:pPr>
            <a:r>
              <a:rPr b="1" lang="en" sz="1100"/>
              <a:t>The appeal process is completed</a:t>
            </a:r>
            <a:endParaRPr b="1" sz="1100"/>
          </a:p>
          <a:p>
            <a:pPr indent="-304800" lvl="0" marL="457200" rtl="0" algn="l">
              <a:spcBef>
                <a:spcPts val="1000"/>
              </a:spcBef>
              <a:spcAft>
                <a:spcPts val="0"/>
              </a:spcAft>
              <a:buSzPts val="1200"/>
              <a:buChar char="●"/>
            </a:pPr>
            <a:r>
              <a:rPr b="1" lang="en" sz="1200"/>
              <a:t>Only when the written determination of responsibility is finalized may sanctions and/or remedies be applied.</a:t>
            </a:r>
            <a:endParaRPr b="1" sz="1200"/>
          </a:p>
          <a:p>
            <a:pPr indent="-304800" lvl="0" marL="457200" rtl="0" algn="l">
              <a:spcBef>
                <a:spcPts val="1000"/>
              </a:spcBef>
              <a:spcAft>
                <a:spcPts val="0"/>
              </a:spcAft>
              <a:buSzPts val="1200"/>
              <a:buChar char="●"/>
            </a:pPr>
            <a:r>
              <a:rPr b="1" lang="en" sz="1200"/>
              <a:t>If there are sanctions, then the Decision-Maker will notify the appropriate personnel of the sanctions to be enforced.</a:t>
            </a:r>
            <a:endParaRPr b="1" sz="1200"/>
          </a:p>
          <a:p>
            <a:pPr indent="-298450" lvl="1" marL="914400" rtl="0" algn="l">
              <a:spcBef>
                <a:spcPts val="1000"/>
              </a:spcBef>
              <a:spcAft>
                <a:spcPts val="0"/>
              </a:spcAft>
              <a:buSzPts val="1100"/>
              <a:buChar char="■"/>
            </a:pPr>
            <a:r>
              <a:rPr b="1" lang="en" sz="1100"/>
              <a:t>I.e., if the student is determined </a:t>
            </a:r>
            <a:r>
              <a:rPr b="1" lang="en" sz="1100"/>
              <a:t>responsible</a:t>
            </a:r>
            <a:r>
              <a:rPr b="1" lang="en" sz="1100"/>
              <a:t>, then student conduct will be notified.</a:t>
            </a:r>
            <a:endParaRPr b="1" sz="1100"/>
          </a:p>
          <a:p>
            <a:pPr indent="-298450" lvl="2" marL="1371600" rtl="0" algn="l">
              <a:spcBef>
                <a:spcPts val="1000"/>
              </a:spcBef>
              <a:spcAft>
                <a:spcPts val="0"/>
              </a:spcAft>
              <a:buSzPts val="1100"/>
              <a:buChar char="■"/>
            </a:pPr>
            <a:r>
              <a:rPr b="1" lang="en" sz="1100"/>
              <a:t>If employee, then their department/supervisor will be notified.</a:t>
            </a:r>
            <a:endParaRPr b="1" sz="1100"/>
          </a:p>
          <a:p>
            <a:pPr indent="-304800" lvl="0" marL="457200" rtl="0" algn="l">
              <a:spcBef>
                <a:spcPts val="1000"/>
              </a:spcBef>
              <a:spcAft>
                <a:spcPts val="0"/>
              </a:spcAft>
              <a:buSzPts val="1200"/>
              <a:buChar char="●"/>
            </a:pPr>
            <a:r>
              <a:rPr b="1" lang="en" sz="1200"/>
              <a:t>The Decision-Maker will not provide all information regarding the complaint.</a:t>
            </a:r>
            <a:endParaRPr b="1" sz="1200"/>
          </a:p>
          <a:p>
            <a:pPr indent="-298450" lvl="1" marL="914400" rtl="0" algn="l">
              <a:spcBef>
                <a:spcPts val="1000"/>
              </a:spcBef>
              <a:spcAft>
                <a:spcPts val="0"/>
              </a:spcAft>
              <a:buSzPts val="1100"/>
              <a:buChar char="■"/>
            </a:pPr>
            <a:r>
              <a:rPr b="1" lang="en" sz="1100"/>
              <a:t>ONLY the applicable sanctions may be given.</a:t>
            </a:r>
            <a:endParaRPr b="1" sz="1100"/>
          </a:p>
          <a:p>
            <a:pPr indent="-304800" lvl="0" marL="457200" rtl="0" algn="l">
              <a:spcBef>
                <a:spcPts val="1000"/>
              </a:spcBef>
              <a:spcAft>
                <a:spcPts val="1000"/>
              </a:spcAft>
              <a:buSzPts val="1200"/>
              <a:buChar char="●"/>
            </a:pPr>
            <a:r>
              <a:rPr b="1" lang="en" sz="1200"/>
              <a:t>It is the responsibility of the Title IX Coordinator to apply any remedies, if applicable.</a:t>
            </a:r>
            <a:endParaRPr b="1" sz="120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71"/>
          <p:cNvSpPr txBox="1"/>
          <p:nvPr>
            <p:ph type="title"/>
          </p:nvPr>
        </p:nvSpPr>
        <p:spPr>
          <a:xfrm>
            <a:off x="3825050" y="153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Grievance Process Step 17:</a:t>
            </a:r>
            <a:endParaRPr b="1" sz="1600"/>
          </a:p>
          <a:p>
            <a:pPr indent="0" lvl="0" marL="0" rtl="0" algn="ctr">
              <a:spcBef>
                <a:spcPts val="0"/>
              </a:spcBef>
              <a:spcAft>
                <a:spcPts val="0"/>
              </a:spcAft>
              <a:buNone/>
            </a:pPr>
            <a:r>
              <a:rPr b="1" lang="en" sz="1600"/>
              <a:t>If necessary, </a:t>
            </a:r>
            <a:r>
              <a:rPr b="1" lang="en" sz="1600"/>
              <a:t>Title</a:t>
            </a:r>
            <a:r>
              <a:rPr b="1" lang="en" sz="1600"/>
              <a:t> IX Coordinator follows-up with department to ensure sanctions/remedies applied.</a:t>
            </a:r>
            <a:endParaRPr b="1" sz="1600"/>
          </a:p>
        </p:txBody>
      </p:sp>
      <p:sp>
        <p:nvSpPr>
          <p:cNvPr id="407" name="Google Shape;407;p71"/>
          <p:cNvSpPr txBox="1"/>
          <p:nvPr>
            <p:ph idx="1" type="body"/>
          </p:nvPr>
        </p:nvSpPr>
        <p:spPr>
          <a:xfrm>
            <a:off x="268000" y="12367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It is the responsibility of the Title IX Coordinator to ensure all remedies and /or sanctions have been issued.</a:t>
            </a:r>
            <a:endParaRPr/>
          </a:p>
          <a:p>
            <a:pPr indent="-342900" lvl="0" marL="457200" rtl="0" algn="l">
              <a:spcBef>
                <a:spcPts val="1000"/>
              </a:spcBef>
              <a:spcAft>
                <a:spcPts val="1000"/>
              </a:spcAft>
              <a:buSzPts val="1800"/>
              <a:buChar char="●"/>
            </a:pPr>
            <a:r>
              <a:rPr lang="en"/>
              <a:t>Once all remedies and/or sanctions have been applied, the Grievance Procedure ends, and the case is closed.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805925" y="1054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600"/>
              <a:t>WHAT IS THE DEFINITION OF SEXUAL HARASSMENT/SEXUAL VIOLENCE UNDER TITLE IX</a:t>
            </a:r>
            <a:endParaRPr sz="1600"/>
          </a:p>
        </p:txBody>
      </p:sp>
      <p:sp>
        <p:nvSpPr>
          <p:cNvPr id="86" name="Google Shape;86;p18"/>
          <p:cNvSpPr txBox="1"/>
          <p:nvPr>
            <p:ph idx="1" type="body"/>
          </p:nvPr>
        </p:nvSpPr>
        <p:spPr>
          <a:xfrm>
            <a:off x="311700" y="815875"/>
            <a:ext cx="8520600" cy="34164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b="1" lang="en"/>
              <a:t>Sexual harassment is defined by utilizing a three-prong approach on the bases of conduct of a sexual nature that satisfies one or more of the following:</a:t>
            </a:r>
            <a:endParaRPr b="1"/>
          </a:p>
          <a:p>
            <a:pPr indent="-323850" lvl="0" marL="457200" rtl="0" algn="l">
              <a:spcBef>
                <a:spcPts val="1000"/>
              </a:spcBef>
              <a:spcAft>
                <a:spcPts val="0"/>
              </a:spcAft>
              <a:buSzPts val="1500"/>
              <a:buAutoNum type="arabicParenR"/>
            </a:pPr>
            <a:r>
              <a:rPr b="1" lang="en" sz="1500"/>
              <a:t>An employee of the recipient conditioning the provision of an aid, benefit, or service of the recipient on an individual’s participation in unwelcome sexual conduct;</a:t>
            </a:r>
            <a:endParaRPr b="1" sz="1500"/>
          </a:p>
          <a:p>
            <a:pPr indent="-323850" lvl="0" marL="457200" rtl="0" algn="l">
              <a:spcBef>
                <a:spcPts val="1000"/>
              </a:spcBef>
              <a:spcAft>
                <a:spcPts val="0"/>
              </a:spcAft>
              <a:buSzPts val="1500"/>
              <a:buAutoNum type="arabicParenR"/>
            </a:pPr>
            <a:r>
              <a:rPr b="1" lang="en" sz="1500"/>
              <a:t>Unwelcome conduct determined by a reasonable person to be severe, pervasive, and objectively offensive that it effectively denies a person equal access to the recipient’s education program or activity; or</a:t>
            </a:r>
            <a:endParaRPr b="1" sz="1500"/>
          </a:p>
          <a:p>
            <a:pPr indent="-323850" lvl="0" marL="457200" rtl="0" algn="l">
              <a:spcBef>
                <a:spcPts val="1000"/>
              </a:spcBef>
              <a:spcAft>
                <a:spcPts val="1000"/>
              </a:spcAft>
              <a:buSzPts val="1500"/>
              <a:buAutoNum type="arabicParenR"/>
            </a:pPr>
            <a:r>
              <a:rPr b="1" lang="en" sz="1500"/>
              <a:t>“Sexual Assault” as defined in 20 U.S.C. 1092 (f)(6)(A)(v), “dating violence” as defined in 34 U.S.C. 12291 (a)(10), “domestic violence” as defined in 34 U.S.C. 12291 (a)(8), or “stalking” as defined in 34 U.S.C. 12291 (a)(30).</a:t>
            </a:r>
            <a:endParaRPr b="1" sz="15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7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TITLE IX COORDINATOR</a:t>
            </a:r>
            <a:endParaRPr/>
          </a:p>
        </p:txBody>
      </p:sp>
      <p:sp>
        <p:nvSpPr>
          <p:cNvPr id="413" name="Google Shape;413;p7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REQUIRMENTS</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sp>
        <p:nvSpPr>
          <p:cNvPr id="418" name="Google Shape;418;p73"/>
          <p:cNvSpPr txBox="1"/>
          <p:nvPr>
            <p:ph type="title"/>
          </p:nvPr>
        </p:nvSpPr>
        <p:spPr>
          <a:xfrm>
            <a:off x="38537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THE REQUIREMENTS OF THE TITLE IX COORDINATOR</a:t>
            </a:r>
            <a:endParaRPr sz="2100"/>
          </a:p>
        </p:txBody>
      </p:sp>
      <p:sp>
        <p:nvSpPr>
          <p:cNvPr id="419" name="Google Shape;419;p73"/>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Title IX Coordinator must:</a:t>
            </a:r>
            <a:endParaRPr/>
          </a:p>
          <a:p>
            <a:pPr indent="-342900" lvl="0" marL="457200" rtl="0" algn="l">
              <a:spcBef>
                <a:spcPts val="1000"/>
              </a:spcBef>
              <a:spcAft>
                <a:spcPts val="0"/>
              </a:spcAft>
              <a:buSzPts val="1800"/>
              <a:buChar char="●"/>
            </a:pPr>
            <a:r>
              <a:rPr lang="en"/>
              <a:t>Understand relevancy</a:t>
            </a:r>
            <a:endParaRPr/>
          </a:p>
          <a:p>
            <a:pPr indent="-342900" lvl="0" marL="457200" rtl="0" algn="l">
              <a:spcBef>
                <a:spcPts val="1000"/>
              </a:spcBef>
              <a:spcAft>
                <a:spcPts val="0"/>
              </a:spcAft>
              <a:buSzPts val="1800"/>
              <a:buChar char="●"/>
            </a:pPr>
            <a:r>
              <a:rPr lang="en"/>
              <a:t>Understand how to weigh the evidence</a:t>
            </a:r>
            <a:endParaRPr/>
          </a:p>
          <a:p>
            <a:pPr indent="-342900" lvl="0" marL="457200" rtl="0" algn="l">
              <a:spcBef>
                <a:spcPts val="1000"/>
              </a:spcBef>
              <a:spcAft>
                <a:spcPts val="0"/>
              </a:spcAft>
              <a:buSzPts val="1800"/>
              <a:buChar char="●"/>
            </a:pPr>
            <a:r>
              <a:rPr lang="en"/>
              <a:t>Serve impartially</a:t>
            </a:r>
            <a:endParaRPr/>
          </a:p>
          <a:p>
            <a:pPr indent="-342900" lvl="0" marL="457200" rtl="0" algn="l">
              <a:spcBef>
                <a:spcPts val="1000"/>
              </a:spcBef>
              <a:spcAft>
                <a:spcPts val="0"/>
              </a:spcAft>
              <a:buSzPts val="1800"/>
              <a:buChar char="●"/>
            </a:pPr>
            <a:r>
              <a:rPr lang="en"/>
              <a:t>Recognize bias and stereotypes</a:t>
            </a:r>
            <a:endParaRPr/>
          </a:p>
          <a:p>
            <a:pPr indent="-342900" lvl="0" marL="457200" rtl="0" algn="l">
              <a:spcBef>
                <a:spcPts val="1000"/>
              </a:spcBef>
              <a:spcAft>
                <a:spcPts val="1000"/>
              </a:spcAft>
              <a:buSzPts val="1800"/>
              <a:buChar char="●"/>
            </a:pPr>
            <a:r>
              <a:rPr lang="en"/>
              <a:t>Understand where the burden of proof rests</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74"/>
          <p:cNvSpPr txBox="1"/>
          <p:nvPr>
            <p:ph type="title"/>
          </p:nvPr>
        </p:nvSpPr>
        <p:spPr>
          <a:xfrm>
            <a:off x="3906000" y="2106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RELEVANCE</a:t>
            </a:r>
            <a:endParaRPr/>
          </a:p>
        </p:txBody>
      </p:sp>
      <p:sp>
        <p:nvSpPr>
          <p:cNvPr id="425" name="Google Shape;425;p74"/>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“Relevant” means a question or evidence having any tendency to make the existence of any fact that is of consequence to the determination of the action more or less </a:t>
            </a:r>
            <a:r>
              <a:rPr lang="en" sz="1600"/>
              <a:t>probable</a:t>
            </a:r>
            <a:r>
              <a:rPr lang="en" sz="1600"/>
              <a:t> than it would be without the question or evidence</a:t>
            </a:r>
            <a:endParaRPr sz="1600"/>
          </a:p>
          <a:p>
            <a:pPr indent="-311150" lvl="1" marL="914400" rtl="0" algn="l">
              <a:spcBef>
                <a:spcPts val="1000"/>
              </a:spcBef>
              <a:spcAft>
                <a:spcPts val="0"/>
              </a:spcAft>
              <a:buSzPts val="1300"/>
              <a:buChar char="○"/>
            </a:pPr>
            <a:r>
              <a:rPr lang="en" sz="1300"/>
              <a:t>(Title 4 - Chapter 8 - Section - 13).</a:t>
            </a:r>
            <a:endParaRPr sz="1300"/>
          </a:p>
          <a:p>
            <a:pPr indent="-330200" lvl="0" marL="457200" rtl="0" algn="l">
              <a:spcBef>
                <a:spcPts val="1000"/>
              </a:spcBef>
              <a:spcAft>
                <a:spcPts val="0"/>
              </a:spcAft>
              <a:buSzPts val="1600"/>
              <a:buChar char="●"/>
            </a:pPr>
            <a:r>
              <a:rPr lang="en" sz="1600"/>
              <a:t>The Title IX Coordinator must consider the relevancy of questions and evidence, both inculpatory and exculpatory</a:t>
            </a:r>
            <a:endParaRPr sz="1600"/>
          </a:p>
          <a:p>
            <a:pPr indent="-323850" lvl="1" marL="914400" rtl="0" algn="l">
              <a:spcBef>
                <a:spcPts val="1000"/>
              </a:spcBef>
              <a:spcAft>
                <a:spcPts val="0"/>
              </a:spcAft>
              <a:buSzPts val="1500"/>
              <a:buChar char="○"/>
            </a:pPr>
            <a:r>
              <a:rPr lang="en" sz="1500"/>
              <a:t>Inculpatory: causing blame; to be imputed; to incriminate. Evidence favorable to the complainant.</a:t>
            </a:r>
            <a:endParaRPr sz="1500"/>
          </a:p>
          <a:p>
            <a:pPr indent="-323850" lvl="1" marL="914400" rtl="0" algn="l">
              <a:spcBef>
                <a:spcPts val="1600"/>
              </a:spcBef>
              <a:spcAft>
                <a:spcPts val="1000"/>
              </a:spcAft>
              <a:buSzPts val="1500"/>
              <a:buChar char="○"/>
            </a:pPr>
            <a:r>
              <a:rPr lang="en" sz="1500"/>
              <a:t>Exculpatory: anything that clears someone or </a:t>
            </a:r>
            <a:r>
              <a:rPr lang="en" sz="1500"/>
              <a:t>something</a:t>
            </a:r>
            <a:r>
              <a:rPr lang="en" sz="1500"/>
              <a:t> of guilt. Evidence favorable to the respondent. </a:t>
            </a:r>
            <a:endParaRPr sz="1500"/>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75"/>
          <p:cNvSpPr txBox="1"/>
          <p:nvPr>
            <p:ph type="title"/>
          </p:nvPr>
        </p:nvSpPr>
        <p:spPr>
          <a:xfrm>
            <a:off x="3786800" y="2297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TYPES AND WEIGHT OF EVIDENCE</a:t>
            </a:r>
            <a:endParaRPr sz="2300"/>
          </a:p>
        </p:txBody>
      </p:sp>
      <p:sp>
        <p:nvSpPr>
          <p:cNvPr id="431" name="Google Shape;431;p75"/>
          <p:cNvSpPr txBox="1"/>
          <p:nvPr>
            <p:ph idx="1" type="body"/>
          </p:nvPr>
        </p:nvSpPr>
        <p:spPr>
          <a:xfrm>
            <a:off x="162600" y="802475"/>
            <a:ext cx="44094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Direct</a:t>
            </a:r>
            <a:endParaRPr sz="1400"/>
          </a:p>
          <a:p>
            <a:pPr indent="-304800" lvl="1" marL="914400" rtl="0" algn="l">
              <a:spcBef>
                <a:spcPts val="1000"/>
              </a:spcBef>
              <a:spcAft>
                <a:spcPts val="0"/>
              </a:spcAft>
              <a:buSzPts val="1200"/>
              <a:buChar char="■"/>
            </a:pPr>
            <a:r>
              <a:rPr lang="en" sz="1200"/>
              <a:t>Supports the case exactly </a:t>
            </a:r>
            <a:endParaRPr sz="1200"/>
          </a:p>
          <a:p>
            <a:pPr indent="-304800" lvl="2" marL="1371600" rtl="0" algn="l">
              <a:spcBef>
                <a:spcPts val="1000"/>
              </a:spcBef>
              <a:spcAft>
                <a:spcPts val="0"/>
              </a:spcAft>
              <a:buSzPts val="1200"/>
              <a:buChar char="■"/>
            </a:pPr>
            <a:r>
              <a:rPr lang="en" sz="1200"/>
              <a:t>Video surveillance showing the respondent’s actions </a:t>
            </a:r>
            <a:endParaRPr sz="1200"/>
          </a:p>
          <a:p>
            <a:pPr indent="-304800" lvl="2" marL="1371600" rtl="0" algn="l">
              <a:spcBef>
                <a:spcPts val="1000"/>
              </a:spcBef>
              <a:spcAft>
                <a:spcPts val="0"/>
              </a:spcAft>
              <a:buSzPts val="1200"/>
              <a:buChar char="■"/>
            </a:pPr>
            <a:r>
              <a:rPr lang="en" sz="1200"/>
              <a:t>Legally obtained / admissible audio recordings that capture the sexual remarks</a:t>
            </a:r>
            <a:endParaRPr sz="1200"/>
          </a:p>
          <a:p>
            <a:pPr indent="-304800" lvl="2" marL="1371600" rtl="0" algn="l">
              <a:spcBef>
                <a:spcPts val="1000"/>
              </a:spcBef>
              <a:spcAft>
                <a:spcPts val="0"/>
              </a:spcAft>
              <a:buSzPts val="1200"/>
              <a:buChar char="■"/>
            </a:pPr>
            <a:r>
              <a:rPr lang="en" sz="1200"/>
              <a:t>Alleged incident witnessed by multiple others and all give same </a:t>
            </a:r>
            <a:r>
              <a:rPr lang="en" sz="1200"/>
              <a:t>statement</a:t>
            </a:r>
            <a:endParaRPr sz="1200"/>
          </a:p>
          <a:p>
            <a:pPr indent="-304800" lvl="2" marL="1371600" rtl="0" algn="l">
              <a:spcBef>
                <a:spcPts val="1000"/>
              </a:spcBef>
              <a:spcAft>
                <a:spcPts val="0"/>
              </a:spcAft>
              <a:buSzPts val="1200"/>
              <a:buChar char="■"/>
            </a:pPr>
            <a:r>
              <a:rPr lang="en" sz="1200"/>
              <a:t>Respondent admits to conducting </a:t>
            </a:r>
            <a:r>
              <a:rPr lang="en" sz="1200"/>
              <a:t>the</a:t>
            </a:r>
            <a:r>
              <a:rPr lang="en" sz="1200"/>
              <a:t> alleged behavior/act</a:t>
            </a:r>
            <a:endParaRPr sz="1200"/>
          </a:p>
          <a:p>
            <a:pPr indent="-304800" lvl="1" marL="914400" rtl="0" algn="l">
              <a:spcBef>
                <a:spcPts val="1000"/>
              </a:spcBef>
              <a:spcAft>
                <a:spcPts val="1000"/>
              </a:spcAft>
              <a:buSzPts val="1200"/>
              <a:buChar char="■"/>
            </a:pPr>
            <a:r>
              <a:rPr lang="en" sz="1200"/>
              <a:t>Best Evidence, great weight given when determining responsibility</a:t>
            </a:r>
            <a:endParaRPr sz="1200"/>
          </a:p>
        </p:txBody>
      </p:sp>
      <p:sp>
        <p:nvSpPr>
          <p:cNvPr id="432" name="Google Shape;432;p75"/>
          <p:cNvSpPr txBox="1"/>
          <p:nvPr/>
        </p:nvSpPr>
        <p:spPr>
          <a:xfrm>
            <a:off x="4572000" y="788975"/>
            <a:ext cx="4380600" cy="34434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001379"/>
              </a:buClr>
              <a:buSzPts val="1400"/>
              <a:buChar char="●"/>
            </a:pPr>
            <a:r>
              <a:rPr lang="en">
                <a:solidFill>
                  <a:srgbClr val="001379"/>
                </a:solidFill>
              </a:rPr>
              <a:t>Corroborating</a:t>
            </a:r>
            <a:endParaRPr>
              <a:solidFill>
                <a:srgbClr val="001379"/>
              </a:solidFill>
            </a:endParaRPr>
          </a:p>
          <a:p>
            <a:pPr indent="-311150" lvl="1" marL="914400" rtl="0" algn="l">
              <a:lnSpc>
                <a:spcPct val="115000"/>
              </a:lnSpc>
              <a:spcBef>
                <a:spcPts val="1000"/>
              </a:spcBef>
              <a:spcAft>
                <a:spcPts val="0"/>
              </a:spcAft>
              <a:buClr>
                <a:srgbClr val="001379"/>
              </a:buClr>
              <a:buSzPts val="1300"/>
              <a:buChar char="■"/>
            </a:pPr>
            <a:r>
              <a:rPr lang="en" sz="1300">
                <a:solidFill>
                  <a:srgbClr val="001379"/>
                </a:solidFill>
              </a:rPr>
              <a:t>Evidence that supports other evidence</a:t>
            </a:r>
            <a:endParaRPr sz="1300">
              <a:solidFill>
                <a:srgbClr val="001379"/>
              </a:solidFill>
            </a:endParaRPr>
          </a:p>
          <a:p>
            <a:pPr indent="-311150" lvl="2" marL="1371600" rtl="0" algn="l">
              <a:lnSpc>
                <a:spcPct val="115000"/>
              </a:lnSpc>
              <a:spcBef>
                <a:spcPts val="1000"/>
              </a:spcBef>
              <a:spcAft>
                <a:spcPts val="0"/>
              </a:spcAft>
              <a:buClr>
                <a:srgbClr val="001379"/>
              </a:buClr>
              <a:buSzPts val="1300"/>
              <a:buChar char="■"/>
            </a:pPr>
            <a:r>
              <a:rPr lang="en" sz="1300">
                <a:solidFill>
                  <a:srgbClr val="001379"/>
                </a:solidFill>
              </a:rPr>
              <a:t>There was a witness present during the incident and their statement supports either the complainant or respondent.</a:t>
            </a:r>
            <a:endParaRPr sz="1300">
              <a:solidFill>
                <a:srgbClr val="001379"/>
              </a:solidFill>
            </a:endParaRPr>
          </a:p>
          <a:p>
            <a:pPr indent="-311150" lvl="2" marL="1371600" rtl="0" algn="l">
              <a:lnSpc>
                <a:spcPct val="115000"/>
              </a:lnSpc>
              <a:spcBef>
                <a:spcPts val="1000"/>
              </a:spcBef>
              <a:spcAft>
                <a:spcPts val="0"/>
              </a:spcAft>
              <a:buClr>
                <a:srgbClr val="001379"/>
              </a:buClr>
              <a:buSzPts val="1300"/>
              <a:buChar char="■"/>
            </a:pPr>
            <a:r>
              <a:rPr lang="en" sz="1300">
                <a:solidFill>
                  <a:srgbClr val="001379"/>
                </a:solidFill>
              </a:rPr>
              <a:t>Emails / texts / photos / etc. that supports either the complainant or respondent.</a:t>
            </a:r>
            <a:endParaRPr sz="1300">
              <a:solidFill>
                <a:srgbClr val="001379"/>
              </a:solidFill>
            </a:endParaRPr>
          </a:p>
          <a:p>
            <a:pPr indent="-311150" lvl="1" marL="914400" rtl="0" algn="l">
              <a:lnSpc>
                <a:spcPct val="115000"/>
              </a:lnSpc>
              <a:spcBef>
                <a:spcPts val="1600"/>
              </a:spcBef>
              <a:spcAft>
                <a:spcPts val="0"/>
              </a:spcAft>
              <a:buClr>
                <a:srgbClr val="001379"/>
              </a:buClr>
              <a:buSzPts val="1300"/>
              <a:buChar char="■"/>
            </a:pPr>
            <a:r>
              <a:rPr lang="en" sz="1300">
                <a:solidFill>
                  <a:srgbClr val="001379"/>
                </a:solidFill>
              </a:rPr>
              <a:t>2nd best evidence, good weight given when determining responsibility</a:t>
            </a:r>
            <a:endParaRPr sz="13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76"/>
          <p:cNvSpPr txBox="1"/>
          <p:nvPr>
            <p:ph type="title"/>
          </p:nvPr>
        </p:nvSpPr>
        <p:spPr>
          <a:xfrm>
            <a:off x="3786825" y="2298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TYPES AND WEIGHT OF EVIDENCE</a:t>
            </a:r>
            <a:endParaRPr sz="2300"/>
          </a:p>
        </p:txBody>
      </p:sp>
      <p:sp>
        <p:nvSpPr>
          <p:cNvPr id="438" name="Google Shape;438;p76"/>
          <p:cNvSpPr txBox="1"/>
          <p:nvPr>
            <p:ph idx="1" type="body"/>
          </p:nvPr>
        </p:nvSpPr>
        <p:spPr>
          <a:xfrm>
            <a:off x="38425" y="802500"/>
            <a:ext cx="29268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Character</a:t>
            </a:r>
            <a:endParaRPr sz="1500"/>
          </a:p>
          <a:p>
            <a:pPr indent="-298450" lvl="1" marL="914400" rtl="0" algn="l">
              <a:spcBef>
                <a:spcPts val="1000"/>
              </a:spcBef>
              <a:spcAft>
                <a:spcPts val="0"/>
              </a:spcAft>
              <a:buSzPts val="1100"/>
              <a:buChar char="●"/>
            </a:pPr>
            <a:r>
              <a:rPr lang="en" sz="1100"/>
              <a:t>NOT useful</a:t>
            </a:r>
            <a:endParaRPr sz="1100"/>
          </a:p>
          <a:p>
            <a:pPr indent="-298450" lvl="2" marL="1371600" rtl="0" algn="l">
              <a:spcBef>
                <a:spcPts val="1000"/>
              </a:spcBef>
              <a:spcAft>
                <a:spcPts val="0"/>
              </a:spcAft>
              <a:buSzPts val="1100"/>
              <a:buChar char="■"/>
            </a:pPr>
            <a:r>
              <a:rPr lang="en" sz="1100"/>
              <a:t>He/she good person / bad apple</a:t>
            </a:r>
            <a:endParaRPr sz="1100"/>
          </a:p>
          <a:p>
            <a:pPr indent="-298450" lvl="2" marL="1371600" rtl="0" algn="l">
              <a:spcBef>
                <a:spcPts val="1000"/>
              </a:spcBef>
              <a:spcAft>
                <a:spcPts val="0"/>
              </a:spcAft>
              <a:buSzPts val="1100"/>
              <a:buChar char="■"/>
            </a:pPr>
            <a:r>
              <a:rPr lang="en" sz="1100"/>
              <a:t>Demeanor during interview / live-hearing</a:t>
            </a:r>
            <a:endParaRPr sz="1100"/>
          </a:p>
          <a:p>
            <a:pPr indent="-298450" lvl="2" marL="1371600" rtl="0" algn="l">
              <a:spcBef>
                <a:spcPts val="1000"/>
              </a:spcBef>
              <a:spcAft>
                <a:spcPts val="0"/>
              </a:spcAft>
              <a:buSzPts val="1100"/>
              <a:buChar char="■"/>
            </a:pPr>
            <a:r>
              <a:rPr lang="en" sz="1100"/>
              <a:t>He/she is creepy, so they definitely did it</a:t>
            </a:r>
            <a:endParaRPr sz="1100"/>
          </a:p>
          <a:p>
            <a:pPr indent="-298450" lvl="1" marL="914400" rtl="0" algn="l">
              <a:spcBef>
                <a:spcPts val="1000"/>
              </a:spcBef>
              <a:spcAft>
                <a:spcPts val="1000"/>
              </a:spcAft>
              <a:buSzPts val="1100"/>
              <a:buChar char="●"/>
            </a:pPr>
            <a:r>
              <a:rPr lang="en" sz="1100"/>
              <a:t>No weight given</a:t>
            </a:r>
            <a:endParaRPr sz="1100"/>
          </a:p>
        </p:txBody>
      </p:sp>
      <p:sp>
        <p:nvSpPr>
          <p:cNvPr id="439" name="Google Shape;439;p76"/>
          <p:cNvSpPr txBox="1"/>
          <p:nvPr/>
        </p:nvSpPr>
        <p:spPr>
          <a:xfrm>
            <a:off x="2965225" y="908650"/>
            <a:ext cx="6178800" cy="34722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Clr>
                <a:srgbClr val="001379"/>
              </a:buClr>
              <a:buSzPts val="1100"/>
              <a:buChar char="●"/>
            </a:pPr>
            <a:r>
              <a:rPr lang="en" sz="1100">
                <a:solidFill>
                  <a:srgbClr val="001379"/>
                </a:solidFill>
              </a:rPr>
              <a:t>Circumstantial </a:t>
            </a:r>
            <a:endParaRPr sz="1100">
              <a:solidFill>
                <a:srgbClr val="001379"/>
              </a:solidFill>
            </a:endParaRPr>
          </a:p>
          <a:p>
            <a:pPr indent="-292100" lvl="1" marL="914400" rtl="0" algn="l">
              <a:lnSpc>
                <a:spcPct val="115000"/>
              </a:lnSpc>
              <a:spcBef>
                <a:spcPts val="1000"/>
              </a:spcBef>
              <a:spcAft>
                <a:spcPts val="0"/>
              </a:spcAft>
              <a:buClr>
                <a:srgbClr val="001379"/>
              </a:buClr>
              <a:buSzPts val="1000"/>
              <a:buChar char="●"/>
            </a:pPr>
            <a:r>
              <a:rPr lang="en" sz="1000">
                <a:solidFill>
                  <a:srgbClr val="001379"/>
                </a:solidFill>
              </a:rPr>
              <a:t>Evidence can be used to INFER but not PROVE a conclusion. Opposite of Direct.</a:t>
            </a:r>
            <a:endParaRPr sz="1000">
              <a:solidFill>
                <a:srgbClr val="001379"/>
              </a:solidFill>
            </a:endParaRPr>
          </a:p>
          <a:p>
            <a:pPr indent="-292100" lvl="2" marL="1371600" rtl="0" algn="l">
              <a:lnSpc>
                <a:spcPct val="115000"/>
              </a:lnSpc>
              <a:spcBef>
                <a:spcPts val="1000"/>
              </a:spcBef>
              <a:spcAft>
                <a:spcPts val="0"/>
              </a:spcAft>
              <a:buClr>
                <a:srgbClr val="001379"/>
              </a:buClr>
              <a:buSzPts val="1000"/>
              <a:buChar char="■"/>
            </a:pPr>
            <a:r>
              <a:rPr lang="en" sz="1000">
                <a:solidFill>
                  <a:srgbClr val="001379"/>
                </a:solidFill>
              </a:rPr>
              <a:t>Alleged patterned evidence. I.e.,</a:t>
            </a:r>
            <a:endParaRPr sz="1000">
              <a:solidFill>
                <a:srgbClr val="001379"/>
              </a:solidFill>
            </a:endParaRPr>
          </a:p>
          <a:p>
            <a:pPr indent="-292100" lvl="3" marL="1828800" rtl="0" algn="l">
              <a:lnSpc>
                <a:spcPct val="115000"/>
              </a:lnSpc>
              <a:spcBef>
                <a:spcPts val="1000"/>
              </a:spcBef>
              <a:spcAft>
                <a:spcPts val="0"/>
              </a:spcAft>
              <a:buClr>
                <a:srgbClr val="001379"/>
              </a:buClr>
              <a:buSzPts val="1000"/>
              <a:buChar char="●"/>
            </a:pPr>
            <a:r>
              <a:rPr lang="en" sz="1000">
                <a:solidFill>
                  <a:srgbClr val="001379"/>
                </a:solidFill>
              </a:rPr>
              <a:t>The respondent has allegedly conducted the same behavior in the past.</a:t>
            </a:r>
            <a:endParaRPr sz="1000">
              <a:solidFill>
                <a:srgbClr val="001379"/>
              </a:solidFill>
            </a:endParaRPr>
          </a:p>
          <a:p>
            <a:pPr indent="-292100" lvl="2" marL="1371600" rtl="0" algn="l">
              <a:lnSpc>
                <a:spcPct val="115000"/>
              </a:lnSpc>
              <a:spcBef>
                <a:spcPts val="1000"/>
              </a:spcBef>
              <a:spcAft>
                <a:spcPts val="0"/>
              </a:spcAft>
              <a:buClr>
                <a:srgbClr val="001379"/>
              </a:buClr>
              <a:buSzPts val="1000"/>
              <a:buChar char="■"/>
            </a:pPr>
            <a:r>
              <a:rPr lang="en" sz="1000">
                <a:solidFill>
                  <a:srgbClr val="001379"/>
                </a:solidFill>
              </a:rPr>
              <a:t>Controversial</a:t>
            </a:r>
            <a:endParaRPr sz="1000">
              <a:solidFill>
                <a:srgbClr val="001379"/>
              </a:solidFill>
            </a:endParaRPr>
          </a:p>
          <a:p>
            <a:pPr indent="-292100" lvl="3" marL="1828800" rtl="0" algn="l">
              <a:lnSpc>
                <a:spcPct val="115000"/>
              </a:lnSpc>
              <a:spcBef>
                <a:spcPts val="1000"/>
              </a:spcBef>
              <a:spcAft>
                <a:spcPts val="0"/>
              </a:spcAft>
              <a:buClr>
                <a:srgbClr val="001379"/>
              </a:buClr>
              <a:buSzPts val="1000"/>
              <a:buChar char="●"/>
            </a:pPr>
            <a:r>
              <a:rPr lang="en" sz="1000">
                <a:solidFill>
                  <a:srgbClr val="001379"/>
                </a:solidFill>
              </a:rPr>
              <a:t>Just because an individual has done it in the past, does not prove they did the behavior this time</a:t>
            </a:r>
            <a:endParaRPr sz="1000">
              <a:solidFill>
                <a:srgbClr val="001379"/>
              </a:solidFill>
            </a:endParaRPr>
          </a:p>
          <a:p>
            <a:pPr indent="-292100" lvl="2" marL="1371600" rtl="0" algn="l">
              <a:lnSpc>
                <a:spcPct val="115000"/>
              </a:lnSpc>
              <a:spcBef>
                <a:spcPts val="1000"/>
              </a:spcBef>
              <a:spcAft>
                <a:spcPts val="0"/>
              </a:spcAft>
              <a:buClr>
                <a:srgbClr val="001379"/>
              </a:buClr>
              <a:buSzPts val="1000"/>
              <a:buChar char="■"/>
            </a:pPr>
            <a:r>
              <a:rPr lang="en" sz="1000">
                <a:solidFill>
                  <a:srgbClr val="001379"/>
                </a:solidFill>
              </a:rPr>
              <a:t>Hearsay,</a:t>
            </a:r>
            <a:endParaRPr sz="1000">
              <a:solidFill>
                <a:srgbClr val="001379"/>
              </a:solidFill>
            </a:endParaRPr>
          </a:p>
          <a:p>
            <a:pPr indent="-292100" lvl="3" marL="1828800" rtl="0" algn="l">
              <a:lnSpc>
                <a:spcPct val="115000"/>
              </a:lnSpc>
              <a:spcBef>
                <a:spcPts val="1000"/>
              </a:spcBef>
              <a:spcAft>
                <a:spcPts val="0"/>
              </a:spcAft>
              <a:buClr>
                <a:srgbClr val="001379"/>
              </a:buClr>
              <a:buSzPts val="1000"/>
              <a:buChar char="●"/>
            </a:pPr>
            <a:r>
              <a:rPr lang="en" sz="1000">
                <a:solidFill>
                  <a:srgbClr val="001379"/>
                </a:solidFill>
              </a:rPr>
              <a:t>She said he did this, he said he did not. (no corroborating evidence)</a:t>
            </a:r>
            <a:endParaRPr sz="1000">
              <a:solidFill>
                <a:srgbClr val="001379"/>
              </a:solidFill>
            </a:endParaRPr>
          </a:p>
          <a:p>
            <a:pPr indent="-292100" lvl="1" marL="914400" rtl="0" algn="l">
              <a:lnSpc>
                <a:spcPct val="115000"/>
              </a:lnSpc>
              <a:spcBef>
                <a:spcPts val="1000"/>
              </a:spcBef>
              <a:spcAft>
                <a:spcPts val="0"/>
              </a:spcAft>
              <a:buClr>
                <a:srgbClr val="001379"/>
              </a:buClr>
              <a:buSzPts val="1000"/>
              <a:buChar char="●"/>
            </a:pPr>
            <a:r>
              <a:rPr lang="en" sz="1000">
                <a:solidFill>
                  <a:srgbClr val="001379"/>
                </a:solidFill>
              </a:rPr>
              <a:t>In Title IX Grievance Procedure, determination are NOT to be made based on inference.</a:t>
            </a:r>
            <a:endParaRPr sz="1000">
              <a:solidFill>
                <a:srgbClr val="001379"/>
              </a:solidFill>
            </a:endParaRPr>
          </a:p>
          <a:p>
            <a:pPr indent="-292100" lvl="1" marL="914400" rtl="0" algn="l">
              <a:lnSpc>
                <a:spcPct val="115000"/>
              </a:lnSpc>
              <a:spcBef>
                <a:spcPts val="1600"/>
              </a:spcBef>
              <a:spcAft>
                <a:spcPts val="0"/>
              </a:spcAft>
              <a:buClr>
                <a:srgbClr val="001379"/>
              </a:buClr>
              <a:buSzPts val="1000"/>
              <a:buChar char="●"/>
            </a:pPr>
            <a:r>
              <a:rPr lang="en" sz="1000">
                <a:solidFill>
                  <a:srgbClr val="001379"/>
                </a:solidFill>
              </a:rPr>
              <a:t>No weight given</a:t>
            </a:r>
            <a:endParaRPr sz="1000">
              <a:solidFill>
                <a:srgbClr val="001379"/>
              </a:solidFill>
            </a:endParaRPr>
          </a:p>
          <a:p>
            <a:pPr indent="0" lvl="0" marL="0" rtl="0" algn="l">
              <a:spcBef>
                <a:spcPts val="1000"/>
              </a:spcBef>
              <a:spcAft>
                <a:spcPts val="0"/>
              </a:spcAft>
              <a:buNone/>
            </a:pPr>
            <a:r>
              <a:t/>
            </a:r>
            <a:endParaRPr sz="1300"/>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p77"/>
          <p:cNvSpPr txBox="1"/>
          <p:nvPr>
            <p:ph type="title"/>
          </p:nvPr>
        </p:nvSpPr>
        <p:spPr>
          <a:xfrm>
            <a:off x="38442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BEING IMPARTIAL</a:t>
            </a:r>
            <a:endParaRPr/>
          </a:p>
        </p:txBody>
      </p:sp>
      <p:sp>
        <p:nvSpPr>
          <p:cNvPr id="445" name="Google Shape;445;p77"/>
          <p:cNvSpPr txBox="1"/>
          <p:nvPr>
            <p:ph idx="1" type="body"/>
          </p:nvPr>
        </p:nvSpPr>
        <p:spPr>
          <a:xfrm>
            <a:off x="66950" y="668575"/>
            <a:ext cx="8765400" cy="3416400"/>
          </a:xfrm>
          <a:prstGeom prst="rect">
            <a:avLst/>
          </a:prstGeom>
        </p:spPr>
        <p:txBody>
          <a:bodyPr anchorCtr="0" anchor="t" bIns="91425" lIns="91425" spcFirstLastPara="1" rIns="91425" wrap="square" tIns="91425">
            <a:noAutofit/>
          </a:bodyPr>
          <a:lstStyle/>
          <a:p>
            <a:pPr indent="-292100" lvl="0" marL="457200" rtl="0" algn="l">
              <a:spcBef>
                <a:spcPts val="0"/>
              </a:spcBef>
              <a:spcAft>
                <a:spcPts val="0"/>
              </a:spcAft>
              <a:buSzPts val="1000"/>
              <a:buChar char="●"/>
            </a:pPr>
            <a:r>
              <a:rPr b="1" lang="en" sz="1000"/>
              <a:t>There can be no conflicts of interest. If there is a conflict of interest, then one can not be the Title IX Coordinator.</a:t>
            </a:r>
            <a:endParaRPr b="1" sz="1000"/>
          </a:p>
          <a:p>
            <a:pPr indent="-292100" lvl="0" marL="457200" rtl="0" algn="l">
              <a:spcBef>
                <a:spcPts val="1000"/>
              </a:spcBef>
              <a:spcAft>
                <a:spcPts val="0"/>
              </a:spcAft>
              <a:buSzPts val="1000"/>
              <a:buChar char="●"/>
            </a:pPr>
            <a:r>
              <a:rPr b="1" lang="en" sz="1000"/>
              <a:t>The Title IX Coordinator can not be for or against complainants or respondents generally or an individual </a:t>
            </a:r>
            <a:r>
              <a:rPr b="1" lang="en" sz="1000"/>
              <a:t>complainant</a:t>
            </a:r>
            <a:r>
              <a:rPr b="1" lang="en" sz="1000"/>
              <a:t> or respondent.</a:t>
            </a:r>
            <a:endParaRPr b="1" sz="1000"/>
          </a:p>
          <a:p>
            <a:pPr indent="-292100" lvl="0" marL="457200" rtl="0" algn="l">
              <a:spcBef>
                <a:spcPts val="1000"/>
              </a:spcBef>
              <a:spcAft>
                <a:spcPts val="0"/>
              </a:spcAft>
              <a:buSzPts val="1000"/>
              <a:buChar char="●"/>
            </a:pPr>
            <a:r>
              <a:rPr b="1" lang="en" sz="1000"/>
              <a:t>If a </a:t>
            </a:r>
            <a:r>
              <a:rPr b="1" lang="en" sz="1000"/>
              <a:t>complainant</a:t>
            </a:r>
            <a:r>
              <a:rPr b="1" lang="en" sz="1000"/>
              <a:t> is given an opportunity, then the respondent must be given the same opportunity and vice versa.</a:t>
            </a:r>
            <a:endParaRPr b="1" sz="1000"/>
          </a:p>
          <a:p>
            <a:pPr indent="-292100" lvl="0" marL="457200" rtl="0" algn="l">
              <a:spcBef>
                <a:spcPts val="1000"/>
              </a:spcBef>
              <a:spcAft>
                <a:spcPts val="0"/>
              </a:spcAft>
              <a:buSzPts val="1000"/>
              <a:buChar char="●"/>
            </a:pPr>
            <a:r>
              <a:rPr b="1" lang="en" sz="1000"/>
              <a:t>The Title IX Coordinator will avoid prejudgment of the facts at issue.</a:t>
            </a:r>
            <a:endParaRPr b="1" sz="1000"/>
          </a:p>
          <a:p>
            <a:pPr indent="-292100" lvl="0" marL="457200" rtl="0" algn="l">
              <a:spcBef>
                <a:spcPts val="1000"/>
              </a:spcBef>
              <a:spcAft>
                <a:spcPts val="0"/>
              </a:spcAft>
              <a:buSzPts val="1000"/>
              <a:buChar char="●"/>
            </a:pPr>
            <a:r>
              <a:rPr b="1" lang="en" sz="1000"/>
              <a:t>The Title IX Coordinator will treat all parties the same regardless of their status as a </a:t>
            </a:r>
            <a:r>
              <a:rPr b="1" lang="en" sz="1000"/>
              <a:t>compliant</a:t>
            </a:r>
            <a:r>
              <a:rPr b="1" lang="en" sz="1000"/>
              <a:t>, respondent, or witness.</a:t>
            </a:r>
            <a:endParaRPr b="1" sz="1000"/>
          </a:p>
          <a:p>
            <a:pPr indent="-292100" lvl="0" marL="457200" rtl="0" algn="l">
              <a:spcBef>
                <a:spcPts val="1000"/>
              </a:spcBef>
              <a:spcAft>
                <a:spcPts val="0"/>
              </a:spcAft>
              <a:buSzPts val="1000"/>
              <a:buChar char="●"/>
            </a:pPr>
            <a:r>
              <a:rPr b="1" lang="en" sz="1000"/>
              <a:t>The Title IX Coordinator must keep in mind that the respondent is not responsible for the alleged conduct until a determination regarding responsibility is made at the conclusion of the complaint process.</a:t>
            </a:r>
            <a:endParaRPr b="1" sz="1000"/>
          </a:p>
          <a:p>
            <a:pPr indent="-292100" lvl="0" marL="457200" rtl="0" algn="l">
              <a:spcBef>
                <a:spcPts val="1000"/>
              </a:spcBef>
              <a:spcAft>
                <a:spcPts val="0"/>
              </a:spcAft>
              <a:buSzPts val="1000"/>
              <a:buChar char="●"/>
            </a:pPr>
            <a:r>
              <a:rPr b="1" lang="en" sz="1000"/>
              <a:t>The Title IX Coordinator will be free of bias and avoid making decisions based on stereotypes.</a:t>
            </a:r>
            <a:endParaRPr b="1" sz="1000"/>
          </a:p>
          <a:p>
            <a:pPr indent="-292100" lvl="0" marL="457200" rtl="0" algn="l">
              <a:spcBef>
                <a:spcPts val="1000"/>
              </a:spcBef>
              <a:spcAft>
                <a:spcPts val="0"/>
              </a:spcAft>
              <a:buSzPts val="1000"/>
              <a:buChar char="●"/>
            </a:pPr>
            <a:r>
              <a:rPr b="1" lang="en" sz="1000"/>
              <a:t>Examples of biases and sex </a:t>
            </a:r>
            <a:r>
              <a:rPr b="1" lang="en" sz="1000"/>
              <a:t>stereotypes</a:t>
            </a:r>
            <a:r>
              <a:rPr b="1" lang="en" sz="1000"/>
              <a:t> to avoid:</a:t>
            </a:r>
            <a:endParaRPr b="1" sz="1000"/>
          </a:p>
          <a:p>
            <a:pPr indent="-292100" lvl="1" marL="914400" rtl="0" algn="l">
              <a:spcBef>
                <a:spcPts val="1000"/>
              </a:spcBef>
              <a:spcAft>
                <a:spcPts val="0"/>
              </a:spcAft>
              <a:buSzPts val="1000"/>
              <a:buChar char="●"/>
            </a:pPr>
            <a:r>
              <a:rPr b="1" lang="en" sz="1000"/>
              <a:t>The complainant is automatically right because they’re the victim.</a:t>
            </a:r>
            <a:endParaRPr b="1" sz="1000"/>
          </a:p>
          <a:p>
            <a:pPr indent="-292100" lvl="1" marL="914400" rtl="0" algn="l">
              <a:spcBef>
                <a:spcPts val="1000"/>
              </a:spcBef>
              <a:spcAft>
                <a:spcPts val="0"/>
              </a:spcAft>
              <a:buSzPts val="1000"/>
              <a:buChar char="●"/>
            </a:pPr>
            <a:r>
              <a:rPr b="1" lang="en" sz="1000"/>
              <a:t>Determination of responsibility will only be made at the END of the Grievance Procedure and must be based upon the preponderance of the evidence.</a:t>
            </a:r>
            <a:endParaRPr b="1" sz="1000"/>
          </a:p>
          <a:p>
            <a:pPr indent="-292100" lvl="1" marL="914400" rtl="0" algn="l">
              <a:spcBef>
                <a:spcPts val="1600"/>
              </a:spcBef>
              <a:spcAft>
                <a:spcPts val="1000"/>
              </a:spcAft>
              <a:buSzPts val="1000"/>
              <a:buChar char="●"/>
            </a:pPr>
            <a:r>
              <a:rPr b="1" lang="en" sz="1000"/>
              <a:t>Only men can sexually harass others</a:t>
            </a:r>
            <a:endParaRPr b="1" sz="100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78"/>
          <p:cNvSpPr txBox="1"/>
          <p:nvPr>
            <p:ph type="title"/>
          </p:nvPr>
        </p:nvSpPr>
        <p:spPr>
          <a:xfrm>
            <a:off x="3863325"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BURDEN OF PROOF</a:t>
            </a:r>
            <a:endParaRPr/>
          </a:p>
        </p:txBody>
      </p:sp>
      <p:sp>
        <p:nvSpPr>
          <p:cNvPr id="451" name="Google Shape;451;p78"/>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burden rests on WNC.</a:t>
            </a:r>
            <a:endParaRPr/>
          </a:p>
          <a:p>
            <a:pPr indent="-330200" lvl="1" marL="914400" rtl="0" algn="l">
              <a:spcBef>
                <a:spcPts val="1000"/>
              </a:spcBef>
              <a:spcAft>
                <a:spcPts val="0"/>
              </a:spcAft>
              <a:buSzPts val="1600"/>
              <a:buChar char="●"/>
            </a:pPr>
            <a:r>
              <a:rPr lang="en" sz="1600"/>
              <a:t>The Burden of proof and the burden of gathering evidence sufficient to reach a determination regarding responsibility on WNC and not on the reporting parties.</a:t>
            </a:r>
            <a:endParaRPr sz="1600"/>
          </a:p>
          <a:p>
            <a:pPr indent="-342900" lvl="0" marL="457200" rtl="0" algn="l">
              <a:spcBef>
                <a:spcPts val="1000"/>
              </a:spcBef>
              <a:spcAft>
                <a:spcPts val="0"/>
              </a:spcAft>
              <a:buSzPts val="1800"/>
              <a:buChar char="●"/>
            </a:pPr>
            <a:r>
              <a:rPr lang="en"/>
              <a:t>When making a determination, the evidentiary standard of Preponderance is to be used.</a:t>
            </a:r>
            <a:endParaRPr/>
          </a:p>
          <a:p>
            <a:pPr indent="-330200" lvl="1" marL="914400" rtl="0" algn="l">
              <a:spcBef>
                <a:spcPts val="1600"/>
              </a:spcBef>
              <a:spcAft>
                <a:spcPts val="1000"/>
              </a:spcAft>
              <a:buSzPts val="1600"/>
              <a:buChar char="●"/>
            </a:pPr>
            <a:r>
              <a:rPr lang="en" sz="1600"/>
              <a:t>Preponderance of the evidence means the evidence establishes that it is more likely than not that the prohibited conduct occurred (I.e., 50% plus a feather).</a:t>
            </a:r>
            <a:endParaRPr sz="1600"/>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5" name="Shape 455"/>
        <p:cNvGrpSpPr/>
        <p:nvPr/>
      </p:nvGrpSpPr>
      <p:grpSpPr>
        <a:xfrm>
          <a:off x="0" y="0"/>
          <a:ext cx="0" cy="0"/>
          <a:chOff x="0" y="0"/>
          <a:chExt cx="0" cy="0"/>
        </a:xfrm>
      </p:grpSpPr>
      <p:sp>
        <p:nvSpPr>
          <p:cNvPr id="456" name="Google Shape;456;p7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TITLE IX COORDINATOR</a:t>
            </a:r>
            <a:endParaRPr/>
          </a:p>
        </p:txBody>
      </p:sp>
      <p:sp>
        <p:nvSpPr>
          <p:cNvPr id="457" name="Google Shape;457;p7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UNDERSTANDING YOUR ROLE</a:t>
            </a:r>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80"/>
          <p:cNvSpPr txBox="1"/>
          <p:nvPr>
            <p:ph type="title"/>
          </p:nvPr>
        </p:nvSpPr>
        <p:spPr>
          <a:xfrm>
            <a:off x="38346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100"/>
              <a:t>TITLE IX </a:t>
            </a:r>
            <a:r>
              <a:rPr b="1" lang="en" sz="2100"/>
              <a:t>COORDINATORS</a:t>
            </a:r>
            <a:r>
              <a:rPr b="1" lang="en" sz="2100"/>
              <a:t> GRIEVANCE PROCESS RESPONSIBILITIES.</a:t>
            </a:r>
            <a:endParaRPr b="1" sz="2100"/>
          </a:p>
        </p:txBody>
      </p:sp>
      <p:sp>
        <p:nvSpPr>
          <p:cNvPr id="463" name="Google Shape;463;p80"/>
          <p:cNvSpPr txBox="1"/>
          <p:nvPr>
            <p:ph idx="1" type="body"/>
          </p:nvPr>
        </p:nvSpPr>
        <p:spPr>
          <a:xfrm>
            <a:off x="311700" y="815750"/>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Meet with the possible complainant</a:t>
            </a:r>
            <a:endParaRPr sz="1400"/>
          </a:p>
          <a:p>
            <a:pPr indent="-317500" lvl="1" marL="914400" rtl="0" algn="l">
              <a:spcBef>
                <a:spcPts val="1000"/>
              </a:spcBef>
              <a:spcAft>
                <a:spcPts val="0"/>
              </a:spcAft>
              <a:buSzPts val="1400"/>
              <a:buChar char="●"/>
            </a:pPr>
            <a:r>
              <a:rPr lang="en"/>
              <a:t>Provide procedural packet</a:t>
            </a:r>
            <a:endParaRPr/>
          </a:p>
          <a:p>
            <a:pPr indent="-317500" lvl="1" marL="914400" rtl="0" algn="l">
              <a:spcBef>
                <a:spcPts val="1000"/>
              </a:spcBef>
              <a:spcAft>
                <a:spcPts val="0"/>
              </a:spcAft>
              <a:buSzPts val="1400"/>
              <a:buChar char="●"/>
            </a:pPr>
            <a:r>
              <a:rPr lang="en"/>
              <a:t>Through an interactive discussion with the possible complainant determine the applicable supportive measures</a:t>
            </a:r>
            <a:endParaRPr/>
          </a:p>
          <a:p>
            <a:pPr indent="-317500" lvl="0" marL="457200" rtl="0" algn="l">
              <a:spcBef>
                <a:spcPts val="1000"/>
              </a:spcBef>
              <a:spcAft>
                <a:spcPts val="0"/>
              </a:spcAft>
              <a:buSzPts val="1400"/>
              <a:buChar char="●"/>
            </a:pPr>
            <a:r>
              <a:rPr lang="en" sz="1400"/>
              <a:t>At no time will questions be asked regarding information that is protected under a legally recognized privilege.</a:t>
            </a:r>
            <a:endParaRPr sz="1400"/>
          </a:p>
          <a:p>
            <a:pPr indent="-317500" lvl="1" marL="914400" rtl="0" algn="l">
              <a:spcBef>
                <a:spcPts val="1000"/>
              </a:spcBef>
              <a:spcAft>
                <a:spcPts val="0"/>
              </a:spcAft>
              <a:buSzPts val="1400"/>
              <a:buChar char="●"/>
            </a:pPr>
            <a:r>
              <a:rPr lang="en"/>
              <a:t>i.e., attorney client, doctor-patient, FERPA, HIPPA, etc.</a:t>
            </a:r>
            <a:endParaRPr/>
          </a:p>
          <a:p>
            <a:pPr indent="-317500" lvl="0" marL="457200" rtl="0" algn="l">
              <a:spcBef>
                <a:spcPts val="1000"/>
              </a:spcBef>
              <a:spcAft>
                <a:spcPts val="1000"/>
              </a:spcAft>
              <a:buSzPts val="1400"/>
              <a:buChar char="●"/>
            </a:pPr>
            <a:r>
              <a:rPr lang="en" sz="140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a:t>
            </a:r>
            <a:r>
              <a:rPr lang="en" sz="1400"/>
              <a:t>prior</a:t>
            </a:r>
            <a:r>
              <a:rPr lang="en" sz="1400"/>
              <a:t> sexual behavior with respect to the respondent and are offered to prove consent.</a:t>
            </a:r>
            <a:endParaRPr sz="1400"/>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sp>
        <p:nvSpPr>
          <p:cNvPr id="468" name="Google Shape;468;p81"/>
          <p:cNvSpPr txBox="1"/>
          <p:nvPr>
            <p:ph type="title"/>
          </p:nvPr>
        </p:nvSpPr>
        <p:spPr>
          <a:xfrm>
            <a:off x="3906000" y="573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900"/>
              <a:t>TITLE IX COORDINATOR’S GRIEVANCE PROCESS RESPONSIBILITIES CONTINUED.</a:t>
            </a:r>
            <a:endParaRPr b="1" sz="1900"/>
          </a:p>
        </p:txBody>
      </p:sp>
      <p:sp>
        <p:nvSpPr>
          <p:cNvPr id="469" name="Google Shape;469;p8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If ADA accommodation(s) are requested by the complainant during the interactive discussion with the Title IX Coordinator, then the Title IX Coordinator is responsible for providing the reasonable accommodation(s).</a:t>
            </a:r>
            <a:endParaRPr/>
          </a:p>
          <a:p>
            <a:pPr indent="-336550" lvl="1" marL="914400" rtl="0" algn="l">
              <a:spcBef>
                <a:spcPts val="1000"/>
              </a:spcBef>
              <a:spcAft>
                <a:spcPts val="0"/>
              </a:spcAft>
              <a:buSzPts val="1700"/>
              <a:buChar char="●"/>
            </a:pPr>
            <a:r>
              <a:rPr lang="en" sz="1700"/>
              <a:t> If technology is needed to meet the accommodation(s), then it is the responsibility of the </a:t>
            </a:r>
            <a:r>
              <a:rPr lang="en" sz="1700"/>
              <a:t>Title</a:t>
            </a:r>
            <a:r>
              <a:rPr lang="en" sz="1700"/>
              <a:t> IX Coordinator to coordinate with OTS to receive the equipment and applicable training.</a:t>
            </a:r>
            <a:endParaRPr sz="1700"/>
          </a:p>
          <a:p>
            <a:pPr indent="-342900" lvl="0" marL="457200" rtl="0" algn="l">
              <a:spcBef>
                <a:spcPts val="1000"/>
              </a:spcBef>
              <a:spcAft>
                <a:spcPts val="0"/>
              </a:spcAft>
              <a:buSzPts val="1800"/>
              <a:buChar char="●"/>
            </a:pPr>
            <a:r>
              <a:rPr lang="en"/>
              <a:t>Overdee the Grievance Process</a:t>
            </a:r>
            <a:endParaRPr/>
          </a:p>
          <a:p>
            <a:pPr indent="-317500" lvl="1" marL="914400" rtl="0" algn="l">
              <a:spcBef>
                <a:spcPts val="1600"/>
              </a:spcBef>
              <a:spcAft>
                <a:spcPts val="1000"/>
              </a:spcAft>
              <a:buSzPts val="1400"/>
              <a:buChar char="●"/>
            </a:pPr>
            <a:r>
              <a:rPr lang="en"/>
              <a:t> </a:t>
            </a:r>
            <a:r>
              <a:rPr lang="en" sz="1700"/>
              <a:t>Provide the Decision-Maker with the completed Investigative Report</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906000" y="47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t>PRONG 1</a:t>
            </a:r>
            <a:endParaRPr sz="1900"/>
          </a:p>
          <a:p>
            <a:pPr indent="0" lvl="0" marL="0" rtl="0" algn="ctr">
              <a:spcBef>
                <a:spcPts val="0"/>
              </a:spcBef>
              <a:spcAft>
                <a:spcPts val="0"/>
              </a:spcAft>
              <a:buNone/>
            </a:pPr>
            <a:r>
              <a:rPr lang="en" sz="1900"/>
              <a:t>QUID QUO PRO</a:t>
            </a:r>
            <a:endParaRPr sz="1900"/>
          </a:p>
        </p:txBody>
      </p:sp>
      <p:sp>
        <p:nvSpPr>
          <p:cNvPr id="92" name="Google Shape;92;p1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Conditioning provision of an aid, benefit, or service based on participation in </a:t>
            </a:r>
            <a:r>
              <a:rPr b="1" lang="en"/>
              <a:t>unwelcomed</a:t>
            </a:r>
            <a:r>
              <a:rPr b="1" lang="en"/>
              <a:t> conduct of a sexual nature.</a:t>
            </a:r>
            <a:endParaRPr b="1"/>
          </a:p>
          <a:p>
            <a:pPr indent="-330200" lvl="1" marL="914400" rtl="0" algn="l">
              <a:spcBef>
                <a:spcPts val="1000"/>
              </a:spcBef>
              <a:spcAft>
                <a:spcPts val="0"/>
              </a:spcAft>
              <a:buSzPts val="1600"/>
              <a:buChar char="■"/>
            </a:pPr>
            <a:r>
              <a:rPr lang="en" sz="1600"/>
              <a:t>Quid Quo Pro</a:t>
            </a:r>
            <a:endParaRPr sz="1600"/>
          </a:p>
          <a:p>
            <a:pPr indent="-330200" lvl="2" marL="1371600" rtl="0" algn="l">
              <a:spcBef>
                <a:spcPts val="1000"/>
              </a:spcBef>
              <a:spcAft>
                <a:spcPts val="0"/>
              </a:spcAft>
              <a:buSzPts val="1600"/>
              <a:buChar char="■"/>
            </a:pPr>
            <a:r>
              <a:rPr lang="en" sz="1600"/>
              <a:t>This for that</a:t>
            </a:r>
            <a:endParaRPr sz="1600"/>
          </a:p>
          <a:p>
            <a:pPr indent="-330200" lvl="1" marL="914400" rtl="0" algn="l">
              <a:spcBef>
                <a:spcPts val="1000"/>
              </a:spcBef>
              <a:spcAft>
                <a:spcPts val="0"/>
              </a:spcAft>
              <a:buSzPts val="1600"/>
              <a:buChar char="■"/>
            </a:pPr>
            <a:r>
              <a:rPr lang="en" sz="1600"/>
              <a:t>Mainly conducted by those in a position of authority.</a:t>
            </a:r>
            <a:endParaRPr sz="1600"/>
          </a:p>
          <a:p>
            <a:pPr indent="-330200" lvl="1" marL="914400" rtl="0" algn="l">
              <a:spcBef>
                <a:spcPts val="1600"/>
              </a:spcBef>
              <a:spcAft>
                <a:spcPts val="1000"/>
              </a:spcAft>
              <a:buSzPts val="1600"/>
              <a:buChar char="■"/>
            </a:pPr>
            <a:r>
              <a:rPr lang="en" sz="1600"/>
              <a:t>One incident is sufficient to initiate a Title IX Grievance Process</a:t>
            </a:r>
            <a:endParaRPr sz="1600"/>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82"/>
          <p:cNvSpPr txBox="1"/>
          <p:nvPr>
            <p:ph type="title"/>
          </p:nvPr>
        </p:nvSpPr>
        <p:spPr>
          <a:xfrm>
            <a:off x="3906000" y="576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900"/>
              <a:t>TITLE IX COORDINATOR’S GRIEVANCE PROCESS </a:t>
            </a:r>
            <a:r>
              <a:rPr b="1" lang="en" sz="1900"/>
              <a:t>RESPONSIBILITIES</a:t>
            </a:r>
            <a:r>
              <a:rPr b="1" lang="en" sz="1900"/>
              <a:t> CONTINUED.</a:t>
            </a:r>
            <a:endParaRPr b="1" sz="1900"/>
          </a:p>
        </p:txBody>
      </p:sp>
      <p:sp>
        <p:nvSpPr>
          <p:cNvPr id="475" name="Google Shape;475;p82"/>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The written determination of responsibility is considered final at the conclusion of the appeal process or when the date to file an appeal has expired.</a:t>
            </a:r>
            <a:endParaRPr sz="1700"/>
          </a:p>
          <a:p>
            <a:pPr indent="-336550" lvl="0" marL="457200" rtl="0" algn="l">
              <a:spcBef>
                <a:spcPts val="1000"/>
              </a:spcBef>
              <a:spcAft>
                <a:spcPts val="0"/>
              </a:spcAft>
              <a:buSzPts val="1700"/>
              <a:buChar char="●"/>
            </a:pPr>
            <a:r>
              <a:rPr lang="en" sz="1700"/>
              <a:t>Only when the written determination is finalized may the sanction or remedy be issued.</a:t>
            </a:r>
            <a:endParaRPr sz="1700"/>
          </a:p>
          <a:p>
            <a:pPr indent="-336550" lvl="0" marL="457200" rtl="0" algn="l">
              <a:spcBef>
                <a:spcPts val="1000"/>
              </a:spcBef>
              <a:spcAft>
                <a:spcPts val="0"/>
              </a:spcAft>
              <a:buSzPts val="1700"/>
              <a:buChar char="●"/>
            </a:pPr>
            <a:r>
              <a:rPr lang="en" sz="1700"/>
              <a:t>Supervise the issuing of the sanctions and/ or remedies</a:t>
            </a:r>
            <a:endParaRPr sz="1700"/>
          </a:p>
          <a:p>
            <a:pPr indent="-323850" lvl="1" marL="914400" rtl="0" algn="l">
              <a:spcBef>
                <a:spcPts val="1000"/>
              </a:spcBef>
              <a:spcAft>
                <a:spcPts val="0"/>
              </a:spcAft>
              <a:buSzPts val="1500"/>
              <a:buChar char="●"/>
            </a:pPr>
            <a:r>
              <a:rPr lang="en" sz="1500"/>
              <a:t>If applicable, ensures the sanctions have been issued by the appropriate department.</a:t>
            </a:r>
            <a:endParaRPr sz="1500"/>
          </a:p>
          <a:p>
            <a:pPr indent="-323850" lvl="1" marL="914400" rtl="0" algn="l">
              <a:spcBef>
                <a:spcPts val="1000"/>
              </a:spcBef>
              <a:spcAft>
                <a:spcPts val="0"/>
              </a:spcAft>
              <a:buSzPts val="1500"/>
              <a:buChar char="●"/>
            </a:pPr>
            <a:r>
              <a:rPr lang="en" sz="1500"/>
              <a:t>If applicable, through an interactive discussion with the actual </a:t>
            </a:r>
            <a:r>
              <a:rPr lang="en" sz="1500"/>
              <a:t>compliant</a:t>
            </a:r>
            <a:r>
              <a:rPr lang="en" sz="1500"/>
              <a:t> determine the remedies.</a:t>
            </a:r>
            <a:endParaRPr sz="1500"/>
          </a:p>
          <a:p>
            <a:pPr indent="-336550" lvl="0" marL="457200" rtl="0" algn="l">
              <a:spcBef>
                <a:spcPts val="1000"/>
              </a:spcBef>
              <a:spcAft>
                <a:spcPts val="1000"/>
              </a:spcAft>
              <a:buSzPts val="1700"/>
              <a:buChar char="●"/>
            </a:pPr>
            <a:r>
              <a:rPr lang="en" sz="1700"/>
              <a:t>After the sanctions and/or remedies, if any, are imposed the Grievance Process ends and the Title IX case is closed.</a:t>
            </a:r>
            <a:endParaRPr sz="1700"/>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83"/>
          <p:cNvSpPr txBox="1"/>
          <p:nvPr>
            <p:ph type="title"/>
          </p:nvPr>
        </p:nvSpPr>
        <p:spPr>
          <a:xfrm>
            <a:off x="39060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CONSENT</a:t>
            </a:r>
            <a:endParaRPr/>
          </a:p>
        </p:txBody>
      </p:sp>
      <p:sp>
        <p:nvSpPr>
          <p:cNvPr id="481" name="Google Shape;481;p83"/>
          <p:cNvSpPr txBox="1"/>
          <p:nvPr>
            <p:ph idx="1" type="body"/>
          </p:nvPr>
        </p:nvSpPr>
        <p:spPr>
          <a:xfrm>
            <a:off x="76525" y="729800"/>
            <a:ext cx="4495500" cy="3416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b="1" lang="en" sz="1200"/>
              <a:t>Conduct is unwelcome if it is done in the absence of consent.</a:t>
            </a:r>
            <a:endParaRPr b="1" sz="1200"/>
          </a:p>
          <a:p>
            <a:pPr indent="-304800" lvl="0" marL="457200" rtl="0" algn="l">
              <a:spcBef>
                <a:spcPts val="0"/>
              </a:spcBef>
              <a:spcAft>
                <a:spcPts val="0"/>
              </a:spcAft>
              <a:buSzPts val="1200"/>
              <a:buChar char="●"/>
            </a:pPr>
            <a:r>
              <a:rPr b="1" lang="en" sz="1200"/>
              <a:t>“Consent” means an affirmative, clear, unambiguous, knowing, informed, and voluntary agreement between all participants to engage in sexual activity.</a:t>
            </a:r>
            <a:endParaRPr b="1" sz="1200"/>
          </a:p>
          <a:p>
            <a:pPr indent="-304800" lvl="1" marL="914400" rtl="0" algn="l">
              <a:spcBef>
                <a:spcPts val="0"/>
              </a:spcBef>
              <a:spcAft>
                <a:spcPts val="0"/>
              </a:spcAft>
              <a:buSzPts val="1200"/>
              <a:buChar char="○"/>
            </a:pPr>
            <a:r>
              <a:rPr b="1" lang="en" sz="1200"/>
              <a:t>Consent is active, not passive. Silence or lack of resistance cannot be interpreted as consent.</a:t>
            </a:r>
            <a:endParaRPr b="1" sz="1200"/>
          </a:p>
          <a:p>
            <a:pPr indent="-304800" lvl="1" marL="914400" rtl="0" algn="l">
              <a:spcBef>
                <a:spcPts val="0"/>
              </a:spcBef>
              <a:spcAft>
                <a:spcPts val="0"/>
              </a:spcAft>
              <a:buSzPts val="1200"/>
              <a:buChar char="○"/>
            </a:pPr>
            <a:r>
              <a:rPr b="1" lang="en" sz="1200"/>
              <a:t>Seeking and having consent accepted is the responsibility of the person(s) initiating each specific sexual act regardless of whether the person initiating the act is under the influence of drugs and /or </a:t>
            </a:r>
            <a:r>
              <a:rPr b="1" lang="en" sz="1200"/>
              <a:t>alcohol</a:t>
            </a:r>
            <a:r>
              <a:rPr b="1" lang="en" sz="1200"/>
              <a:t>.</a:t>
            </a:r>
            <a:endParaRPr b="1" sz="1200"/>
          </a:p>
          <a:p>
            <a:pPr indent="-304800" lvl="1" marL="914400" rtl="0" algn="l">
              <a:spcBef>
                <a:spcPts val="0"/>
              </a:spcBef>
              <a:spcAft>
                <a:spcPts val="0"/>
              </a:spcAft>
              <a:buSzPts val="1200"/>
              <a:buChar char="○"/>
            </a:pPr>
            <a:r>
              <a:rPr b="1" lang="en" sz="1200"/>
              <a:t>The </a:t>
            </a:r>
            <a:r>
              <a:rPr b="1" lang="en" sz="1200"/>
              <a:t>existence</a:t>
            </a:r>
            <a:r>
              <a:rPr b="1" lang="en" sz="1200"/>
              <a:t> of a dating relationship or past sexual relations between the participants does not constitute consent to any other sexual act.</a:t>
            </a:r>
            <a:endParaRPr b="1" sz="1200"/>
          </a:p>
          <a:p>
            <a:pPr indent="0" lvl="0" marL="0" rtl="0" algn="l">
              <a:spcBef>
                <a:spcPts val="0"/>
              </a:spcBef>
              <a:spcAft>
                <a:spcPts val="0"/>
              </a:spcAft>
              <a:buNone/>
            </a:pPr>
            <a:r>
              <a:t/>
            </a:r>
            <a:endParaRPr b="1" sz="1600"/>
          </a:p>
        </p:txBody>
      </p:sp>
      <p:sp>
        <p:nvSpPr>
          <p:cNvPr id="482" name="Google Shape;482;p83"/>
          <p:cNvSpPr txBox="1"/>
          <p:nvPr/>
        </p:nvSpPr>
        <p:spPr>
          <a:xfrm>
            <a:off x="4014300" y="668575"/>
            <a:ext cx="5021400" cy="3730200"/>
          </a:xfrm>
          <a:prstGeom prst="rect">
            <a:avLst/>
          </a:prstGeom>
          <a:noFill/>
          <a:ln>
            <a:noFill/>
          </a:ln>
        </p:spPr>
        <p:txBody>
          <a:bodyPr anchorCtr="0" anchor="t" bIns="91425" lIns="91425" spcFirstLastPara="1" rIns="91425" wrap="square" tIns="91425">
            <a:noAutofit/>
          </a:bodyPr>
          <a:lstStyle/>
          <a:p>
            <a:pPr indent="-298450" lvl="1" marL="914400" rtl="0" algn="l">
              <a:lnSpc>
                <a:spcPct val="115000"/>
              </a:lnSpc>
              <a:spcBef>
                <a:spcPts val="1600"/>
              </a:spcBef>
              <a:spcAft>
                <a:spcPts val="0"/>
              </a:spcAft>
              <a:buClr>
                <a:srgbClr val="001379"/>
              </a:buClr>
              <a:buSzPts val="1100"/>
              <a:buChar char="○"/>
            </a:pPr>
            <a:r>
              <a:rPr b="1" lang="en" sz="1100">
                <a:solidFill>
                  <a:srgbClr val="001379"/>
                </a:solidFill>
              </a:rPr>
              <a:t>Affirmative consent must be ongoing throughout the sexual activity and may be withdrawn at any time. When consent is withdrawn or cannot be given, sexual activity must stop.</a:t>
            </a:r>
            <a:endParaRPr b="1" sz="1100">
              <a:solidFill>
                <a:srgbClr val="001379"/>
              </a:solidFill>
            </a:endParaRPr>
          </a:p>
          <a:p>
            <a:pPr indent="-298450" lvl="1" marL="914400" rtl="0" algn="l">
              <a:lnSpc>
                <a:spcPct val="115000"/>
              </a:lnSpc>
              <a:spcBef>
                <a:spcPts val="0"/>
              </a:spcBef>
              <a:spcAft>
                <a:spcPts val="0"/>
              </a:spcAft>
              <a:buClr>
                <a:srgbClr val="001379"/>
              </a:buClr>
              <a:buSzPts val="1100"/>
              <a:buChar char="○"/>
            </a:pPr>
            <a:r>
              <a:rPr b="1" lang="en" sz="1100">
                <a:solidFill>
                  <a:srgbClr val="001379"/>
                </a:solidFill>
              </a:rPr>
              <a:t>Consent cannot be given when it is the result of any coercion, intimidation, force, deception, or threat of harm.</a:t>
            </a:r>
            <a:endParaRPr b="1" sz="1100">
              <a:solidFill>
                <a:srgbClr val="001379"/>
              </a:solidFill>
            </a:endParaRPr>
          </a:p>
          <a:p>
            <a:pPr indent="-298450" lvl="1" marL="914400" rtl="0" algn="l">
              <a:lnSpc>
                <a:spcPct val="115000"/>
              </a:lnSpc>
              <a:spcBef>
                <a:spcPts val="0"/>
              </a:spcBef>
              <a:spcAft>
                <a:spcPts val="0"/>
              </a:spcAft>
              <a:buClr>
                <a:srgbClr val="001379"/>
              </a:buClr>
              <a:buSzPts val="1100"/>
              <a:buChar char="○"/>
            </a:pPr>
            <a:r>
              <a:rPr b="1" lang="en" sz="1100">
                <a:solidFill>
                  <a:srgbClr val="001379"/>
                </a:solidFill>
              </a:rPr>
              <a:t>Consent cannot be given when a person is incapacitated. Incapacitation occurs when an individual lacks the ability to fully, knowingly choose to participate in sexual activity. Incapacitation includes impairment due to drugs or alcohol (whether such use is voluntary or involuntary); inability to communicate due to a mental or physical condition; the lack of consciousness or being asleep; being involuntarily restrained; if any of the parties are under the age of 16; or if an individual otherwise cannot consent. </a:t>
            </a:r>
            <a:endParaRPr b="1" sz="1100">
              <a:solidFill>
                <a:srgbClr val="001379"/>
              </a:solidFill>
            </a:endParaRPr>
          </a:p>
          <a:p>
            <a:pPr indent="-298450" lvl="1" marL="914400" rtl="0" algn="l">
              <a:lnSpc>
                <a:spcPct val="115000"/>
              </a:lnSpc>
              <a:spcBef>
                <a:spcPts val="0"/>
              </a:spcBef>
              <a:spcAft>
                <a:spcPts val="0"/>
              </a:spcAft>
              <a:buClr>
                <a:srgbClr val="001379"/>
              </a:buClr>
              <a:buSzPts val="1100"/>
              <a:buChar char="○"/>
            </a:pPr>
            <a:r>
              <a:rPr b="1" lang="en" sz="1100">
                <a:solidFill>
                  <a:srgbClr val="001379"/>
                </a:solidFill>
              </a:rPr>
              <a:t>The definition of consent does not vary based upon a participant’s sex, sexual orientation, gender identity or gender expression.</a:t>
            </a:r>
            <a:endParaRPr b="1" sz="1100"/>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8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TITLE IX RESOURCES</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85"/>
          <p:cNvSpPr txBox="1"/>
          <p:nvPr>
            <p:ph idx="1" type="body"/>
          </p:nvPr>
        </p:nvSpPr>
        <p:spPr>
          <a:xfrm>
            <a:off x="329450" y="845775"/>
            <a:ext cx="8565900" cy="352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NSHE Policy - Title 4, Chapter 8, Section 13</a:t>
            </a:r>
            <a:endParaRPr b="1"/>
          </a:p>
          <a:p>
            <a:pPr indent="0" lvl="0" marL="0" rtl="0" algn="l">
              <a:lnSpc>
                <a:spcPct val="100000"/>
              </a:lnSpc>
              <a:spcBef>
                <a:spcPts val="800"/>
              </a:spcBef>
              <a:spcAft>
                <a:spcPts val="0"/>
              </a:spcAft>
              <a:buNone/>
            </a:pPr>
            <a:r>
              <a:rPr b="1" lang="en" sz="2000" u="sng">
                <a:solidFill>
                  <a:srgbClr val="5F5F5F"/>
                </a:solidFill>
                <a:latin typeface="Libre Franklin"/>
                <a:ea typeface="Libre Franklin"/>
                <a:cs typeface="Libre Franklin"/>
                <a:sym typeface="Libre Franklin"/>
                <a:hlinkClick r:id="rId3">
                  <a:extLst>
                    <a:ext uri="{A12FA001-AC4F-418D-AE19-62706E023703}">
                      <ahyp:hlinkClr val="tx"/>
                    </a:ext>
                  </a:extLst>
                </a:hlinkClick>
              </a:rPr>
              <a:t>https://nshe.nevada.edu/wp-content/uploads/file/BoardOfRegents/Handbook/title4//T4-CH08%20Student%20Recruitment%20and%20Retention%20Policy%20Equal%20Employment%20Opportunity%20Policy%20and%20Affirmative%20Action%20Program%20for%20NSHE.pdf</a:t>
            </a:r>
            <a:endParaRPr b="1"/>
          </a:p>
          <a:p>
            <a:pPr indent="0" lvl="0" marL="0" rtl="0" algn="l">
              <a:lnSpc>
                <a:spcPct val="100000"/>
              </a:lnSpc>
              <a:spcBef>
                <a:spcPts val="800"/>
              </a:spcBef>
              <a:spcAft>
                <a:spcPts val="0"/>
              </a:spcAft>
              <a:buNone/>
            </a:pPr>
            <a:r>
              <a:rPr b="1" lang="en"/>
              <a:t>Title IX Resources</a:t>
            </a:r>
            <a:endParaRPr b="1"/>
          </a:p>
          <a:p>
            <a:pPr indent="-342900" lvl="0" marL="342900" rtl="0" algn="l">
              <a:lnSpc>
                <a:spcPct val="100000"/>
              </a:lnSpc>
              <a:spcBef>
                <a:spcPts val="800"/>
              </a:spcBef>
              <a:spcAft>
                <a:spcPts val="0"/>
              </a:spcAft>
              <a:buClr>
                <a:srgbClr val="0679A3"/>
              </a:buClr>
              <a:buSzPts val="2000"/>
              <a:buFont typeface="Arial"/>
              <a:buNone/>
            </a:pPr>
            <a:r>
              <a:rPr b="1" lang="en" sz="2000" u="sng">
                <a:solidFill>
                  <a:srgbClr val="5F5F5F"/>
                </a:solidFill>
                <a:latin typeface="Libre Franklin"/>
                <a:ea typeface="Libre Franklin"/>
                <a:cs typeface="Libre Franklin"/>
                <a:sym typeface="Libre Franklin"/>
                <a:hlinkClick r:id="rId4">
                  <a:extLst>
                    <a:ext uri="{A12FA001-AC4F-418D-AE19-62706E023703}">
                      <ahyp:hlinkClr val="tx"/>
                    </a:ext>
                  </a:extLst>
                </a:hlinkClick>
              </a:rPr>
              <a:t>https://www2.ed.gov/policy/rights/guid/ocr/sex.html</a:t>
            </a:r>
            <a:r>
              <a:rPr b="1" lang="en" sz="2000">
                <a:solidFill>
                  <a:srgbClr val="0679A3"/>
                </a:solidFill>
                <a:latin typeface="Libre Franklin"/>
                <a:ea typeface="Libre Franklin"/>
                <a:cs typeface="Libre Franklin"/>
                <a:sym typeface="Libre Franklin"/>
              </a:rPr>
              <a:t> </a:t>
            </a:r>
            <a:endParaRPr b="1"/>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6" name="Shape 496"/>
        <p:cNvGrpSpPr/>
        <p:nvPr/>
      </p:nvGrpSpPr>
      <p:grpSpPr>
        <a:xfrm>
          <a:off x="0" y="0"/>
          <a:ext cx="0" cy="0"/>
          <a:chOff x="0" y="0"/>
          <a:chExt cx="0" cy="0"/>
        </a:xfrm>
      </p:grpSpPr>
      <p:sp>
        <p:nvSpPr>
          <p:cNvPr id="497" name="Google Shape;497;p86"/>
          <p:cNvSpPr txBox="1"/>
          <p:nvPr>
            <p:ph type="title"/>
          </p:nvPr>
        </p:nvSpPr>
        <p:spPr>
          <a:xfrm>
            <a:off x="3779100" y="21650"/>
            <a:ext cx="53649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3700">
                <a:solidFill>
                  <a:srgbClr val="001379"/>
                </a:solidFill>
              </a:rPr>
              <a:t>QUESTIONS</a:t>
            </a:r>
            <a:endParaRPr b="1" sz="3700">
              <a:solidFill>
                <a:srgbClr val="001379"/>
              </a:solidFill>
            </a:endParaRPr>
          </a:p>
        </p:txBody>
      </p:sp>
      <p:pic>
        <p:nvPicPr>
          <p:cNvPr descr="question%20mark.jpg" id="498" name="Google Shape;498;p86"/>
          <p:cNvPicPr preferRelativeResize="0"/>
          <p:nvPr/>
        </p:nvPicPr>
        <p:blipFill rotWithShape="1">
          <a:blip r:embed="rId3">
            <a:alphaModFix/>
          </a:blip>
          <a:srcRect b="0" l="0" r="0" t="0"/>
          <a:stretch/>
        </p:blipFill>
        <p:spPr>
          <a:xfrm>
            <a:off x="2310625" y="863450"/>
            <a:ext cx="4624200" cy="3689400"/>
          </a:xfrm>
          <a:prstGeom prst="rect">
            <a:avLst/>
          </a:prstGeom>
          <a:noFill/>
          <a:ln>
            <a:noFill/>
          </a:ln>
        </p:spPr>
      </p:pic>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2" name="Shape 502"/>
        <p:cNvGrpSpPr/>
        <p:nvPr/>
      </p:nvGrpSpPr>
      <p:grpSpPr>
        <a:xfrm>
          <a:off x="0" y="0"/>
          <a:ext cx="0" cy="0"/>
          <a:chOff x="0" y="0"/>
          <a:chExt cx="0" cy="0"/>
        </a:xfrm>
      </p:grpSpPr>
      <p:sp>
        <p:nvSpPr>
          <p:cNvPr id="503" name="Google Shape;503;p87"/>
          <p:cNvSpPr txBox="1"/>
          <p:nvPr>
            <p:ph type="title"/>
          </p:nvPr>
        </p:nvSpPr>
        <p:spPr>
          <a:xfrm>
            <a:off x="66975" y="823175"/>
            <a:ext cx="8895300" cy="1338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001379"/>
                </a:solidFill>
              </a:rPr>
              <a:t>Title IX Compliance Coordinator - Mark Ghan</a:t>
            </a:r>
            <a:endParaRPr>
              <a:solidFill>
                <a:srgbClr val="001379"/>
              </a:solidFill>
            </a:endParaRPr>
          </a:p>
        </p:txBody>
      </p:sp>
      <p:graphicFrame>
        <p:nvGraphicFramePr>
          <p:cNvPr id="504" name="Google Shape;504;p87"/>
          <p:cNvGraphicFramePr/>
          <p:nvPr/>
        </p:nvGraphicFramePr>
        <p:xfrm>
          <a:off x="1777463" y="2460175"/>
          <a:ext cx="3000000" cy="3000000"/>
        </p:xfrm>
        <a:graphic>
          <a:graphicData uri="http://schemas.openxmlformats.org/drawingml/2006/table">
            <a:tbl>
              <a:tblPr>
                <a:noFill/>
                <a:tableStyleId>{B45085A8-1ABA-445F-8130-DD14CB7EAC99}</a:tableStyleId>
              </a:tblPr>
              <a:tblGrid>
                <a:gridCol w="737650"/>
                <a:gridCol w="4851425"/>
              </a:tblGrid>
              <a:tr h="381000">
                <a:tc>
                  <a:txBody>
                    <a:bodyPr/>
                    <a:lstStyle/>
                    <a:p>
                      <a:pPr indent="0" lvl="0" marL="0" rtl="0" algn="l">
                        <a:spcBef>
                          <a:spcPts val="0"/>
                        </a:spcBef>
                        <a:spcAft>
                          <a:spcPts val="0"/>
                        </a:spcAft>
                        <a:buNone/>
                      </a:pPr>
                      <a:r>
                        <a:rPr lang="en">
                          <a:solidFill>
                            <a:srgbClr val="001379"/>
                          </a:solidFill>
                        </a:rPr>
                        <a:t>Title </a:t>
                      </a:r>
                      <a:endParaRPr>
                        <a:solidFill>
                          <a:srgbClr val="001379"/>
                        </a:solidFill>
                      </a:endParaRPr>
                    </a:p>
                  </a:txBody>
                  <a:tcPr marT="91425" marB="91425" marR="91425" marL="91425"/>
                </a:tc>
                <a:tc>
                  <a:txBody>
                    <a:bodyPr/>
                    <a:lstStyle/>
                    <a:p>
                      <a:pPr indent="0" lvl="0" marL="0" rtl="0" algn="l">
                        <a:spcBef>
                          <a:spcPts val="0"/>
                        </a:spcBef>
                        <a:spcAft>
                          <a:spcPts val="0"/>
                        </a:spcAft>
                        <a:buNone/>
                      </a:pPr>
                      <a:r>
                        <a:rPr lang="en">
                          <a:solidFill>
                            <a:srgbClr val="001379"/>
                          </a:solidFill>
                        </a:rPr>
                        <a:t>Vice President of Special Projects and General Counsel</a:t>
                      </a:r>
                      <a:endParaRPr>
                        <a:solidFill>
                          <a:srgbClr val="001379"/>
                        </a:solidFill>
                      </a:endParaRPr>
                    </a:p>
                  </a:txBody>
                  <a:tcPr marT="91425" marB="91425" marR="91425" marL="91425"/>
                </a:tc>
              </a:tr>
              <a:tr h="381000">
                <a:tc>
                  <a:txBody>
                    <a:bodyPr/>
                    <a:lstStyle/>
                    <a:p>
                      <a:pPr indent="0" lvl="0" marL="0" rtl="0" algn="l">
                        <a:spcBef>
                          <a:spcPts val="0"/>
                        </a:spcBef>
                        <a:spcAft>
                          <a:spcPts val="0"/>
                        </a:spcAft>
                        <a:buNone/>
                      </a:pPr>
                      <a:r>
                        <a:rPr lang="en">
                          <a:solidFill>
                            <a:srgbClr val="001379"/>
                          </a:solidFill>
                        </a:rPr>
                        <a:t>Email</a:t>
                      </a:r>
                      <a:endParaRPr>
                        <a:solidFill>
                          <a:srgbClr val="001379"/>
                        </a:solidFill>
                      </a:endParaRPr>
                    </a:p>
                  </a:txBody>
                  <a:tcPr marT="91425" marB="91425" marR="91425" marL="91425"/>
                </a:tc>
                <a:tc>
                  <a:txBody>
                    <a:bodyPr/>
                    <a:lstStyle/>
                    <a:p>
                      <a:pPr indent="0" lvl="0" marL="0" rtl="0" algn="l">
                        <a:spcBef>
                          <a:spcPts val="0"/>
                        </a:spcBef>
                        <a:spcAft>
                          <a:spcPts val="0"/>
                        </a:spcAft>
                        <a:buNone/>
                      </a:pPr>
                      <a:r>
                        <a:rPr lang="en" u="sng">
                          <a:solidFill>
                            <a:srgbClr val="001379"/>
                          </a:solidFill>
                          <a:hlinkClick r:id="rId3">
                            <a:extLst>
                              <a:ext uri="{A12FA001-AC4F-418D-AE19-62706E023703}">
                                <ahyp:hlinkClr val="tx"/>
                              </a:ext>
                            </a:extLst>
                          </a:hlinkClick>
                        </a:rPr>
                        <a:t>mark.ghan@wnc.edu</a:t>
                      </a:r>
                      <a:r>
                        <a:rPr lang="en">
                          <a:solidFill>
                            <a:srgbClr val="001379"/>
                          </a:solidFill>
                        </a:rPr>
                        <a:t> </a:t>
                      </a:r>
                      <a:endParaRPr>
                        <a:solidFill>
                          <a:srgbClr val="001379"/>
                        </a:solidFill>
                      </a:endParaRPr>
                    </a:p>
                  </a:txBody>
                  <a:tcPr marT="91425" marB="91425" marR="91425" marL="91425"/>
                </a:tc>
              </a:tr>
              <a:tr h="381000">
                <a:tc>
                  <a:txBody>
                    <a:bodyPr/>
                    <a:lstStyle/>
                    <a:p>
                      <a:pPr indent="0" lvl="0" marL="0" rtl="0" algn="l">
                        <a:spcBef>
                          <a:spcPts val="0"/>
                        </a:spcBef>
                        <a:spcAft>
                          <a:spcPts val="0"/>
                        </a:spcAft>
                        <a:buNone/>
                      </a:pPr>
                      <a:r>
                        <a:rPr lang="en">
                          <a:solidFill>
                            <a:srgbClr val="001379"/>
                          </a:solidFill>
                        </a:rPr>
                        <a:t>Phone</a:t>
                      </a:r>
                      <a:endParaRPr>
                        <a:solidFill>
                          <a:srgbClr val="001379"/>
                        </a:solidFill>
                      </a:endParaRPr>
                    </a:p>
                  </a:txBody>
                  <a:tcPr marT="91425" marB="91425" marR="91425" marL="91425"/>
                </a:tc>
                <a:tc>
                  <a:txBody>
                    <a:bodyPr/>
                    <a:lstStyle/>
                    <a:p>
                      <a:pPr indent="0" lvl="0" marL="0" rtl="0" algn="l">
                        <a:spcBef>
                          <a:spcPts val="0"/>
                        </a:spcBef>
                        <a:spcAft>
                          <a:spcPts val="0"/>
                        </a:spcAft>
                        <a:buNone/>
                      </a:pPr>
                      <a:r>
                        <a:rPr lang="en">
                          <a:solidFill>
                            <a:srgbClr val="001379"/>
                          </a:solidFill>
                        </a:rPr>
                        <a:t>775-445-3219 </a:t>
                      </a:r>
                      <a:endParaRPr>
                        <a:solidFill>
                          <a:srgbClr val="001379"/>
                        </a:solidFill>
                      </a:endParaRPr>
                    </a:p>
                  </a:txBody>
                  <a:tcPr marT="91425" marB="91425" marR="91425" marL="91425"/>
                </a:tc>
              </a:tr>
              <a:tr h="381000">
                <a:tc>
                  <a:txBody>
                    <a:bodyPr/>
                    <a:lstStyle/>
                    <a:p>
                      <a:pPr indent="0" lvl="0" marL="0" rtl="0" algn="l">
                        <a:spcBef>
                          <a:spcPts val="0"/>
                        </a:spcBef>
                        <a:spcAft>
                          <a:spcPts val="0"/>
                        </a:spcAft>
                        <a:buNone/>
                      </a:pPr>
                      <a:r>
                        <a:rPr lang="en">
                          <a:solidFill>
                            <a:srgbClr val="001379"/>
                          </a:solidFill>
                        </a:rPr>
                        <a:t>Office</a:t>
                      </a:r>
                      <a:endParaRPr>
                        <a:solidFill>
                          <a:srgbClr val="001379"/>
                        </a:solidFill>
                      </a:endParaRPr>
                    </a:p>
                  </a:txBody>
                  <a:tcPr marT="91425" marB="91425" marR="91425" marL="91425"/>
                </a:tc>
                <a:tc>
                  <a:txBody>
                    <a:bodyPr/>
                    <a:lstStyle/>
                    <a:p>
                      <a:pPr indent="0" lvl="0" marL="0" rtl="0" algn="l">
                        <a:spcBef>
                          <a:spcPts val="0"/>
                        </a:spcBef>
                        <a:spcAft>
                          <a:spcPts val="0"/>
                        </a:spcAft>
                        <a:buNone/>
                      </a:pPr>
                      <a:r>
                        <a:rPr lang="en" sz="1600" u="sng">
                          <a:solidFill>
                            <a:srgbClr val="001379"/>
                          </a:solidFill>
                          <a:hlinkClick r:id="rId4">
                            <a:extLst>
                              <a:ext uri="{A12FA001-AC4F-418D-AE19-62706E023703}">
                                <ahyp:hlinkClr val="tx"/>
                              </a:ext>
                            </a:extLst>
                          </a:hlinkClick>
                        </a:rPr>
                        <a:t>Carson City</a:t>
                      </a:r>
                      <a:r>
                        <a:rPr lang="en" sz="1600">
                          <a:solidFill>
                            <a:srgbClr val="001379"/>
                          </a:solidFill>
                        </a:rPr>
                        <a:t>  </a:t>
                      </a:r>
                      <a:r>
                        <a:rPr lang="en" sz="1600" u="sng">
                          <a:solidFill>
                            <a:srgbClr val="001379"/>
                          </a:solidFill>
                          <a:hlinkClick r:id="rId5">
                            <a:extLst>
                              <a:ext uri="{A12FA001-AC4F-418D-AE19-62706E023703}">
                                <ahyp:hlinkClr val="tx"/>
                              </a:ext>
                            </a:extLst>
                          </a:hlinkClick>
                        </a:rPr>
                        <a:t>Bristlecone Building</a:t>
                      </a:r>
                      <a:r>
                        <a:rPr lang="en" sz="1600">
                          <a:solidFill>
                            <a:srgbClr val="001379"/>
                          </a:solidFill>
                        </a:rPr>
                        <a:t>  Room 143</a:t>
                      </a:r>
                      <a:r>
                        <a:rPr lang="en">
                          <a:solidFill>
                            <a:srgbClr val="001379"/>
                          </a:solidFill>
                        </a:rPr>
                        <a:t> </a:t>
                      </a:r>
                      <a:endParaRPr>
                        <a:solidFill>
                          <a:srgbClr val="001379"/>
                        </a:solidFill>
                      </a:endParaRPr>
                    </a:p>
                  </a:txBody>
                  <a:tcPr marT="91425" marB="91425" marR="91425" marL="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906000" y="669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t>PRONG 2</a:t>
            </a:r>
            <a:endParaRPr sz="1800"/>
          </a:p>
          <a:p>
            <a:pPr indent="0" lvl="0" marL="0" rtl="0" algn="ctr">
              <a:spcBef>
                <a:spcPts val="0"/>
              </a:spcBef>
              <a:spcAft>
                <a:spcPts val="0"/>
              </a:spcAft>
              <a:buNone/>
            </a:pPr>
            <a:r>
              <a:rPr lang="en" sz="1800"/>
              <a:t>HOSTILE ENVIRONMENT</a:t>
            </a:r>
            <a:endParaRPr sz="1800"/>
          </a:p>
        </p:txBody>
      </p:sp>
      <p:sp>
        <p:nvSpPr>
          <p:cNvPr id="98" name="Google Shape;98;p2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b="1" lang="en" sz="1700"/>
              <a:t>Unwelcomed sexual conduct that is severe, pervasive, and objectively offensive.</a:t>
            </a:r>
            <a:endParaRPr b="1" sz="1700"/>
          </a:p>
          <a:p>
            <a:pPr indent="-336550" lvl="0" marL="457200" rtl="0" algn="l">
              <a:spcBef>
                <a:spcPts val="1000"/>
              </a:spcBef>
              <a:spcAft>
                <a:spcPts val="0"/>
              </a:spcAft>
              <a:buSzPts val="1700"/>
              <a:buChar char="■"/>
            </a:pPr>
            <a:r>
              <a:rPr b="1" lang="en" sz="1700"/>
              <a:t>Behavior includes the subtypes of sexual harassment (Third Party, Sexual Favoritism, Sex-Based)</a:t>
            </a:r>
            <a:endParaRPr b="1" sz="1700"/>
          </a:p>
          <a:p>
            <a:pPr indent="-336550" lvl="0" marL="457200" rtl="0" algn="l">
              <a:spcBef>
                <a:spcPts val="1000"/>
              </a:spcBef>
              <a:spcAft>
                <a:spcPts val="0"/>
              </a:spcAft>
              <a:buSzPts val="1700"/>
              <a:buChar char="■"/>
            </a:pPr>
            <a:r>
              <a:rPr b="1" lang="en" sz="1700"/>
              <a:t>The conduct effectively denies equal access and must occur within the context of an educational program or activity.</a:t>
            </a:r>
            <a:endParaRPr b="1" sz="1700"/>
          </a:p>
          <a:p>
            <a:pPr indent="-336550" lvl="0" marL="457200" rtl="0" algn="l">
              <a:spcBef>
                <a:spcPts val="1000"/>
              </a:spcBef>
              <a:spcAft>
                <a:spcPts val="0"/>
              </a:spcAft>
              <a:buSzPts val="1700"/>
              <a:buChar char="■"/>
            </a:pPr>
            <a:r>
              <a:rPr b="1" lang="en" sz="1700"/>
              <a:t>Determined by a reasonable person standard (standing in the shoes of the complainant)</a:t>
            </a:r>
            <a:endParaRPr b="1" sz="1700"/>
          </a:p>
          <a:p>
            <a:pPr indent="-336550" lvl="0" marL="457200" rtl="0" algn="l">
              <a:spcBef>
                <a:spcPts val="1000"/>
              </a:spcBef>
              <a:spcAft>
                <a:spcPts val="1000"/>
              </a:spcAft>
              <a:buSzPts val="1700"/>
              <a:buChar char="■"/>
            </a:pPr>
            <a:r>
              <a:rPr b="1" lang="en" sz="1700"/>
              <a:t>This Behavior is so frequent or serious that it effectively denies a person equal access to the educational program or activity.</a:t>
            </a:r>
            <a:endParaRPr b="1" sz="1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82947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000"/>
              <a:t>PRONG 3.</a:t>
            </a:r>
            <a:endParaRPr sz="2000"/>
          </a:p>
          <a:p>
            <a:pPr indent="0" lvl="0" marL="0" rtl="0" algn="ctr">
              <a:spcBef>
                <a:spcPts val="0"/>
              </a:spcBef>
              <a:spcAft>
                <a:spcPts val="0"/>
              </a:spcAft>
              <a:buNone/>
            </a:pPr>
            <a:r>
              <a:rPr lang="en" sz="2000"/>
              <a:t>SEXUAL ASSAULT</a:t>
            </a:r>
            <a:endParaRPr sz="2000"/>
          </a:p>
        </p:txBody>
      </p:sp>
      <p:sp>
        <p:nvSpPr>
          <p:cNvPr id="104" name="Google Shape;104;p21"/>
          <p:cNvSpPr txBox="1"/>
          <p:nvPr>
            <p:ph idx="1" type="body"/>
          </p:nvPr>
        </p:nvSpPr>
        <p:spPr>
          <a:xfrm>
            <a:off x="311700" y="825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Sexual Assault - a forcible or non-forcible sex offense including rape, attempted rape, sodomy, fondling, statutory rape.</a:t>
            </a:r>
            <a:endParaRPr b="1"/>
          </a:p>
          <a:p>
            <a:pPr indent="-342900" lvl="0" marL="457200" rtl="0" algn="l">
              <a:spcBef>
                <a:spcPts val="1000"/>
              </a:spcBef>
              <a:spcAft>
                <a:spcPts val="0"/>
              </a:spcAft>
              <a:buSzPts val="1800"/>
              <a:buChar char="■"/>
            </a:pPr>
            <a:r>
              <a:rPr b="1" lang="en"/>
              <a:t>Dating Violence - violence by a person who is or has been in a romantic or intimate relationship.</a:t>
            </a:r>
            <a:endParaRPr b="1"/>
          </a:p>
          <a:p>
            <a:pPr indent="-342900" lvl="0" marL="457200" rtl="0" algn="l">
              <a:spcBef>
                <a:spcPts val="1000"/>
              </a:spcBef>
              <a:spcAft>
                <a:spcPts val="0"/>
              </a:spcAft>
              <a:buSzPts val="1800"/>
              <a:buChar char="■"/>
            </a:pPr>
            <a:r>
              <a:rPr b="1" lang="en"/>
              <a:t>Domestic Violence - violence by a former or current spouse, intimate partner, co-parent, live in partner, youth, or categories under other state law.</a:t>
            </a:r>
            <a:endParaRPr b="1"/>
          </a:p>
          <a:p>
            <a:pPr indent="-342900" lvl="0" marL="457200" rtl="0" algn="l">
              <a:spcBef>
                <a:spcPts val="1000"/>
              </a:spcBef>
              <a:spcAft>
                <a:spcPts val="0"/>
              </a:spcAft>
              <a:buSzPts val="1800"/>
              <a:buChar char="■"/>
            </a:pPr>
            <a:r>
              <a:rPr b="1" lang="en"/>
              <a:t>Stalking - fear of own safety, or </a:t>
            </a:r>
            <a:r>
              <a:rPr b="1" lang="en"/>
              <a:t>safety</a:t>
            </a:r>
            <a:r>
              <a:rPr b="1" lang="en"/>
              <a:t> of another, or to suffer substantial emotional stress.</a:t>
            </a:r>
            <a:endParaRPr b="1"/>
          </a:p>
          <a:p>
            <a:pPr indent="-342900" lvl="0" marL="457200" rtl="0" algn="l">
              <a:spcBef>
                <a:spcPts val="1000"/>
              </a:spcBef>
              <a:spcAft>
                <a:spcPts val="1000"/>
              </a:spcAft>
              <a:buSzPts val="1800"/>
              <a:buChar char="■"/>
            </a:pPr>
            <a:r>
              <a:rPr b="1" lang="en"/>
              <a:t>One incident is sufficient to initiate a Title IX Grievance Process</a:t>
            </a:r>
            <a:endParaRPr b="1"/>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