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59" r:id="rId6"/>
    <p:sldId id="261" r:id="rId7"/>
    <p:sldId id="266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45453-7B4E-429B-8667-86FED04F890A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BD16E-81B2-4825-8180-6B1CB8AC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68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Perceivable:</a:t>
            </a:r>
            <a:r>
              <a:rPr lang="en-US" baseline="0" dirty="0" smtClean="0"/>
              <a:t> </a:t>
            </a:r>
            <a:r>
              <a:rPr lang="en-US" dirty="0" smtClean="0"/>
              <a:t>Available to the senses (vision and hearing primarily) either through the browser or through assistive technologies (e.g. screen readers, screen enlargers, etc.)</a:t>
            </a:r>
          </a:p>
          <a:p>
            <a:r>
              <a:rPr lang="en-US" dirty="0" smtClean="0"/>
              <a:t>Operable: Users can interact with all controls and interactive elements using either the mouse, keyboard, or an assistive device.</a:t>
            </a:r>
          </a:p>
          <a:p>
            <a:r>
              <a:rPr lang="en-US" dirty="0" smtClean="0"/>
              <a:t>Understandable: Content is clear and limits confusion and ambiguity.</a:t>
            </a:r>
          </a:p>
          <a:p>
            <a:r>
              <a:rPr lang="en-US" dirty="0" smtClean="0"/>
              <a:t>Robust:</a:t>
            </a:r>
            <a:r>
              <a:rPr lang="en-US" baseline="0" dirty="0" smtClean="0"/>
              <a:t> </a:t>
            </a:r>
            <a:r>
              <a:rPr lang="en-US" dirty="0" smtClean="0"/>
              <a:t>A wide range of technologies (including old and new user agents and assistive technologies) can access the content.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BD16E-81B2-4825-8180-6B1CB8ACA2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025F-EFD8-4420-A6C6-45ED7F83BAE5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C790-AC73-4961-9CEE-353AFB634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7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025F-EFD8-4420-A6C6-45ED7F83BAE5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C790-AC73-4961-9CEE-353AFB634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3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025F-EFD8-4420-A6C6-45ED7F83BAE5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C790-AC73-4961-9CEE-353AFB634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83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025F-EFD8-4420-A6C6-45ED7F83BAE5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C790-AC73-4961-9CEE-353AFB634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2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025F-EFD8-4420-A6C6-45ED7F83BAE5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C790-AC73-4961-9CEE-353AFB634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39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025F-EFD8-4420-A6C6-45ED7F83BAE5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C790-AC73-4961-9CEE-353AFB634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025F-EFD8-4420-A6C6-45ED7F83BAE5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C790-AC73-4961-9CEE-353AFB634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8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025F-EFD8-4420-A6C6-45ED7F83BAE5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C790-AC73-4961-9CEE-353AFB634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1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025F-EFD8-4420-A6C6-45ED7F83BAE5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C790-AC73-4961-9CEE-353AFB634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7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025F-EFD8-4420-A6C6-45ED7F83BAE5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C790-AC73-4961-9CEE-353AFB634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025F-EFD8-4420-A6C6-45ED7F83BAE5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C790-AC73-4961-9CEE-353AFB634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7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6025F-EFD8-4420-A6C6-45ED7F83BAE5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CC790-AC73-4961-9CEE-353AFB634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3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.umn.edu/~lcarlson/atteam/lawsuits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ebaim.org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TICTAC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Academic and Student Affairs</a:t>
            </a:r>
          </a:p>
          <a:p>
            <a:r>
              <a:rPr lang="en-US" dirty="0" smtClean="0"/>
              <a:t>August 16,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589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5029"/>
            <a:ext cx="10515600" cy="645659"/>
          </a:xfrm>
        </p:spPr>
        <p:txBody>
          <a:bodyPr>
            <a:normAutofit fontScale="90000"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009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5414"/>
            <a:ext cx="10515600" cy="825274"/>
          </a:xfrm>
        </p:spPr>
        <p:txBody>
          <a:bodyPr/>
          <a:lstStyle/>
          <a:p>
            <a:pPr algn="ctr"/>
            <a:r>
              <a:rPr lang="en-US" dirty="0" smtClean="0"/>
              <a:t>Definition of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American Disability Act defines disability:</a:t>
            </a:r>
          </a:p>
          <a:p>
            <a:endParaRPr lang="en-US" dirty="0"/>
          </a:p>
          <a:p>
            <a:r>
              <a:rPr lang="en-US" dirty="0" smtClean="0"/>
              <a:t>The ADA defines a person with a disability as a person who has a physical or mental impairment that substantially limits one or more major life activities. This includes people who have a record of such an impairment, even if they do not currently have a disability. It also includes individuals who do not have a disability but are regarded as have a disability. The ADA also makes it unlawful to discriminate against a person based on that person’s association with a person with a disability.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70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00"/>
            <a:ext cx="10515600" cy="4206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Why Accessibility is important to Higher Education?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5799"/>
            <a:ext cx="10515600" cy="4000501"/>
          </a:xfrm>
        </p:spPr>
        <p:txBody>
          <a:bodyPr/>
          <a:lstStyle/>
          <a:p>
            <a:r>
              <a:rPr lang="en-US" dirty="0" smtClean="0"/>
              <a:t>Applicable laws include the ADA and the Rehabilitation Act of 1973, specifically, Sections 504 and Section 508. They impact the delivery of web based content for institutions of higher education.</a:t>
            </a:r>
          </a:p>
          <a:p>
            <a:r>
              <a:rPr lang="en-US" dirty="0" smtClean="0"/>
              <a:t>Section 508/WCAG 2.0 A and AA criteria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Perceivable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Operable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Understandable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Robust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dirty="0" smtClean="0"/>
              <a:t>It’s part of the mission of most institutions (including ours).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71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4014"/>
            <a:ext cx="10515600" cy="59667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happens if we do not comply to these laws?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Higher Education Civil Rights Complaints and Lawsuits: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complaint can go directly to the Federal Government not institutions</a:t>
            </a:r>
          </a:p>
          <a:p>
            <a:r>
              <a:rPr lang="en-US" dirty="0" smtClean="0"/>
              <a:t>Remediation plans are created for the whole institution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3"/>
              </a:rPr>
              <a:t>Higher Education Accessibility Lawsuits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3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5029"/>
            <a:ext cx="10515600" cy="64565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NSHE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 developed policy in 2017 which requires that all NSHE institutions develop policy to comply with the BOR policy</a:t>
            </a:r>
          </a:p>
          <a:p>
            <a:r>
              <a:rPr lang="en-US" dirty="0" smtClean="0"/>
              <a:t>TICTAC formed at WNC</a:t>
            </a:r>
          </a:p>
          <a:p>
            <a:r>
              <a:rPr lang="en-US" dirty="0" smtClean="0"/>
              <a:t>Subcommittees will be working on identifying needs, etc.</a:t>
            </a:r>
          </a:p>
          <a:p>
            <a:r>
              <a:rPr lang="en-US" dirty="0" smtClean="0"/>
              <a:t>WNC policies will be developed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538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5029"/>
            <a:ext cx="10515600" cy="64565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TICTAC subcommittees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Procurement</a:t>
            </a:r>
          </a:p>
          <a:p>
            <a:r>
              <a:rPr lang="en-US" dirty="0" smtClean="0"/>
              <a:t>Policy Development and Training</a:t>
            </a:r>
          </a:p>
          <a:p>
            <a:r>
              <a:rPr lang="en-US" dirty="0" smtClean="0"/>
              <a:t>Website, Web Design, and LMS</a:t>
            </a:r>
          </a:p>
          <a:p>
            <a:r>
              <a:rPr lang="en-US" dirty="0" smtClean="0"/>
              <a:t>Classroom, Instruction design/materials, and Library</a:t>
            </a:r>
          </a:p>
          <a:p>
            <a:r>
              <a:rPr lang="en-US" dirty="0" smtClean="0"/>
              <a:t>Administrative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60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5029"/>
            <a:ext cx="10515600" cy="64565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Steps Faculty/Staff can take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48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5029"/>
            <a:ext cx="10515600" cy="64565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Blackboard Ally—works with Canvas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Blackboard Ally automatically runs all course files through an 	accessibility checklist that looks for common issues. </a:t>
            </a:r>
          </a:p>
          <a:p>
            <a:r>
              <a:rPr lang="en-US" dirty="0">
                <a:hlinkClick r:id="rId3"/>
              </a:rPr>
              <a:t>http://webaim.org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92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5029"/>
            <a:ext cx="10515600" cy="645659"/>
          </a:xfrm>
        </p:spPr>
        <p:txBody>
          <a:bodyPr>
            <a:normAutofit fontScale="90000"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358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375</Words>
  <Application>Microsoft Office PowerPoint</Application>
  <PresentationFormat>Widescreen</PresentationFormat>
  <Paragraphs>44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TICTAC</vt:lpstr>
      <vt:lpstr>Definition of Disability</vt:lpstr>
      <vt:lpstr>Why Accessibility is important to Higher Education?</vt:lpstr>
      <vt:lpstr>What happens if we do not comply to these laws?</vt:lpstr>
      <vt:lpstr>NSHE policy</vt:lpstr>
      <vt:lpstr> TICTAC subcommittees</vt:lpstr>
      <vt:lpstr>Steps Faculty/Staff can take now</vt:lpstr>
      <vt:lpstr>Resources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TICTAC</dc:title>
  <dc:creator>Windows User</dc:creator>
  <cp:lastModifiedBy>Windows User</cp:lastModifiedBy>
  <cp:revision>15</cp:revision>
  <dcterms:created xsi:type="dcterms:W3CDTF">2018-07-26T23:58:49Z</dcterms:created>
  <dcterms:modified xsi:type="dcterms:W3CDTF">2018-08-08T19:56:49Z</dcterms:modified>
</cp:coreProperties>
</file>